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256" r:id="rId2"/>
    <p:sldId id="308" r:id="rId3"/>
    <p:sldId id="309" r:id="rId4"/>
    <p:sldId id="314" r:id="rId5"/>
    <p:sldId id="330" r:id="rId6"/>
    <p:sldId id="363" r:id="rId7"/>
    <p:sldId id="321" r:id="rId8"/>
    <p:sldId id="342" r:id="rId9"/>
    <p:sldId id="281" r:id="rId10"/>
    <p:sldId id="364" r:id="rId11"/>
    <p:sldId id="356" r:id="rId12"/>
    <p:sldId id="357" r:id="rId13"/>
    <p:sldId id="279" r:id="rId14"/>
    <p:sldId id="298" r:id="rId15"/>
    <p:sldId id="299" r:id="rId16"/>
    <p:sldId id="300" r:id="rId17"/>
    <p:sldId id="307" r:id="rId18"/>
    <p:sldId id="365" r:id="rId19"/>
    <p:sldId id="294" r:id="rId20"/>
    <p:sldId id="358" r:id="rId21"/>
    <p:sldId id="290" r:id="rId22"/>
    <p:sldId id="302" r:id="rId23"/>
    <p:sldId id="359" r:id="rId24"/>
    <p:sldId id="285" r:id="rId25"/>
    <p:sldId id="304" r:id="rId26"/>
    <p:sldId id="305" r:id="rId27"/>
    <p:sldId id="360" r:id="rId28"/>
    <p:sldId id="361" r:id="rId29"/>
    <p:sldId id="306" r:id="rId30"/>
    <p:sldId id="289" r:id="rId31"/>
    <p:sldId id="366" r:id="rId32"/>
    <p:sldId id="317" r:id="rId33"/>
    <p:sldId id="318" r:id="rId34"/>
    <p:sldId id="320" r:id="rId35"/>
    <p:sldId id="322" r:id="rId36"/>
    <p:sldId id="293" r:id="rId37"/>
    <p:sldId id="323" r:id="rId38"/>
    <p:sldId id="324" r:id="rId39"/>
    <p:sldId id="288" r:id="rId40"/>
    <p:sldId id="325" r:id="rId41"/>
    <p:sldId id="326" r:id="rId42"/>
    <p:sldId id="327" r:id="rId43"/>
    <p:sldId id="353" r:id="rId44"/>
    <p:sldId id="351" r:id="rId45"/>
    <p:sldId id="362" r:id="rId46"/>
    <p:sldId id="367" r:id="rId4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ção Predefinida" id="{D4318B3A-6AFC-498F-9115-92542CBA4EFF}">
          <p14:sldIdLst>
            <p14:sldId id="256"/>
            <p14:sldId id="308"/>
            <p14:sldId id="309"/>
            <p14:sldId id="314"/>
            <p14:sldId id="330"/>
            <p14:sldId id="363"/>
            <p14:sldId id="321"/>
            <p14:sldId id="342"/>
            <p14:sldId id="281"/>
            <p14:sldId id="364"/>
            <p14:sldId id="356"/>
            <p14:sldId id="357"/>
            <p14:sldId id="279"/>
            <p14:sldId id="298"/>
            <p14:sldId id="299"/>
            <p14:sldId id="300"/>
            <p14:sldId id="307"/>
            <p14:sldId id="365"/>
            <p14:sldId id="294"/>
            <p14:sldId id="358"/>
            <p14:sldId id="290"/>
            <p14:sldId id="302"/>
            <p14:sldId id="359"/>
            <p14:sldId id="285"/>
            <p14:sldId id="304"/>
            <p14:sldId id="305"/>
            <p14:sldId id="360"/>
            <p14:sldId id="361"/>
            <p14:sldId id="306"/>
            <p14:sldId id="289"/>
            <p14:sldId id="366"/>
            <p14:sldId id="317"/>
            <p14:sldId id="318"/>
            <p14:sldId id="320"/>
            <p14:sldId id="322"/>
            <p14:sldId id="293"/>
            <p14:sldId id="323"/>
            <p14:sldId id="324"/>
            <p14:sldId id="288"/>
            <p14:sldId id="325"/>
            <p14:sldId id="326"/>
            <p14:sldId id="327"/>
            <p14:sldId id="353"/>
            <p14:sldId id="351"/>
            <p14:sldId id="362"/>
            <p14:sldId id="3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02C"/>
    <a:srgbClr val="B2DF8A"/>
    <a:srgbClr val="FFB300"/>
    <a:srgbClr val="C4E5C8"/>
    <a:srgbClr val="7BB88A"/>
    <a:srgbClr val="8FAADC"/>
    <a:srgbClr val="92C79F"/>
    <a:srgbClr val="FFBF00"/>
    <a:srgbClr val="1F78B4"/>
    <a:srgbClr val="A6CE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4B716-0FD9-46B4-9DD7-0891893B0942}" v="2451" dt="2023-10-29T22:16:30.443"/>
    <p1510:client id="{37654F6D-2BFC-4A7C-B518-7D11BEFDBDF6}" v="433" dt="2023-10-29T15:16:04.437"/>
    <p1510:client id="{479A89E7-40CF-4D15-8DAC-64C305F83E87}" v="389" dt="2023-10-29T20:27:26.251"/>
    <p1510:client id="{4EB543CD-9164-417C-A50A-DE17897E2F5A}" v="54" dt="2023-10-29T17:37:33.917"/>
    <p1510:client id="{573BDD44-24F7-4F78-A4CB-8104FB21A9F5}" v="80" dt="2023-10-29T02:39:42.987"/>
    <p1510:client id="{76C377AD-22A4-40BB-A348-56B36C73B05F}" v="695" dt="2023-10-29T22:38:16.457"/>
    <p1510:client id="{772F88B7-DAB4-460B-ACCE-90D26EEB3931}" v="102" dt="2023-10-29T02:24:17.180"/>
    <p1510:client id="{861E95F2-C1F9-4450-9AE3-68AFD3E56148}" v="149" dt="2023-10-29T22:55:04.445"/>
    <p1510:client id="{AD843FAA-A7CE-4F0F-84F4-CBA984AA8EFE}" v="1360" dt="2023-10-29T02:32:17.819"/>
    <p1510:client id="{AF851733-9D88-494F-B721-6F017FF12517}" v="101" dt="2023-10-29T22:56:30.181"/>
    <p1510:client id="{EF231069-C031-44ED-AE3B-48FC3D3E2AB6}" v="832" dt="2023-10-29T22:53:48.375"/>
    <p1510:client id="{F2BD9F44-7BAE-44C0-9702-DED6B235BA85}" v="123" dt="2023-10-29T21:47:48.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1548" autoAdjust="0"/>
  </p:normalViewPr>
  <p:slideViewPr>
    <p:cSldViewPr snapToGrid="0">
      <p:cViewPr varScale="1">
        <p:scale>
          <a:sx n="68" d="100"/>
          <a:sy n="68" d="100"/>
        </p:scale>
        <p:origin x="12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BCAB0B-594E-4939-B79B-E0C401E58B26}"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E1EB8F33-D728-4502-BBB7-685CEF1FEAE3}">
      <dgm:prSet/>
      <dgm:spPr>
        <a:solidFill>
          <a:schemeClr val="accent1">
            <a:lumMod val="60000"/>
            <a:lumOff val="40000"/>
          </a:schemeClr>
        </a:solidFill>
      </dgm:spPr>
      <dgm:t>
        <a:bodyPr/>
        <a:lstStyle/>
        <a:p>
          <a:pPr rtl="0"/>
          <a:r>
            <a:rPr lang="pt-PT">
              <a:latin typeface="Calibri"/>
              <a:ea typeface="Calibri"/>
              <a:cs typeface="Calibri"/>
            </a:rPr>
            <a:t>1. </a:t>
          </a:r>
          <a:r>
            <a:rPr lang="pt-PT" err="1">
              <a:latin typeface="Calibri"/>
              <a:ea typeface="Calibri"/>
              <a:cs typeface="Calibri"/>
            </a:rPr>
            <a:t>The</a:t>
          </a:r>
          <a:r>
            <a:rPr lang="pt-PT">
              <a:latin typeface="Calibri"/>
              <a:ea typeface="Calibri"/>
              <a:cs typeface="Calibri"/>
            </a:rPr>
            <a:t> </a:t>
          </a:r>
          <a:r>
            <a:rPr lang="pt-PT" b="1" err="1">
              <a:latin typeface="Calibri"/>
              <a:ea typeface="Calibri"/>
              <a:cs typeface="Calibri"/>
            </a:rPr>
            <a:t>motivation</a:t>
          </a:r>
          <a:r>
            <a:rPr lang="pt-PT">
              <a:latin typeface="Calibri"/>
              <a:ea typeface="Calibri"/>
              <a:cs typeface="Calibri"/>
            </a:rPr>
            <a:t> </a:t>
          </a:r>
          <a:r>
            <a:rPr lang="pt-PT" b="0" err="1">
              <a:latin typeface="Calibri"/>
              <a:ea typeface="Calibri"/>
              <a:cs typeface="Calibri"/>
            </a:rPr>
            <a:t>behind</a:t>
          </a:r>
          <a:r>
            <a:rPr lang="pt-PT" b="0">
              <a:latin typeface="Calibri"/>
              <a:ea typeface="Calibri"/>
              <a:cs typeface="Calibri"/>
            </a:rPr>
            <a:t> </a:t>
          </a:r>
          <a:r>
            <a:rPr lang="pt-PT" b="0" err="1">
              <a:latin typeface="Calibri"/>
              <a:ea typeface="Calibri"/>
              <a:cs typeface="Calibri"/>
            </a:rPr>
            <a:t>our</a:t>
          </a:r>
          <a:r>
            <a:rPr lang="pt-PT" b="0">
              <a:latin typeface="Calibri"/>
              <a:ea typeface="Calibri"/>
              <a:cs typeface="Calibri"/>
            </a:rPr>
            <a:t> </a:t>
          </a:r>
          <a:r>
            <a:rPr lang="pt-PT" b="0" err="1">
              <a:latin typeface="Calibri"/>
              <a:ea typeface="Calibri"/>
              <a:cs typeface="Calibri"/>
            </a:rPr>
            <a:t>study</a:t>
          </a:r>
          <a:endParaRPr lang="en-US" b="0" err="1">
            <a:latin typeface="Calibri"/>
            <a:ea typeface="Calibri"/>
            <a:cs typeface="Calibri"/>
          </a:endParaRPr>
        </a:p>
      </dgm:t>
    </dgm:pt>
    <dgm:pt modelId="{0F950193-EF4C-4FA9-9CD4-08A424CD2303}" type="parTrans" cxnId="{54C82C0D-7B99-4B03-8E02-0D1033F03081}">
      <dgm:prSet/>
      <dgm:spPr/>
      <dgm:t>
        <a:bodyPr/>
        <a:lstStyle/>
        <a:p>
          <a:endParaRPr lang="en-US"/>
        </a:p>
      </dgm:t>
    </dgm:pt>
    <dgm:pt modelId="{A89636FE-DB60-48DD-ADB2-D184E2E16E95}" type="sibTrans" cxnId="{54C82C0D-7B99-4B03-8E02-0D1033F03081}">
      <dgm:prSet/>
      <dgm:spPr/>
      <dgm:t>
        <a:bodyPr/>
        <a:lstStyle/>
        <a:p>
          <a:endParaRPr lang="en-US"/>
        </a:p>
      </dgm:t>
    </dgm:pt>
    <dgm:pt modelId="{EB9A161D-0669-425A-BFB5-2601FDE6FA2D}">
      <dgm:prSet/>
      <dgm:spPr>
        <a:solidFill>
          <a:schemeClr val="accent1">
            <a:lumMod val="60000"/>
            <a:lumOff val="40000"/>
          </a:schemeClr>
        </a:solidFill>
      </dgm:spPr>
      <dgm:t>
        <a:bodyPr/>
        <a:lstStyle/>
        <a:p>
          <a:pPr rtl="0"/>
          <a:r>
            <a:rPr lang="pt-PT">
              <a:latin typeface="Calibri"/>
              <a:ea typeface="Calibri"/>
              <a:cs typeface="Calibri"/>
            </a:rPr>
            <a:t>2. </a:t>
          </a:r>
          <a:r>
            <a:rPr lang="pt-PT" err="1">
              <a:latin typeface="Calibri"/>
              <a:ea typeface="Calibri"/>
              <a:cs typeface="Calibri"/>
            </a:rPr>
            <a:t>Our</a:t>
          </a:r>
          <a:r>
            <a:rPr lang="pt-PT">
              <a:latin typeface="Calibri"/>
              <a:ea typeface="Calibri"/>
              <a:cs typeface="Calibri"/>
            </a:rPr>
            <a:t> </a:t>
          </a:r>
          <a:r>
            <a:rPr lang="pt-PT" err="1">
              <a:latin typeface="Calibri"/>
              <a:ea typeface="Calibri"/>
              <a:cs typeface="Calibri"/>
            </a:rPr>
            <a:t>proposed</a:t>
          </a:r>
          <a:r>
            <a:rPr lang="pt-PT">
              <a:latin typeface="Calibri"/>
              <a:ea typeface="Calibri"/>
              <a:cs typeface="Calibri"/>
            </a:rPr>
            <a:t> </a:t>
          </a:r>
          <a:r>
            <a:rPr lang="pt-PT" b="1" err="1">
              <a:latin typeface="Calibri"/>
              <a:ea typeface="Calibri"/>
              <a:cs typeface="Calibri"/>
            </a:rPr>
            <a:t>solution</a:t>
          </a:r>
          <a:endParaRPr lang="en-US" b="1" err="1">
            <a:latin typeface="Calibri"/>
            <a:ea typeface="Calibri"/>
            <a:cs typeface="Calibri"/>
          </a:endParaRPr>
        </a:p>
      </dgm:t>
    </dgm:pt>
    <dgm:pt modelId="{AF6D88CE-75F4-40C5-BCF3-2CEE892CA5B4}" type="parTrans" cxnId="{13A7C424-EA89-49EA-9D14-8EF10E9A6F1C}">
      <dgm:prSet/>
      <dgm:spPr/>
      <dgm:t>
        <a:bodyPr/>
        <a:lstStyle/>
        <a:p>
          <a:endParaRPr lang="en-US"/>
        </a:p>
      </dgm:t>
    </dgm:pt>
    <dgm:pt modelId="{C4F9E1A4-C2EF-4C2F-8065-328CC76AECC1}" type="sibTrans" cxnId="{13A7C424-EA89-49EA-9D14-8EF10E9A6F1C}">
      <dgm:prSet/>
      <dgm:spPr/>
      <dgm:t>
        <a:bodyPr/>
        <a:lstStyle/>
        <a:p>
          <a:endParaRPr lang="en-US"/>
        </a:p>
      </dgm:t>
    </dgm:pt>
    <dgm:pt modelId="{27B071BB-22D3-418A-B564-C69EFA44C91C}">
      <dgm:prSet/>
      <dgm:spPr>
        <a:solidFill>
          <a:schemeClr val="accent1">
            <a:lumMod val="60000"/>
            <a:lumOff val="40000"/>
          </a:schemeClr>
        </a:solidFill>
      </dgm:spPr>
      <dgm:t>
        <a:bodyPr/>
        <a:lstStyle/>
        <a:p>
          <a:pPr rtl="0"/>
          <a:r>
            <a:rPr lang="pt-PT">
              <a:latin typeface="Calibri"/>
              <a:ea typeface="Calibri"/>
              <a:cs typeface="Calibri"/>
            </a:rPr>
            <a:t>3. </a:t>
          </a:r>
          <a:r>
            <a:rPr lang="pt-PT" b="1">
              <a:latin typeface="Calibri"/>
              <a:ea typeface="Calibri"/>
              <a:cs typeface="Calibri"/>
            </a:rPr>
            <a:t>General </a:t>
          </a:r>
          <a:r>
            <a:rPr lang="pt-PT" b="1" err="1">
              <a:latin typeface="Calibri"/>
              <a:ea typeface="Calibri"/>
              <a:cs typeface="Calibri"/>
            </a:rPr>
            <a:t>scheme</a:t>
          </a:r>
          <a:r>
            <a:rPr lang="pt-PT">
              <a:latin typeface="Calibri"/>
              <a:ea typeface="Calibri"/>
              <a:cs typeface="Calibri"/>
            </a:rPr>
            <a:t> </a:t>
          </a:r>
          <a:r>
            <a:rPr lang="pt-PT" err="1">
              <a:latin typeface="Calibri"/>
              <a:ea typeface="Calibri"/>
              <a:cs typeface="Calibri"/>
            </a:rPr>
            <a:t>of</a:t>
          </a:r>
          <a:r>
            <a:rPr lang="pt-PT">
              <a:latin typeface="Calibri"/>
              <a:ea typeface="Calibri"/>
              <a:cs typeface="Calibri"/>
            </a:rPr>
            <a:t> </a:t>
          </a:r>
          <a:r>
            <a:rPr lang="pt-PT" err="1">
              <a:latin typeface="Calibri"/>
              <a:ea typeface="Calibri"/>
              <a:cs typeface="Calibri"/>
            </a:rPr>
            <a:t>our</a:t>
          </a:r>
          <a:r>
            <a:rPr lang="pt-PT">
              <a:latin typeface="Calibri"/>
              <a:ea typeface="Calibri"/>
              <a:cs typeface="Calibri"/>
            </a:rPr>
            <a:t> </a:t>
          </a:r>
          <a:r>
            <a:rPr lang="pt-PT" err="1">
              <a:latin typeface="Calibri"/>
              <a:ea typeface="Calibri"/>
              <a:cs typeface="Calibri"/>
            </a:rPr>
            <a:t>approach</a:t>
          </a:r>
          <a:endParaRPr lang="pt-PT">
            <a:latin typeface="Calibri"/>
            <a:ea typeface="Calibri"/>
            <a:cs typeface="Calibri"/>
          </a:endParaRPr>
        </a:p>
      </dgm:t>
    </dgm:pt>
    <dgm:pt modelId="{5F29A9F9-AAE0-4357-80A3-9CF7731A5815}" type="parTrans" cxnId="{16A49DE3-6605-49FF-904B-A68377CE025F}">
      <dgm:prSet/>
      <dgm:spPr/>
      <dgm:t>
        <a:bodyPr/>
        <a:lstStyle/>
        <a:p>
          <a:endParaRPr lang="en-US"/>
        </a:p>
      </dgm:t>
    </dgm:pt>
    <dgm:pt modelId="{52A951A0-ABE5-4491-994B-560C1B961F1E}" type="sibTrans" cxnId="{16A49DE3-6605-49FF-904B-A68377CE025F}">
      <dgm:prSet/>
      <dgm:spPr/>
      <dgm:t>
        <a:bodyPr/>
        <a:lstStyle/>
        <a:p>
          <a:endParaRPr lang="en-US"/>
        </a:p>
      </dgm:t>
    </dgm:pt>
    <dgm:pt modelId="{6083F9C4-8DA1-4B0B-BCE1-04B67626F250}">
      <dgm:prSet/>
      <dgm:spPr>
        <a:solidFill>
          <a:schemeClr val="accent6"/>
        </a:solidFill>
      </dgm:spPr>
      <dgm:t>
        <a:bodyPr/>
        <a:lstStyle/>
        <a:p>
          <a:pPr rtl="0"/>
          <a:r>
            <a:rPr lang="pt-PT">
              <a:latin typeface="Calibri"/>
              <a:ea typeface="Calibri"/>
              <a:cs typeface="Calibri"/>
            </a:rPr>
            <a:t>4.</a:t>
          </a:r>
          <a:r>
            <a:rPr lang="pt-PT" b="0">
              <a:latin typeface="Calibri"/>
              <a:ea typeface="Calibri"/>
              <a:cs typeface="Calibri"/>
            </a:rPr>
            <a:t> </a:t>
          </a:r>
          <a:r>
            <a:rPr lang="pt-PT" b="0" err="1">
              <a:latin typeface="Calibri"/>
              <a:ea typeface="Calibri"/>
              <a:cs typeface="Calibri"/>
            </a:rPr>
            <a:t>Method's</a:t>
          </a:r>
          <a:r>
            <a:rPr lang="pt-PT" b="0">
              <a:latin typeface="Calibri"/>
              <a:ea typeface="Calibri"/>
              <a:cs typeface="Calibri"/>
            </a:rPr>
            <a:t> </a:t>
          </a:r>
          <a:r>
            <a:rPr lang="pt-PT" b="0" err="1">
              <a:latin typeface="Calibri"/>
              <a:ea typeface="Calibri"/>
              <a:cs typeface="Calibri"/>
            </a:rPr>
            <a:t>Results</a:t>
          </a:r>
          <a:r>
            <a:rPr lang="pt-PT" b="0">
              <a:latin typeface="Calibri"/>
              <a:ea typeface="Calibri"/>
              <a:cs typeface="Calibri"/>
            </a:rPr>
            <a:t> </a:t>
          </a:r>
          <a:r>
            <a:rPr lang="pt-PT" b="0" err="1">
              <a:latin typeface="Calibri"/>
              <a:ea typeface="Calibri"/>
              <a:cs typeface="Calibri"/>
            </a:rPr>
            <a:t>and</a:t>
          </a:r>
          <a:r>
            <a:rPr lang="pt-PT" b="0">
              <a:latin typeface="Calibri"/>
              <a:ea typeface="Calibri"/>
              <a:cs typeface="Calibri"/>
            </a:rPr>
            <a:t> </a:t>
          </a:r>
          <a:r>
            <a:rPr lang="pt-PT" b="0" err="1">
              <a:latin typeface="Calibri"/>
              <a:ea typeface="Calibri"/>
              <a:cs typeface="Calibri"/>
            </a:rPr>
            <a:t>Discussion</a:t>
          </a:r>
          <a:endParaRPr lang="pt-PT" b="1" err="1">
            <a:latin typeface="Calibri"/>
            <a:ea typeface="Calibri"/>
            <a:cs typeface="Calibri"/>
          </a:endParaRPr>
        </a:p>
      </dgm:t>
    </dgm:pt>
    <dgm:pt modelId="{5BD48785-86EB-4825-834C-5D687D0406BB}" type="parTrans" cxnId="{1BA5FC9E-6B80-4541-A27D-565227A335B6}">
      <dgm:prSet/>
      <dgm:spPr/>
      <dgm:t>
        <a:bodyPr/>
        <a:lstStyle/>
        <a:p>
          <a:endParaRPr lang="en-US"/>
        </a:p>
      </dgm:t>
    </dgm:pt>
    <dgm:pt modelId="{1CEBD6CB-CFD9-46D1-9779-1B6498FA54C9}" type="sibTrans" cxnId="{1BA5FC9E-6B80-4541-A27D-565227A335B6}">
      <dgm:prSet/>
      <dgm:spPr/>
      <dgm:t>
        <a:bodyPr/>
        <a:lstStyle/>
        <a:p>
          <a:endParaRPr lang="en-US"/>
        </a:p>
      </dgm:t>
    </dgm:pt>
    <dgm:pt modelId="{F4FBBEA7-178C-421D-A2E9-AC3673BBF453}">
      <dgm:prSet/>
      <dgm:spPr>
        <a:solidFill>
          <a:schemeClr val="accent4"/>
        </a:solidFill>
      </dgm:spPr>
      <dgm:t>
        <a:bodyPr/>
        <a:lstStyle/>
        <a:p>
          <a:pPr rtl="0"/>
          <a:r>
            <a:rPr lang="pt-PT">
              <a:latin typeface="Calibri"/>
              <a:ea typeface="Calibri"/>
              <a:cs typeface="Calibri"/>
            </a:rPr>
            <a:t>5. Final </a:t>
          </a:r>
          <a:r>
            <a:rPr lang="pt-PT" err="1">
              <a:latin typeface="Calibri"/>
              <a:ea typeface="Calibri"/>
              <a:cs typeface="Calibri"/>
            </a:rPr>
            <a:t>Conclusions</a:t>
          </a:r>
          <a:r>
            <a:rPr lang="pt-PT">
              <a:latin typeface="Calibri"/>
              <a:ea typeface="Calibri"/>
              <a:cs typeface="Calibri"/>
            </a:rPr>
            <a:t> </a:t>
          </a:r>
          <a:r>
            <a:rPr lang="pt-PT" err="1">
              <a:latin typeface="Calibri"/>
              <a:ea typeface="Calibri"/>
              <a:cs typeface="Calibri"/>
            </a:rPr>
            <a:t>and</a:t>
          </a:r>
          <a:r>
            <a:rPr lang="pt-PT">
              <a:latin typeface="Calibri"/>
              <a:ea typeface="Calibri"/>
              <a:cs typeface="Calibri"/>
            </a:rPr>
            <a:t> Future </a:t>
          </a:r>
          <a:r>
            <a:rPr lang="pt-PT" err="1">
              <a:latin typeface="Calibri"/>
              <a:ea typeface="Calibri"/>
              <a:cs typeface="Calibri"/>
            </a:rPr>
            <a:t>Work</a:t>
          </a:r>
        </a:p>
      </dgm:t>
    </dgm:pt>
    <dgm:pt modelId="{478D8C28-3A3B-46B0-953C-2C40C9571310}" type="parTrans" cxnId="{A8517F02-72DE-4175-920B-A2D71854DB98}">
      <dgm:prSet/>
      <dgm:spPr/>
      <dgm:t>
        <a:bodyPr/>
        <a:lstStyle/>
        <a:p>
          <a:endParaRPr lang="en-US"/>
        </a:p>
      </dgm:t>
    </dgm:pt>
    <dgm:pt modelId="{E841B758-D353-4BF8-9AF3-73C174666F42}" type="sibTrans" cxnId="{A8517F02-72DE-4175-920B-A2D71854DB98}">
      <dgm:prSet/>
      <dgm:spPr/>
      <dgm:t>
        <a:bodyPr/>
        <a:lstStyle/>
        <a:p>
          <a:endParaRPr lang="en-US"/>
        </a:p>
      </dgm:t>
    </dgm:pt>
    <dgm:pt modelId="{297D579D-5D23-47B5-B71F-E59F09615F46}">
      <dgm:prSet phldr="0"/>
      <dgm:spPr>
        <a:solidFill>
          <a:srgbClr val="92C79F"/>
        </a:solidFill>
      </dgm:spPr>
      <dgm:t>
        <a:bodyPr/>
        <a:lstStyle/>
        <a:p>
          <a:pPr rtl="0"/>
          <a:r>
            <a:rPr lang="pt-PT">
              <a:latin typeface="Calibri"/>
              <a:ea typeface="Calibri"/>
              <a:cs typeface="Calibri"/>
            </a:rPr>
            <a:t>Sample </a:t>
          </a:r>
          <a:r>
            <a:rPr lang="pt-PT" err="1">
              <a:latin typeface="Calibri"/>
              <a:ea typeface="Calibri"/>
              <a:cs typeface="Calibri"/>
            </a:rPr>
            <a:t>Clustering</a:t>
          </a:r>
          <a:endParaRPr lang="pt-PT">
            <a:latin typeface="Calibri"/>
            <a:ea typeface="Calibri"/>
            <a:cs typeface="Calibri"/>
          </a:endParaRPr>
        </a:p>
      </dgm:t>
    </dgm:pt>
    <dgm:pt modelId="{B8269C4E-B5FA-47C9-BF06-B51FD32D57C4}" type="parTrans" cxnId="{19834062-E0EF-41E4-9922-3000782D410C}">
      <dgm:prSet/>
      <dgm:spPr/>
    </dgm:pt>
    <dgm:pt modelId="{EF46F9D1-99A3-414F-A03B-78D3C73E51EB}" type="sibTrans" cxnId="{19834062-E0EF-41E4-9922-3000782D410C}">
      <dgm:prSet/>
      <dgm:spPr/>
    </dgm:pt>
    <dgm:pt modelId="{EF2C3377-2F18-46C2-88B9-96964990E8A7}">
      <dgm:prSet phldr="0"/>
      <dgm:spPr/>
      <dgm:t>
        <a:bodyPr/>
        <a:lstStyle/>
        <a:p>
          <a:pPr rtl="0"/>
          <a:r>
            <a:rPr lang="pt-PT">
              <a:latin typeface="Calibri"/>
              <a:ea typeface="Calibri"/>
              <a:cs typeface="Calibri"/>
            </a:rPr>
            <a:t>Gene </a:t>
          </a:r>
          <a:r>
            <a:rPr lang="pt-PT" err="1">
              <a:latin typeface="Calibri"/>
              <a:ea typeface="Calibri"/>
              <a:cs typeface="Calibri"/>
            </a:rPr>
            <a:t>Clustering</a:t>
          </a:r>
          <a:endParaRPr lang="pt-PT">
            <a:latin typeface="Calibri"/>
            <a:ea typeface="Calibri"/>
            <a:cs typeface="Calibri"/>
          </a:endParaRPr>
        </a:p>
      </dgm:t>
    </dgm:pt>
    <dgm:pt modelId="{A9A2B3B6-639C-4EFD-A329-2A73B20A963C}" type="parTrans" cxnId="{C2227193-6B41-4A5E-9A13-E5D6EB1A253D}">
      <dgm:prSet/>
      <dgm:spPr/>
    </dgm:pt>
    <dgm:pt modelId="{6EA88C47-E176-4C7B-9D9B-C70BFAD8E26D}" type="sibTrans" cxnId="{C2227193-6B41-4A5E-9A13-E5D6EB1A253D}">
      <dgm:prSet/>
      <dgm:spPr/>
    </dgm:pt>
    <dgm:pt modelId="{30206C14-0743-4FE2-8536-4C674CFC23F7}" type="pres">
      <dgm:prSet presAssocID="{03BCAB0B-594E-4939-B79B-E0C401E58B26}" presName="linear" presStyleCnt="0">
        <dgm:presLayoutVars>
          <dgm:animLvl val="lvl"/>
          <dgm:resizeHandles val="exact"/>
        </dgm:presLayoutVars>
      </dgm:prSet>
      <dgm:spPr/>
    </dgm:pt>
    <dgm:pt modelId="{FD181C1F-6329-4662-91F2-3548B29197E8}" type="pres">
      <dgm:prSet presAssocID="{E1EB8F33-D728-4502-BBB7-685CEF1FEAE3}" presName="parentText" presStyleLbl="node1" presStyleIdx="0" presStyleCnt="7">
        <dgm:presLayoutVars>
          <dgm:chMax val="0"/>
          <dgm:bulletEnabled val="1"/>
        </dgm:presLayoutVars>
      </dgm:prSet>
      <dgm:spPr/>
    </dgm:pt>
    <dgm:pt modelId="{C9875BE4-ADD7-49A2-B984-45608732421E}" type="pres">
      <dgm:prSet presAssocID="{A89636FE-DB60-48DD-ADB2-D184E2E16E95}" presName="spacer" presStyleCnt="0"/>
      <dgm:spPr/>
    </dgm:pt>
    <dgm:pt modelId="{4D20B762-DC44-493C-9AB4-20B70E0BD507}" type="pres">
      <dgm:prSet presAssocID="{EB9A161D-0669-425A-BFB5-2601FDE6FA2D}" presName="parentText" presStyleLbl="node1" presStyleIdx="1" presStyleCnt="7">
        <dgm:presLayoutVars>
          <dgm:chMax val="0"/>
          <dgm:bulletEnabled val="1"/>
        </dgm:presLayoutVars>
      </dgm:prSet>
      <dgm:spPr/>
    </dgm:pt>
    <dgm:pt modelId="{5ADB4C11-EA9D-47EB-A020-15CE8549D210}" type="pres">
      <dgm:prSet presAssocID="{C4F9E1A4-C2EF-4C2F-8065-328CC76AECC1}" presName="spacer" presStyleCnt="0"/>
      <dgm:spPr/>
    </dgm:pt>
    <dgm:pt modelId="{454EF59C-C8DD-49FF-8D41-B5F5069AF0C9}" type="pres">
      <dgm:prSet presAssocID="{27B071BB-22D3-418A-B564-C69EFA44C91C}" presName="parentText" presStyleLbl="node1" presStyleIdx="2" presStyleCnt="7">
        <dgm:presLayoutVars>
          <dgm:chMax val="0"/>
          <dgm:bulletEnabled val="1"/>
        </dgm:presLayoutVars>
      </dgm:prSet>
      <dgm:spPr/>
    </dgm:pt>
    <dgm:pt modelId="{616BA4FB-98F6-4119-9F67-6CB10E697EAA}" type="pres">
      <dgm:prSet presAssocID="{52A951A0-ABE5-4491-994B-560C1B961F1E}" presName="spacer" presStyleCnt="0"/>
      <dgm:spPr/>
    </dgm:pt>
    <dgm:pt modelId="{05E20344-6FB4-4219-82F2-B7CCF75C0FB2}" type="pres">
      <dgm:prSet presAssocID="{6083F9C4-8DA1-4B0B-BCE1-04B67626F250}" presName="parentText" presStyleLbl="node1" presStyleIdx="3" presStyleCnt="7">
        <dgm:presLayoutVars>
          <dgm:chMax val="0"/>
          <dgm:bulletEnabled val="1"/>
        </dgm:presLayoutVars>
      </dgm:prSet>
      <dgm:spPr>
        <a:solidFill>
          <a:srgbClr val="92C79F"/>
        </a:solidFill>
      </dgm:spPr>
    </dgm:pt>
    <dgm:pt modelId="{F235786E-B12F-4FC8-9A6E-E064AB6D370E}" type="pres">
      <dgm:prSet presAssocID="{1CEBD6CB-CFD9-46D1-9779-1B6498FA54C9}" presName="spacer" presStyleCnt="0"/>
      <dgm:spPr/>
    </dgm:pt>
    <dgm:pt modelId="{00C87985-9506-47FA-A707-11973827AE22}" type="pres">
      <dgm:prSet presAssocID="{297D579D-5D23-47B5-B71F-E59F09615F46}" presName="parentText" presStyleLbl="node1" presStyleIdx="4" presStyleCnt="7">
        <dgm:presLayoutVars>
          <dgm:chMax val="0"/>
          <dgm:bulletEnabled val="1"/>
        </dgm:presLayoutVars>
      </dgm:prSet>
      <dgm:spPr>
        <a:solidFill>
          <a:srgbClr val="92C79F"/>
        </a:solidFill>
      </dgm:spPr>
    </dgm:pt>
    <dgm:pt modelId="{A237002B-93EB-4DCD-961B-52A1803CB065}" type="pres">
      <dgm:prSet presAssocID="{EF46F9D1-99A3-414F-A03B-78D3C73E51EB}" presName="spacer" presStyleCnt="0"/>
      <dgm:spPr/>
    </dgm:pt>
    <dgm:pt modelId="{87C32FCB-F0E2-4F97-8A3E-2AAAA596F3DC}" type="pres">
      <dgm:prSet presAssocID="{EF2C3377-2F18-46C2-88B9-96964990E8A7}" presName="parentText" presStyleLbl="node1" presStyleIdx="5" presStyleCnt="7">
        <dgm:presLayoutVars>
          <dgm:chMax val="0"/>
          <dgm:bulletEnabled val="1"/>
        </dgm:presLayoutVars>
      </dgm:prSet>
      <dgm:spPr>
        <a:solidFill>
          <a:srgbClr val="92C79F"/>
        </a:solidFill>
      </dgm:spPr>
    </dgm:pt>
    <dgm:pt modelId="{CC9FF3F7-0443-4855-880D-766B5806ED1B}" type="pres">
      <dgm:prSet presAssocID="{6EA88C47-E176-4C7B-9D9B-C70BFAD8E26D}" presName="spacer" presStyleCnt="0"/>
      <dgm:spPr/>
    </dgm:pt>
    <dgm:pt modelId="{87A8AE90-BA72-43ED-A003-BD13F15599B1}" type="pres">
      <dgm:prSet presAssocID="{F4FBBEA7-178C-421D-A2E9-AC3673BBF453}" presName="parentText" presStyleLbl="node1" presStyleIdx="6" presStyleCnt="7">
        <dgm:presLayoutVars>
          <dgm:chMax val="0"/>
          <dgm:bulletEnabled val="1"/>
        </dgm:presLayoutVars>
      </dgm:prSet>
      <dgm:spPr>
        <a:solidFill>
          <a:schemeClr val="accent4">
            <a:lumMod val="60000"/>
            <a:lumOff val="40000"/>
          </a:schemeClr>
        </a:solidFill>
      </dgm:spPr>
    </dgm:pt>
  </dgm:ptLst>
  <dgm:cxnLst>
    <dgm:cxn modelId="{A8517F02-72DE-4175-920B-A2D71854DB98}" srcId="{03BCAB0B-594E-4939-B79B-E0C401E58B26}" destId="{F4FBBEA7-178C-421D-A2E9-AC3673BBF453}" srcOrd="6" destOrd="0" parTransId="{478D8C28-3A3B-46B0-953C-2C40C9571310}" sibTransId="{E841B758-D353-4BF8-9AF3-73C174666F42}"/>
    <dgm:cxn modelId="{54C82C0D-7B99-4B03-8E02-0D1033F03081}" srcId="{03BCAB0B-594E-4939-B79B-E0C401E58B26}" destId="{E1EB8F33-D728-4502-BBB7-685CEF1FEAE3}" srcOrd="0" destOrd="0" parTransId="{0F950193-EF4C-4FA9-9CD4-08A424CD2303}" sibTransId="{A89636FE-DB60-48DD-ADB2-D184E2E16E95}"/>
    <dgm:cxn modelId="{13A7C424-EA89-49EA-9D14-8EF10E9A6F1C}" srcId="{03BCAB0B-594E-4939-B79B-E0C401E58B26}" destId="{EB9A161D-0669-425A-BFB5-2601FDE6FA2D}" srcOrd="1" destOrd="0" parTransId="{AF6D88CE-75F4-40C5-BCF3-2CEE892CA5B4}" sibTransId="{C4F9E1A4-C2EF-4C2F-8065-328CC76AECC1}"/>
    <dgm:cxn modelId="{4A14E624-0A9C-4494-B991-59A5D699B1A2}" type="presOf" srcId="{297D579D-5D23-47B5-B71F-E59F09615F46}" destId="{00C87985-9506-47FA-A707-11973827AE22}" srcOrd="0" destOrd="0" presId="urn:microsoft.com/office/officeart/2005/8/layout/vList2"/>
    <dgm:cxn modelId="{19834062-E0EF-41E4-9922-3000782D410C}" srcId="{03BCAB0B-594E-4939-B79B-E0C401E58B26}" destId="{297D579D-5D23-47B5-B71F-E59F09615F46}" srcOrd="4" destOrd="0" parTransId="{B8269C4E-B5FA-47C9-BF06-B51FD32D57C4}" sibTransId="{EF46F9D1-99A3-414F-A03B-78D3C73E51EB}"/>
    <dgm:cxn modelId="{99588E7E-0925-48DD-A138-4C90E19811CA}" type="presOf" srcId="{6083F9C4-8DA1-4B0B-BCE1-04B67626F250}" destId="{05E20344-6FB4-4219-82F2-B7CCF75C0FB2}" srcOrd="0" destOrd="0" presId="urn:microsoft.com/office/officeart/2005/8/layout/vList2"/>
    <dgm:cxn modelId="{6ACA4393-2688-4453-97EA-6CEA2ACA8DA6}" type="presOf" srcId="{EB9A161D-0669-425A-BFB5-2601FDE6FA2D}" destId="{4D20B762-DC44-493C-9AB4-20B70E0BD507}" srcOrd="0" destOrd="0" presId="urn:microsoft.com/office/officeart/2005/8/layout/vList2"/>
    <dgm:cxn modelId="{C2227193-6B41-4A5E-9A13-E5D6EB1A253D}" srcId="{03BCAB0B-594E-4939-B79B-E0C401E58B26}" destId="{EF2C3377-2F18-46C2-88B9-96964990E8A7}" srcOrd="5" destOrd="0" parTransId="{A9A2B3B6-639C-4EFD-A329-2A73B20A963C}" sibTransId="{6EA88C47-E176-4C7B-9D9B-C70BFAD8E26D}"/>
    <dgm:cxn modelId="{1BA5FC9E-6B80-4541-A27D-565227A335B6}" srcId="{03BCAB0B-594E-4939-B79B-E0C401E58B26}" destId="{6083F9C4-8DA1-4B0B-BCE1-04B67626F250}" srcOrd="3" destOrd="0" parTransId="{5BD48785-86EB-4825-834C-5D687D0406BB}" sibTransId="{1CEBD6CB-CFD9-46D1-9779-1B6498FA54C9}"/>
    <dgm:cxn modelId="{79BB12A1-5730-42F2-AF35-59A774CF2BF2}" type="presOf" srcId="{F4FBBEA7-178C-421D-A2E9-AC3673BBF453}" destId="{87A8AE90-BA72-43ED-A003-BD13F15599B1}" srcOrd="0" destOrd="0" presId="urn:microsoft.com/office/officeart/2005/8/layout/vList2"/>
    <dgm:cxn modelId="{D64A90A4-5435-4E22-A3A4-6E0DBBB8C994}" type="presOf" srcId="{27B071BB-22D3-418A-B564-C69EFA44C91C}" destId="{454EF59C-C8DD-49FF-8D41-B5F5069AF0C9}" srcOrd="0" destOrd="0" presId="urn:microsoft.com/office/officeart/2005/8/layout/vList2"/>
    <dgm:cxn modelId="{90EDE9CA-6A4A-4A85-B040-536A2AFA324E}" type="presOf" srcId="{03BCAB0B-594E-4939-B79B-E0C401E58B26}" destId="{30206C14-0743-4FE2-8536-4C674CFC23F7}" srcOrd="0" destOrd="0" presId="urn:microsoft.com/office/officeart/2005/8/layout/vList2"/>
    <dgm:cxn modelId="{F0E1E1D8-661A-4C7E-BB7A-A94EA8A3DCD4}" type="presOf" srcId="{EF2C3377-2F18-46C2-88B9-96964990E8A7}" destId="{87C32FCB-F0E2-4F97-8A3E-2AAAA596F3DC}" srcOrd="0" destOrd="0" presId="urn:microsoft.com/office/officeart/2005/8/layout/vList2"/>
    <dgm:cxn modelId="{16A49DE3-6605-49FF-904B-A68377CE025F}" srcId="{03BCAB0B-594E-4939-B79B-E0C401E58B26}" destId="{27B071BB-22D3-418A-B564-C69EFA44C91C}" srcOrd="2" destOrd="0" parTransId="{5F29A9F9-AAE0-4357-80A3-9CF7731A5815}" sibTransId="{52A951A0-ABE5-4491-994B-560C1B961F1E}"/>
    <dgm:cxn modelId="{281DE4E6-52E0-4C39-ACCA-24924A20E3EF}" type="presOf" srcId="{E1EB8F33-D728-4502-BBB7-685CEF1FEAE3}" destId="{FD181C1F-6329-4662-91F2-3548B29197E8}" srcOrd="0" destOrd="0" presId="urn:microsoft.com/office/officeart/2005/8/layout/vList2"/>
    <dgm:cxn modelId="{9CD9F5E0-C624-4B6F-8406-2FE20BACB89E}" type="presParOf" srcId="{30206C14-0743-4FE2-8536-4C674CFC23F7}" destId="{FD181C1F-6329-4662-91F2-3548B29197E8}" srcOrd="0" destOrd="0" presId="urn:microsoft.com/office/officeart/2005/8/layout/vList2"/>
    <dgm:cxn modelId="{83B8E259-2AD4-40B1-8902-AF1E2D218613}" type="presParOf" srcId="{30206C14-0743-4FE2-8536-4C674CFC23F7}" destId="{C9875BE4-ADD7-49A2-B984-45608732421E}" srcOrd="1" destOrd="0" presId="urn:microsoft.com/office/officeart/2005/8/layout/vList2"/>
    <dgm:cxn modelId="{AF9B6376-FD2D-4D7F-8798-6C40683D4559}" type="presParOf" srcId="{30206C14-0743-4FE2-8536-4C674CFC23F7}" destId="{4D20B762-DC44-493C-9AB4-20B70E0BD507}" srcOrd="2" destOrd="0" presId="urn:microsoft.com/office/officeart/2005/8/layout/vList2"/>
    <dgm:cxn modelId="{81117F57-7EC8-43B8-A3D7-5B0B4B1AA027}" type="presParOf" srcId="{30206C14-0743-4FE2-8536-4C674CFC23F7}" destId="{5ADB4C11-EA9D-47EB-A020-15CE8549D210}" srcOrd="3" destOrd="0" presId="urn:microsoft.com/office/officeart/2005/8/layout/vList2"/>
    <dgm:cxn modelId="{4AE83725-6D7D-4211-A961-A9A07F60627F}" type="presParOf" srcId="{30206C14-0743-4FE2-8536-4C674CFC23F7}" destId="{454EF59C-C8DD-49FF-8D41-B5F5069AF0C9}" srcOrd="4" destOrd="0" presId="urn:microsoft.com/office/officeart/2005/8/layout/vList2"/>
    <dgm:cxn modelId="{6DD10301-B339-4997-93F7-4DDCC7E16EA6}" type="presParOf" srcId="{30206C14-0743-4FE2-8536-4C674CFC23F7}" destId="{616BA4FB-98F6-4119-9F67-6CB10E697EAA}" srcOrd="5" destOrd="0" presId="urn:microsoft.com/office/officeart/2005/8/layout/vList2"/>
    <dgm:cxn modelId="{C77ADA23-9A6B-43D0-B8F8-A88A112A7205}" type="presParOf" srcId="{30206C14-0743-4FE2-8536-4C674CFC23F7}" destId="{05E20344-6FB4-4219-82F2-B7CCF75C0FB2}" srcOrd="6" destOrd="0" presId="urn:microsoft.com/office/officeart/2005/8/layout/vList2"/>
    <dgm:cxn modelId="{965332BC-FCD1-4DCB-BBA5-B46C290EBAEC}" type="presParOf" srcId="{30206C14-0743-4FE2-8536-4C674CFC23F7}" destId="{F235786E-B12F-4FC8-9A6E-E064AB6D370E}" srcOrd="7" destOrd="0" presId="urn:microsoft.com/office/officeart/2005/8/layout/vList2"/>
    <dgm:cxn modelId="{B10E1E28-E217-4376-8B75-81B0CCF42BEC}" type="presParOf" srcId="{30206C14-0743-4FE2-8536-4C674CFC23F7}" destId="{00C87985-9506-47FA-A707-11973827AE22}" srcOrd="8" destOrd="0" presId="urn:microsoft.com/office/officeart/2005/8/layout/vList2"/>
    <dgm:cxn modelId="{785E6B8C-85A6-4830-8FD2-FB78EF06A29A}" type="presParOf" srcId="{30206C14-0743-4FE2-8536-4C674CFC23F7}" destId="{A237002B-93EB-4DCD-961B-52A1803CB065}" srcOrd="9" destOrd="0" presId="urn:microsoft.com/office/officeart/2005/8/layout/vList2"/>
    <dgm:cxn modelId="{A6863B46-484A-43CF-8CFC-4CEBEF39B0A8}" type="presParOf" srcId="{30206C14-0743-4FE2-8536-4C674CFC23F7}" destId="{87C32FCB-F0E2-4F97-8A3E-2AAAA596F3DC}" srcOrd="10" destOrd="0" presId="urn:microsoft.com/office/officeart/2005/8/layout/vList2"/>
    <dgm:cxn modelId="{3FC5BBBD-2258-41C7-934A-01ADA35424B7}" type="presParOf" srcId="{30206C14-0743-4FE2-8536-4C674CFC23F7}" destId="{CC9FF3F7-0443-4855-880D-766B5806ED1B}" srcOrd="11" destOrd="0" presId="urn:microsoft.com/office/officeart/2005/8/layout/vList2"/>
    <dgm:cxn modelId="{3E740388-AF4B-4E46-B8D6-0C9960AB27D7}" type="presParOf" srcId="{30206C14-0743-4FE2-8536-4C674CFC23F7}" destId="{87A8AE90-BA72-43ED-A003-BD13F15599B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AD0E93-604A-413A-9C1E-2FC60E8D1F2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688AA19-0060-42A8-B408-A552F7927360}">
      <dgm:prSet phldr="0"/>
      <dgm:spPr/>
      <dgm:t>
        <a:bodyPr/>
        <a:lstStyle/>
        <a:p>
          <a:pPr rtl="0">
            <a:lnSpc>
              <a:spcPct val="100000"/>
            </a:lnSpc>
          </a:pPr>
          <a:r>
            <a:rPr lang="pt-PT" b="0">
              <a:solidFill>
                <a:srgbClr val="374151"/>
              </a:solidFill>
              <a:latin typeface="Fira Sans Extra Condensed SemiB"/>
            </a:rPr>
            <a:t>Connection between Brain Development and Psychiatric Disorders</a:t>
          </a:r>
          <a:endParaRPr lang="pt-PT" b="1" err="1">
            <a:latin typeface="Fira Sans Extra Condensed SemiB"/>
          </a:endParaRPr>
        </a:p>
      </dgm:t>
    </dgm:pt>
    <dgm:pt modelId="{323D2C73-7A6D-4474-AD84-B9C1351107EA}" type="parTrans" cxnId="{8B356FA2-B347-4CEE-8EC0-5CCA3CE84175}">
      <dgm:prSet/>
      <dgm:spPr/>
      <dgm:t>
        <a:bodyPr/>
        <a:lstStyle/>
        <a:p>
          <a:endParaRPr lang="en-US"/>
        </a:p>
      </dgm:t>
    </dgm:pt>
    <dgm:pt modelId="{C8668D0F-70C8-4057-94E9-41BADEA0ECDA}" type="sibTrans" cxnId="{8B356FA2-B347-4CEE-8EC0-5CCA3CE84175}">
      <dgm:prSet phldrT="01"/>
      <dgm:spPr/>
      <dgm:t>
        <a:bodyPr/>
        <a:lstStyle/>
        <a:p>
          <a:pPr>
            <a:lnSpc>
              <a:spcPct val="100000"/>
            </a:lnSpc>
          </a:pPr>
          <a:endParaRPr lang="en-US"/>
        </a:p>
      </dgm:t>
    </dgm:pt>
    <dgm:pt modelId="{22A0188B-D70E-4EBF-8C18-E699D7DCA084}">
      <dgm:prSet phldr="0"/>
      <dgm:spPr/>
      <dgm:t>
        <a:bodyPr/>
        <a:lstStyle/>
        <a:p>
          <a:pPr rtl="0">
            <a:lnSpc>
              <a:spcPct val="100000"/>
            </a:lnSpc>
          </a:pPr>
          <a:r>
            <a:rPr lang="pt-PT" b="0">
              <a:solidFill>
                <a:srgbClr val="374151"/>
              </a:solidFill>
              <a:latin typeface="Fira Sans Extra Condensed SemiB"/>
            </a:rPr>
            <a:t>Genetic Expression Variation in Psychiatric Disorders</a:t>
          </a:r>
          <a:endParaRPr lang="pt-PT" b="1" err="1">
            <a:latin typeface="Fira Sans Extra Condensed SemiB"/>
          </a:endParaRPr>
        </a:p>
      </dgm:t>
    </dgm:pt>
    <dgm:pt modelId="{4143267B-1CE0-41AF-931B-66F2E0938D81}" type="parTrans" cxnId="{73F6A414-5743-4867-AE2E-500047225594}">
      <dgm:prSet/>
      <dgm:spPr/>
      <dgm:t>
        <a:bodyPr/>
        <a:lstStyle/>
        <a:p>
          <a:endParaRPr lang="en-US"/>
        </a:p>
      </dgm:t>
    </dgm:pt>
    <dgm:pt modelId="{E34F4D6C-FBB7-4B47-A80C-8CD24DD66E1D}" type="sibTrans" cxnId="{73F6A414-5743-4867-AE2E-500047225594}">
      <dgm:prSet phldrT="02"/>
      <dgm:spPr/>
      <dgm:t>
        <a:bodyPr/>
        <a:lstStyle/>
        <a:p>
          <a:pPr>
            <a:lnSpc>
              <a:spcPct val="100000"/>
            </a:lnSpc>
          </a:pPr>
          <a:endParaRPr lang="en-US"/>
        </a:p>
      </dgm:t>
    </dgm:pt>
    <dgm:pt modelId="{B2F81252-0B1E-4B81-BB73-14E913DB7BD1}">
      <dgm:prSet phldr="0"/>
      <dgm:spPr/>
      <dgm:t>
        <a:bodyPr/>
        <a:lstStyle/>
        <a:p>
          <a:pPr rtl="0">
            <a:lnSpc>
              <a:spcPct val="100000"/>
            </a:lnSpc>
          </a:pPr>
          <a:r>
            <a:rPr lang="pt-PT" b="0">
              <a:solidFill>
                <a:srgbClr val="374151"/>
              </a:solidFill>
              <a:latin typeface="Fira Sans Extra Condensed SemiB"/>
            </a:rPr>
            <a:t>Relevance of Treatment Personalization</a:t>
          </a:r>
          <a:endParaRPr lang="pt-PT" b="1">
            <a:latin typeface="Fira Sans Extra Condensed SemiB"/>
          </a:endParaRPr>
        </a:p>
      </dgm:t>
    </dgm:pt>
    <dgm:pt modelId="{1E47926E-5B17-43A9-99A9-C994BA3FD8B1}" type="parTrans" cxnId="{EC4AD2D7-591C-4944-8D34-74A295C548D3}">
      <dgm:prSet/>
      <dgm:spPr/>
      <dgm:t>
        <a:bodyPr/>
        <a:lstStyle/>
        <a:p>
          <a:endParaRPr lang="en-US"/>
        </a:p>
      </dgm:t>
    </dgm:pt>
    <dgm:pt modelId="{E9A9E549-80EF-4A50-907B-21588A61C6BB}" type="sibTrans" cxnId="{EC4AD2D7-591C-4944-8D34-74A295C548D3}">
      <dgm:prSet phldrT="03"/>
      <dgm:spPr/>
      <dgm:t>
        <a:bodyPr/>
        <a:lstStyle/>
        <a:p>
          <a:pPr>
            <a:lnSpc>
              <a:spcPct val="100000"/>
            </a:lnSpc>
          </a:pPr>
          <a:endParaRPr lang="en-US"/>
        </a:p>
      </dgm:t>
    </dgm:pt>
    <dgm:pt modelId="{E6255223-9762-4014-94C9-3D121DF97221}">
      <dgm:prSet phldr="0"/>
      <dgm:spPr/>
      <dgm:t>
        <a:bodyPr/>
        <a:lstStyle/>
        <a:p>
          <a:pPr rtl="0">
            <a:lnSpc>
              <a:spcPct val="100000"/>
            </a:lnSpc>
          </a:pPr>
          <a:r>
            <a:rPr lang="pt-PT" b="0">
              <a:solidFill>
                <a:srgbClr val="374151"/>
              </a:solidFill>
              <a:latin typeface="Fira Sans Extra Condensed SemiB"/>
            </a:rPr>
            <a:t>Machine Learning as a Promising Approach</a:t>
          </a:r>
          <a:endParaRPr lang="pt-PT" b="1" err="1">
            <a:latin typeface="Fira Sans Extra Condensed SemiB"/>
          </a:endParaRPr>
        </a:p>
      </dgm:t>
    </dgm:pt>
    <dgm:pt modelId="{016B6B3E-1966-401A-84B6-84A843A29007}" type="parTrans" cxnId="{9165BA38-1DAA-478A-98C0-96BB8DCEEFE4}">
      <dgm:prSet/>
      <dgm:spPr/>
      <dgm:t>
        <a:bodyPr/>
        <a:lstStyle/>
        <a:p>
          <a:endParaRPr lang="en-US"/>
        </a:p>
      </dgm:t>
    </dgm:pt>
    <dgm:pt modelId="{D2BC7144-7AE8-4F37-B1B1-16097B59058A}" type="sibTrans" cxnId="{9165BA38-1DAA-478A-98C0-96BB8DCEEFE4}">
      <dgm:prSet phldrT="04"/>
      <dgm:spPr/>
      <dgm:t>
        <a:bodyPr/>
        <a:lstStyle/>
        <a:p>
          <a:endParaRPr lang="en-US"/>
        </a:p>
      </dgm:t>
    </dgm:pt>
    <dgm:pt modelId="{C8CB7A3F-E478-4FD1-AF06-A26FF19457B7}" type="pres">
      <dgm:prSet presAssocID="{AFAD0E93-604A-413A-9C1E-2FC60E8D1F2B}" presName="root" presStyleCnt="0">
        <dgm:presLayoutVars>
          <dgm:dir/>
          <dgm:resizeHandles val="exact"/>
        </dgm:presLayoutVars>
      </dgm:prSet>
      <dgm:spPr/>
    </dgm:pt>
    <dgm:pt modelId="{5FA75928-19AA-4CE6-AD6E-7BF81D56861F}" type="pres">
      <dgm:prSet presAssocID="{AFAD0E93-604A-413A-9C1E-2FC60E8D1F2B}" presName="container" presStyleCnt="0">
        <dgm:presLayoutVars>
          <dgm:dir/>
          <dgm:resizeHandles val="exact"/>
        </dgm:presLayoutVars>
      </dgm:prSet>
      <dgm:spPr/>
    </dgm:pt>
    <dgm:pt modelId="{5E85F97F-C110-4A09-9F60-C368AB00551F}" type="pres">
      <dgm:prSet presAssocID="{0688AA19-0060-42A8-B408-A552F7927360}" presName="compNode" presStyleCnt="0"/>
      <dgm:spPr/>
    </dgm:pt>
    <dgm:pt modelId="{96DA977D-0CD0-4CC4-9825-86CCD6C1AACF}" type="pres">
      <dgm:prSet presAssocID="{0688AA19-0060-42A8-B408-A552F7927360}" presName="iconBgRect" presStyleLbl="bgShp" presStyleIdx="0" presStyleCnt="4"/>
      <dgm:spPr/>
    </dgm:pt>
    <dgm:pt modelId="{582D4F23-F1C3-4F3D-B4F8-793AB8A34EE5}" type="pres">
      <dgm:prSet presAssocID="{0688AA19-0060-42A8-B408-A552F792736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22F8A70F-4687-495C-948F-081CB7900267}" type="pres">
      <dgm:prSet presAssocID="{0688AA19-0060-42A8-B408-A552F7927360}" presName="spaceRect" presStyleCnt="0"/>
      <dgm:spPr/>
    </dgm:pt>
    <dgm:pt modelId="{3E13E74F-E9B9-47B4-A3A7-966C3C97521A}" type="pres">
      <dgm:prSet presAssocID="{0688AA19-0060-42A8-B408-A552F7927360}" presName="textRect" presStyleLbl="revTx" presStyleIdx="0" presStyleCnt="4">
        <dgm:presLayoutVars>
          <dgm:chMax val="1"/>
          <dgm:chPref val="1"/>
        </dgm:presLayoutVars>
      </dgm:prSet>
      <dgm:spPr/>
    </dgm:pt>
    <dgm:pt modelId="{9DEFDF62-732A-4BC1-A21D-167AD3557412}" type="pres">
      <dgm:prSet presAssocID="{C8668D0F-70C8-4057-94E9-41BADEA0ECDA}" presName="sibTrans" presStyleLbl="sibTrans2D1" presStyleIdx="0" presStyleCnt="0"/>
      <dgm:spPr/>
    </dgm:pt>
    <dgm:pt modelId="{63512443-67B5-4D22-83BF-84EA09DCB390}" type="pres">
      <dgm:prSet presAssocID="{22A0188B-D70E-4EBF-8C18-E699D7DCA084}" presName="compNode" presStyleCnt="0"/>
      <dgm:spPr/>
    </dgm:pt>
    <dgm:pt modelId="{AAA224A7-FC47-4E0B-B646-CBF0B5230602}" type="pres">
      <dgm:prSet presAssocID="{22A0188B-D70E-4EBF-8C18-E699D7DCA084}" presName="iconBgRect" presStyleLbl="bgShp" presStyleIdx="1" presStyleCnt="4"/>
      <dgm:spPr/>
    </dgm:pt>
    <dgm:pt modelId="{2C565181-E6B2-42FC-8BA5-C8E284D67592}" type="pres">
      <dgm:prSet presAssocID="{22A0188B-D70E-4EBF-8C18-E699D7DCA08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N"/>
        </a:ext>
      </dgm:extLst>
    </dgm:pt>
    <dgm:pt modelId="{01FBFA0A-B092-4CD6-92C4-4E39AF976C37}" type="pres">
      <dgm:prSet presAssocID="{22A0188B-D70E-4EBF-8C18-E699D7DCA084}" presName="spaceRect" presStyleCnt="0"/>
      <dgm:spPr/>
    </dgm:pt>
    <dgm:pt modelId="{BEA6FA07-CFD5-4D31-9DE2-A787C95BF290}" type="pres">
      <dgm:prSet presAssocID="{22A0188B-D70E-4EBF-8C18-E699D7DCA084}" presName="textRect" presStyleLbl="revTx" presStyleIdx="1" presStyleCnt="4">
        <dgm:presLayoutVars>
          <dgm:chMax val="1"/>
          <dgm:chPref val="1"/>
        </dgm:presLayoutVars>
      </dgm:prSet>
      <dgm:spPr/>
    </dgm:pt>
    <dgm:pt modelId="{FC8B7E4B-7998-4ACA-BBD1-CD836EEEF94F}" type="pres">
      <dgm:prSet presAssocID="{E34F4D6C-FBB7-4B47-A80C-8CD24DD66E1D}" presName="sibTrans" presStyleLbl="sibTrans2D1" presStyleIdx="0" presStyleCnt="0"/>
      <dgm:spPr/>
    </dgm:pt>
    <dgm:pt modelId="{93AABAC0-C1F6-4F96-BF8F-A6B180AA5C3F}" type="pres">
      <dgm:prSet presAssocID="{B2F81252-0B1E-4B81-BB73-14E913DB7BD1}" presName="compNode" presStyleCnt="0"/>
      <dgm:spPr/>
    </dgm:pt>
    <dgm:pt modelId="{DFF523DE-F51A-438A-8AFC-62DD51ED2018}" type="pres">
      <dgm:prSet presAssocID="{B2F81252-0B1E-4B81-BB73-14E913DB7BD1}" presName="iconBgRect" presStyleLbl="bgShp" presStyleIdx="2" presStyleCnt="4"/>
      <dgm:spPr/>
    </dgm:pt>
    <dgm:pt modelId="{A6400FBC-AC79-412A-9CA5-C0019E4809F1}" type="pres">
      <dgm:prSet presAssocID="{B2F81252-0B1E-4B81-BB73-14E913DB7B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gulha"/>
        </a:ext>
      </dgm:extLst>
    </dgm:pt>
    <dgm:pt modelId="{90C455B5-2CC9-464C-AF0F-5C00BC6327DA}" type="pres">
      <dgm:prSet presAssocID="{B2F81252-0B1E-4B81-BB73-14E913DB7BD1}" presName="spaceRect" presStyleCnt="0"/>
      <dgm:spPr/>
    </dgm:pt>
    <dgm:pt modelId="{B542C6FB-FF59-49AD-B715-35EB70D95644}" type="pres">
      <dgm:prSet presAssocID="{B2F81252-0B1E-4B81-BB73-14E913DB7BD1}" presName="textRect" presStyleLbl="revTx" presStyleIdx="2" presStyleCnt="4">
        <dgm:presLayoutVars>
          <dgm:chMax val="1"/>
          <dgm:chPref val="1"/>
        </dgm:presLayoutVars>
      </dgm:prSet>
      <dgm:spPr/>
    </dgm:pt>
    <dgm:pt modelId="{C1A7356E-F35E-4213-9E7A-5EE6CA20339D}" type="pres">
      <dgm:prSet presAssocID="{E9A9E549-80EF-4A50-907B-21588A61C6BB}" presName="sibTrans" presStyleLbl="sibTrans2D1" presStyleIdx="0" presStyleCnt="0"/>
      <dgm:spPr/>
    </dgm:pt>
    <dgm:pt modelId="{93F1A0D9-6136-4813-89DE-EEF335872029}" type="pres">
      <dgm:prSet presAssocID="{E6255223-9762-4014-94C9-3D121DF97221}" presName="compNode" presStyleCnt="0"/>
      <dgm:spPr/>
    </dgm:pt>
    <dgm:pt modelId="{C31E29E6-804A-4435-95A6-14140FD01124}" type="pres">
      <dgm:prSet presAssocID="{E6255223-9762-4014-94C9-3D121DF97221}" presName="iconBgRect" presStyleLbl="bgShp" presStyleIdx="3" presStyleCnt="4"/>
      <dgm:spPr/>
    </dgm:pt>
    <dgm:pt modelId="{FE919006-021B-4A09-895C-EF3059CF216A}" type="pres">
      <dgm:prSet presAssocID="{E6255223-9762-4014-94C9-3D121DF9722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87B3966C-0992-4608-ABA7-D0A160D05BB6}" type="pres">
      <dgm:prSet presAssocID="{E6255223-9762-4014-94C9-3D121DF97221}" presName="spaceRect" presStyleCnt="0"/>
      <dgm:spPr/>
    </dgm:pt>
    <dgm:pt modelId="{3C46187E-6AD2-497F-991C-8060A8C84189}" type="pres">
      <dgm:prSet presAssocID="{E6255223-9762-4014-94C9-3D121DF97221}" presName="textRect" presStyleLbl="revTx" presStyleIdx="3" presStyleCnt="4">
        <dgm:presLayoutVars>
          <dgm:chMax val="1"/>
          <dgm:chPref val="1"/>
        </dgm:presLayoutVars>
      </dgm:prSet>
      <dgm:spPr/>
    </dgm:pt>
  </dgm:ptLst>
  <dgm:cxnLst>
    <dgm:cxn modelId="{CB313E03-3343-461B-A0FF-D7DE63F4843B}" type="presOf" srcId="{E34F4D6C-FBB7-4B47-A80C-8CD24DD66E1D}" destId="{FC8B7E4B-7998-4ACA-BBD1-CD836EEEF94F}" srcOrd="0" destOrd="0" presId="urn:microsoft.com/office/officeart/2018/2/layout/IconCircleList"/>
    <dgm:cxn modelId="{92F1C004-7D73-4948-8E67-BAE51BDF6B9B}" type="presOf" srcId="{0688AA19-0060-42A8-B408-A552F7927360}" destId="{3E13E74F-E9B9-47B4-A3A7-966C3C97521A}" srcOrd="0" destOrd="0" presId="urn:microsoft.com/office/officeart/2018/2/layout/IconCircleList"/>
    <dgm:cxn modelId="{73F6A414-5743-4867-AE2E-500047225594}" srcId="{AFAD0E93-604A-413A-9C1E-2FC60E8D1F2B}" destId="{22A0188B-D70E-4EBF-8C18-E699D7DCA084}" srcOrd="1" destOrd="0" parTransId="{4143267B-1CE0-41AF-931B-66F2E0938D81}" sibTransId="{E34F4D6C-FBB7-4B47-A80C-8CD24DD66E1D}"/>
    <dgm:cxn modelId="{822B4A1F-AB39-489F-BD98-26A18D803A37}" type="presOf" srcId="{C8668D0F-70C8-4057-94E9-41BADEA0ECDA}" destId="{9DEFDF62-732A-4BC1-A21D-167AD3557412}" srcOrd="0" destOrd="0" presId="urn:microsoft.com/office/officeart/2018/2/layout/IconCircleList"/>
    <dgm:cxn modelId="{9E99A629-D8C4-4DFE-9C89-FA3AB4A2A0BF}" type="presOf" srcId="{AFAD0E93-604A-413A-9C1E-2FC60E8D1F2B}" destId="{C8CB7A3F-E478-4FD1-AF06-A26FF19457B7}" srcOrd="0" destOrd="0" presId="urn:microsoft.com/office/officeart/2018/2/layout/IconCircleList"/>
    <dgm:cxn modelId="{9165BA38-1DAA-478A-98C0-96BB8DCEEFE4}" srcId="{AFAD0E93-604A-413A-9C1E-2FC60E8D1F2B}" destId="{E6255223-9762-4014-94C9-3D121DF97221}" srcOrd="3" destOrd="0" parTransId="{016B6B3E-1966-401A-84B6-84A843A29007}" sibTransId="{D2BC7144-7AE8-4F37-B1B1-16097B59058A}"/>
    <dgm:cxn modelId="{8ABCBB40-260D-4C16-AE34-29C8DD975FF4}" type="presOf" srcId="{E6255223-9762-4014-94C9-3D121DF97221}" destId="{3C46187E-6AD2-497F-991C-8060A8C84189}" srcOrd="0" destOrd="0" presId="urn:microsoft.com/office/officeart/2018/2/layout/IconCircleList"/>
    <dgm:cxn modelId="{BB83B074-A6AB-45C3-B10A-0A5708999D12}" type="presOf" srcId="{22A0188B-D70E-4EBF-8C18-E699D7DCA084}" destId="{BEA6FA07-CFD5-4D31-9DE2-A787C95BF290}" srcOrd="0" destOrd="0" presId="urn:microsoft.com/office/officeart/2018/2/layout/IconCircleList"/>
    <dgm:cxn modelId="{CAD7255A-7647-4FE4-AC84-D76170995AB5}" type="presOf" srcId="{B2F81252-0B1E-4B81-BB73-14E913DB7BD1}" destId="{B542C6FB-FF59-49AD-B715-35EB70D95644}" srcOrd="0" destOrd="0" presId="urn:microsoft.com/office/officeart/2018/2/layout/IconCircleList"/>
    <dgm:cxn modelId="{8B356FA2-B347-4CEE-8EC0-5CCA3CE84175}" srcId="{AFAD0E93-604A-413A-9C1E-2FC60E8D1F2B}" destId="{0688AA19-0060-42A8-B408-A552F7927360}" srcOrd="0" destOrd="0" parTransId="{323D2C73-7A6D-4474-AD84-B9C1351107EA}" sibTransId="{C8668D0F-70C8-4057-94E9-41BADEA0ECDA}"/>
    <dgm:cxn modelId="{EC4AD2D7-591C-4944-8D34-74A295C548D3}" srcId="{AFAD0E93-604A-413A-9C1E-2FC60E8D1F2B}" destId="{B2F81252-0B1E-4B81-BB73-14E913DB7BD1}" srcOrd="2" destOrd="0" parTransId="{1E47926E-5B17-43A9-99A9-C994BA3FD8B1}" sibTransId="{E9A9E549-80EF-4A50-907B-21588A61C6BB}"/>
    <dgm:cxn modelId="{15C0EEFC-DFE4-40C8-8DC7-C4A3C57E4A02}" type="presOf" srcId="{E9A9E549-80EF-4A50-907B-21588A61C6BB}" destId="{C1A7356E-F35E-4213-9E7A-5EE6CA20339D}" srcOrd="0" destOrd="0" presId="urn:microsoft.com/office/officeart/2018/2/layout/IconCircleList"/>
    <dgm:cxn modelId="{20F95EAA-5047-4F76-B9A8-7857A675DCAE}" type="presParOf" srcId="{C8CB7A3F-E478-4FD1-AF06-A26FF19457B7}" destId="{5FA75928-19AA-4CE6-AD6E-7BF81D56861F}" srcOrd="0" destOrd="0" presId="urn:microsoft.com/office/officeart/2018/2/layout/IconCircleList"/>
    <dgm:cxn modelId="{01A6D6D2-4027-4F19-A430-44AC3794176A}" type="presParOf" srcId="{5FA75928-19AA-4CE6-AD6E-7BF81D56861F}" destId="{5E85F97F-C110-4A09-9F60-C368AB00551F}" srcOrd="0" destOrd="0" presId="urn:microsoft.com/office/officeart/2018/2/layout/IconCircleList"/>
    <dgm:cxn modelId="{07F4494C-760C-4FBC-82EA-B81DB3DA836D}" type="presParOf" srcId="{5E85F97F-C110-4A09-9F60-C368AB00551F}" destId="{96DA977D-0CD0-4CC4-9825-86CCD6C1AACF}" srcOrd="0" destOrd="0" presId="urn:microsoft.com/office/officeart/2018/2/layout/IconCircleList"/>
    <dgm:cxn modelId="{F43444F6-CD55-47FF-8EF3-B5020DF9FDD9}" type="presParOf" srcId="{5E85F97F-C110-4A09-9F60-C368AB00551F}" destId="{582D4F23-F1C3-4F3D-B4F8-793AB8A34EE5}" srcOrd="1" destOrd="0" presId="urn:microsoft.com/office/officeart/2018/2/layout/IconCircleList"/>
    <dgm:cxn modelId="{279BCC59-DC4E-41A8-88E4-9F1350D8FDE0}" type="presParOf" srcId="{5E85F97F-C110-4A09-9F60-C368AB00551F}" destId="{22F8A70F-4687-495C-948F-081CB7900267}" srcOrd="2" destOrd="0" presId="urn:microsoft.com/office/officeart/2018/2/layout/IconCircleList"/>
    <dgm:cxn modelId="{2F769A8D-3005-43B8-9466-116C86E977B5}" type="presParOf" srcId="{5E85F97F-C110-4A09-9F60-C368AB00551F}" destId="{3E13E74F-E9B9-47B4-A3A7-966C3C97521A}" srcOrd="3" destOrd="0" presId="urn:microsoft.com/office/officeart/2018/2/layout/IconCircleList"/>
    <dgm:cxn modelId="{0AB5C687-5492-43D8-BAF5-3A668A7DEA83}" type="presParOf" srcId="{5FA75928-19AA-4CE6-AD6E-7BF81D56861F}" destId="{9DEFDF62-732A-4BC1-A21D-167AD3557412}" srcOrd="1" destOrd="0" presId="urn:microsoft.com/office/officeart/2018/2/layout/IconCircleList"/>
    <dgm:cxn modelId="{3D865C72-3553-4823-AD18-34DD455CC0CA}" type="presParOf" srcId="{5FA75928-19AA-4CE6-AD6E-7BF81D56861F}" destId="{63512443-67B5-4D22-83BF-84EA09DCB390}" srcOrd="2" destOrd="0" presId="urn:microsoft.com/office/officeart/2018/2/layout/IconCircleList"/>
    <dgm:cxn modelId="{14D289AB-638F-476F-AF2F-A12AFB9527D2}" type="presParOf" srcId="{63512443-67B5-4D22-83BF-84EA09DCB390}" destId="{AAA224A7-FC47-4E0B-B646-CBF0B5230602}" srcOrd="0" destOrd="0" presId="urn:microsoft.com/office/officeart/2018/2/layout/IconCircleList"/>
    <dgm:cxn modelId="{924060C0-1B6C-4057-8221-D5118F2769B4}" type="presParOf" srcId="{63512443-67B5-4D22-83BF-84EA09DCB390}" destId="{2C565181-E6B2-42FC-8BA5-C8E284D67592}" srcOrd="1" destOrd="0" presId="urn:microsoft.com/office/officeart/2018/2/layout/IconCircleList"/>
    <dgm:cxn modelId="{959AC268-46A9-4482-BE57-31DE32C92C51}" type="presParOf" srcId="{63512443-67B5-4D22-83BF-84EA09DCB390}" destId="{01FBFA0A-B092-4CD6-92C4-4E39AF976C37}" srcOrd="2" destOrd="0" presId="urn:microsoft.com/office/officeart/2018/2/layout/IconCircleList"/>
    <dgm:cxn modelId="{B5E959B8-527D-46FF-A206-41ED0EB5F89A}" type="presParOf" srcId="{63512443-67B5-4D22-83BF-84EA09DCB390}" destId="{BEA6FA07-CFD5-4D31-9DE2-A787C95BF290}" srcOrd="3" destOrd="0" presId="urn:microsoft.com/office/officeart/2018/2/layout/IconCircleList"/>
    <dgm:cxn modelId="{2C24CE54-D28F-4AC2-BFA7-9564C6844BD8}" type="presParOf" srcId="{5FA75928-19AA-4CE6-AD6E-7BF81D56861F}" destId="{FC8B7E4B-7998-4ACA-BBD1-CD836EEEF94F}" srcOrd="3" destOrd="0" presId="urn:microsoft.com/office/officeart/2018/2/layout/IconCircleList"/>
    <dgm:cxn modelId="{44708D36-7B2A-4AF2-8AF0-2F22206C6081}" type="presParOf" srcId="{5FA75928-19AA-4CE6-AD6E-7BF81D56861F}" destId="{93AABAC0-C1F6-4F96-BF8F-A6B180AA5C3F}" srcOrd="4" destOrd="0" presId="urn:microsoft.com/office/officeart/2018/2/layout/IconCircleList"/>
    <dgm:cxn modelId="{3866A0F1-3E45-4784-BA81-AD243723DA6B}" type="presParOf" srcId="{93AABAC0-C1F6-4F96-BF8F-A6B180AA5C3F}" destId="{DFF523DE-F51A-438A-8AFC-62DD51ED2018}" srcOrd="0" destOrd="0" presId="urn:microsoft.com/office/officeart/2018/2/layout/IconCircleList"/>
    <dgm:cxn modelId="{F49D28A9-0BBE-41DE-948E-B9DB9993ED0B}" type="presParOf" srcId="{93AABAC0-C1F6-4F96-BF8F-A6B180AA5C3F}" destId="{A6400FBC-AC79-412A-9CA5-C0019E4809F1}" srcOrd="1" destOrd="0" presId="urn:microsoft.com/office/officeart/2018/2/layout/IconCircleList"/>
    <dgm:cxn modelId="{2175E2E8-DBB3-4E85-9B3C-42A9BE706320}" type="presParOf" srcId="{93AABAC0-C1F6-4F96-BF8F-A6B180AA5C3F}" destId="{90C455B5-2CC9-464C-AF0F-5C00BC6327DA}" srcOrd="2" destOrd="0" presId="urn:microsoft.com/office/officeart/2018/2/layout/IconCircleList"/>
    <dgm:cxn modelId="{8CDAA9F8-BB20-49B1-A044-90577B53BD13}" type="presParOf" srcId="{93AABAC0-C1F6-4F96-BF8F-A6B180AA5C3F}" destId="{B542C6FB-FF59-49AD-B715-35EB70D95644}" srcOrd="3" destOrd="0" presId="urn:microsoft.com/office/officeart/2018/2/layout/IconCircleList"/>
    <dgm:cxn modelId="{7713F5F4-D003-4228-B7B7-7D8C2B646BBD}" type="presParOf" srcId="{5FA75928-19AA-4CE6-AD6E-7BF81D56861F}" destId="{C1A7356E-F35E-4213-9E7A-5EE6CA20339D}" srcOrd="5" destOrd="0" presId="urn:microsoft.com/office/officeart/2018/2/layout/IconCircleList"/>
    <dgm:cxn modelId="{D9675FF9-DAC1-41B6-B84E-6057AE54403F}" type="presParOf" srcId="{5FA75928-19AA-4CE6-AD6E-7BF81D56861F}" destId="{93F1A0D9-6136-4813-89DE-EEF335872029}" srcOrd="6" destOrd="0" presId="urn:microsoft.com/office/officeart/2018/2/layout/IconCircleList"/>
    <dgm:cxn modelId="{91D180C2-9A4E-4566-8D82-F7557F565301}" type="presParOf" srcId="{93F1A0D9-6136-4813-89DE-EEF335872029}" destId="{C31E29E6-804A-4435-95A6-14140FD01124}" srcOrd="0" destOrd="0" presId="urn:microsoft.com/office/officeart/2018/2/layout/IconCircleList"/>
    <dgm:cxn modelId="{79590C2A-0ADD-4102-ABF0-CD90B79D9F30}" type="presParOf" srcId="{93F1A0D9-6136-4813-89DE-EEF335872029}" destId="{FE919006-021B-4A09-895C-EF3059CF216A}" srcOrd="1" destOrd="0" presId="urn:microsoft.com/office/officeart/2018/2/layout/IconCircleList"/>
    <dgm:cxn modelId="{DA12CC98-083F-4D08-9650-65BC9AF55EFA}" type="presParOf" srcId="{93F1A0D9-6136-4813-89DE-EEF335872029}" destId="{87B3966C-0992-4608-ABA7-D0A160D05BB6}" srcOrd="2" destOrd="0" presId="urn:microsoft.com/office/officeart/2018/2/layout/IconCircleList"/>
    <dgm:cxn modelId="{9D0F7234-643A-485D-895F-5557491D8E96}" type="presParOf" srcId="{93F1A0D9-6136-4813-89DE-EEF335872029}" destId="{3C46187E-6AD2-497F-991C-8060A8C8418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835B81-7914-426F-9482-66EB3B64FE0C}" type="doc">
      <dgm:prSet loTypeId="urn:microsoft.com/office/officeart/2005/8/layout/vList2" loCatId="list" qsTypeId="urn:microsoft.com/office/officeart/2005/8/quickstyle/simple1" qsCatId="simple" csTypeId="urn:microsoft.com/office/officeart/2005/8/colors/accent4_5" csCatId="accent4" phldr="1"/>
      <dgm:spPr/>
      <dgm:t>
        <a:bodyPr/>
        <a:lstStyle/>
        <a:p>
          <a:endParaRPr lang="pt-PT"/>
        </a:p>
      </dgm:t>
    </dgm:pt>
    <dgm:pt modelId="{2DDC50E4-0766-47C3-ADFE-CB1A8235B9A5}">
      <dgm:prSet phldrT="[Texto]" phldr="0"/>
      <dgm:spPr/>
      <dgm:t>
        <a:bodyPr/>
        <a:lstStyle/>
        <a:p>
          <a:pPr rtl="0"/>
          <a:r>
            <a:rPr lang="pt-PT">
              <a:latin typeface="Calibri"/>
              <a:ea typeface="Calibri"/>
              <a:cs typeface="Calibri"/>
            </a:rPr>
            <a:t>Gene Set </a:t>
          </a:r>
          <a:r>
            <a:rPr lang="pt-PT" err="1">
              <a:latin typeface="Calibri"/>
              <a:ea typeface="Calibri"/>
              <a:cs typeface="Calibri"/>
            </a:rPr>
            <a:t>Enrichment</a:t>
          </a:r>
          <a:r>
            <a:rPr lang="pt-PT">
              <a:latin typeface="Calibri"/>
              <a:ea typeface="Calibri"/>
              <a:cs typeface="Calibri"/>
            </a:rPr>
            <a:t> </a:t>
          </a:r>
          <a:r>
            <a:rPr lang="pt-PT" err="1">
              <a:latin typeface="Calibri"/>
              <a:ea typeface="Calibri"/>
              <a:cs typeface="Calibri"/>
            </a:rPr>
            <a:t>Analysis</a:t>
          </a:r>
          <a:r>
            <a:rPr lang="pt-PT">
              <a:latin typeface="Calibri"/>
              <a:ea typeface="Calibri"/>
              <a:cs typeface="Calibri"/>
            </a:rPr>
            <a:t> (GSEA)</a:t>
          </a:r>
          <a:endParaRPr lang="pt-PT">
            <a:latin typeface="Calibri"/>
            <a:cs typeface="Calibri"/>
          </a:endParaRPr>
        </a:p>
      </dgm:t>
    </dgm:pt>
    <dgm:pt modelId="{15F6C52C-3F65-4262-AC84-AF9A81AF43F6}" type="parTrans" cxnId="{24FFB1F6-50AC-4099-82CB-C9977D2896F5}">
      <dgm:prSet/>
      <dgm:spPr/>
      <dgm:t>
        <a:bodyPr/>
        <a:lstStyle/>
        <a:p>
          <a:endParaRPr lang="pt-PT"/>
        </a:p>
      </dgm:t>
    </dgm:pt>
    <dgm:pt modelId="{289BA91C-56BD-47F7-BB31-77D8C704CF09}" type="sibTrans" cxnId="{24FFB1F6-50AC-4099-82CB-C9977D2896F5}">
      <dgm:prSet/>
      <dgm:spPr/>
      <dgm:t>
        <a:bodyPr/>
        <a:lstStyle/>
        <a:p>
          <a:endParaRPr lang="pt-PT"/>
        </a:p>
      </dgm:t>
    </dgm:pt>
    <dgm:pt modelId="{51ED679B-7BCC-42C2-939D-9160E171E299}">
      <dgm:prSet phldrT="[Texto]" phldr="0"/>
      <dgm:spPr/>
      <dgm:t>
        <a:bodyPr/>
        <a:lstStyle/>
        <a:p>
          <a:pPr rtl="0"/>
          <a:r>
            <a:rPr lang="pt-PT">
              <a:latin typeface="Calibri"/>
              <a:cs typeface="Calibri"/>
            </a:rPr>
            <a:t>to </a:t>
          </a:r>
          <a:r>
            <a:rPr lang="pt-PT" err="1">
              <a:latin typeface="Calibri"/>
              <a:cs typeface="Calibri"/>
            </a:rPr>
            <a:t>inspect</a:t>
          </a:r>
          <a:r>
            <a:rPr lang="pt-PT">
              <a:latin typeface="Calibri"/>
              <a:cs typeface="Calibri"/>
            </a:rPr>
            <a:t>  </a:t>
          </a:r>
          <a:r>
            <a:rPr lang="pt-PT" err="1">
              <a:latin typeface="Calibri"/>
              <a:cs typeface="Calibri"/>
            </a:rPr>
            <a:t>if</a:t>
          </a:r>
          <a:r>
            <a:rPr lang="pt-PT">
              <a:latin typeface="Calibri"/>
              <a:cs typeface="Calibri"/>
            </a:rPr>
            <a:t> GENE ONTOLOGY </a:t>
          </a:r>
          <a:r>
            <a:rPr lang="pt-PT" err="1">
              <a:latin typeface="Calibri"/>
              <a:cs typeface="Calibri"/>
            </a:rPr>
            <a:t>did</a:t>
          </a:r>
          <a:r>
            <a:rPr lang="pt-PT">
              <a:latin typeface="Calibri"/>
              <a:cs typeface="Calibri"/>
            </a:rPr>
            <a:t> </a:t>
          </a:r>
          <a:r>
            <a:rPr lang="pt-PT" err="1">
              <a:latin typeface="Calibri"/>
              <a:cs typeface="Calibri"/>
            </a:rPr>
            <a:t>not</a:t>
          </a:r>
          <a:r>
            <a:rPr lang="pt-PT">
              <a:latin typeface="Calibri"/>
              <a:cs typeface="Calibri"/>
            </a:rPr>
            <a:t> </a:t>
          </a:r>
          <a:r>
            <a:rPr lang="pt-PT" err="1">
              <a:latin typeface="Calibri"/>
              <a:cs typeface="Calibri"/>
            </a:rPr>
            <a:t>work</a:t>
          </a:r>
          <a:endParaRPr lang="pt-PT">
            <a:latin typeface="Calibri"/>
            <a:cs typeface="Calibri"/>
          </a:endParaRPr>
        </a:p>
      </dgm:t>
    </dgm:pt>
    <dgm:pt modelId="{7AE119EF-0C69-4A15-86D9-36FAAAF2421E}" type="parTrans" cxnId="{971B0E39-A09F-4028-845A-C50E36FAB69B}">
      <dgm:prSet/>
      <dgm:spPr/>
      <dgm:t>
        <a:bodyPr/>
        <a:lstStyle/>
        <a:p>
          <a:endParaRPr lang="pt-PT"/>
        </a:p>
      </dgm:t>
    </dgm:pt>
    <dgm:pt modelId="{8224016B-256C-429C-92EC-35764063C4C5}" type="sibTrans" cxnId="{971B0E39-A09F-4028-845A-C50E36FAB69B}">
      <dgm:prSet/>
      <dgm:spPr/>
      <dgm:t>
        <a:bodyPr/>
        <a:lstStyle/>
        <a:p>
          <a:endParaRPr lang="pt-PT"/>
        </a:p>
      </dgm:t>
    </dgm:pt>
    <dgm:pt modelId="{D3A3CA71-2AC9-499C-9B63-9B9E13D83BE3}">
      <dgm:prSet phldrT="[Texto]" phldr="0"/>
      <dgm:spPr/>
      <dgm:t>
        <a:bodyPr/>
        <a:lstStyle/>
        <a:p>
          <a:pPr rtl="0"/>
          <a:r>
            <a:rPr lang="pt-PT">
              <a:latin typeface="Calibri"/>
              <a:cs typeface="Calibri"/>
            </a:rPr>
            <a:t>t-</a:t>
          </a:r>
          <a:r>
            <a:rPr lang="pt-PT" err="1">
              <a:latin typeface="Calibri"/>
              <a:cs typeface="Calibri"/>
            </a:rPr>
            <a:t>Distributed</a:t>
          </a:r>
          <a:r>
            <a:rPr lang="pt-PT">
              <a:latin typeface="Calibri"/>
              <a:cs typeface="Calibri"/>
            </a:rPr>
            <a:t> </a:t>
          </a:r>
          <a:r>
            <a:rPr lang="pt-PT" err="1">
              <a:latin typeface="Calibri"/>
              <a:cs typeface="Calibri"/>
            </a:rPr>
            <a:t>Stochastic</a:t>
          </a:r>
          <a:r>
            <a:rPr lang="pt-PT">
              <a:latin typeface="Calibri"/>
              <a:cs typeface="Calibri"/>
            </a:rPr>
            <a:t> </a:t>
          </a:r>
          <a:r>
            <a:rPr lang="pt-PT" err="1">
              <a:latin typeface="Calibri"/>
              <a:cs typeface="Calibri"/>
            </a:rPr>
            <a:t>Neighbor</a:t>
          </a:r>
          <a:r>
            <a:rPr lang="pt-PT">
              <a:latin typeface="Calibri"/>
              <a:cs typeface="Calibri"/>
            </a:rPr>
            <a:t> </a:t>
          </a:r>
          <a:r>
            <a:rPr lang="pt-PT" err="1">
              <a:latin typeface="Calibri"/>
              <a:cs typeface="Calibri"/>
            </a:rPr>
            <a:t>Embedding</a:t>
          </a:r>
          <a:r>
            <a:rPr lang="pt-PT">
              <a:latin typeface="Calibri"/>
              <a:cs typeface="Calibri"/>
            </a:rPr>
            <a:t> (t-SNE)</a:t>
          </a:r>
        </a:p>
      </dgm:t>
    </dgm:pt>
    <dgm:pt modelId="{8E584CDF-3699-4519-8DFB-BFDFE103B512}" type="parTrans" cxnId="{A3070EFF-047C-40A2-B72D-5C1E717B9C3A}">
      <dgm:prSet/>
      <dgm:spPr/>
      <dgm:t>
        <a:bodyPr/>
        <a:lstStyle/>
        <a:p>
          <a:endParaRPr lang="pt-PT"/>
        </a:p>
      </dgm:t>
    </dgm:pt>
    <dgm:pt modelId="{D7DF3050-082C-4D26-9419-A0F9ABB5B73A}" type="sibTrans" cxnId="{A3070EFF-047C-40A2-B72D-5C1E717B9C3A}">
      <dgm:prSet/>
      <dgm:spPr/>
      <dgm:t>
        <a:bodyPr/>
        <a:lstStyle/>
        <a:p>
          <a:endParaRPr lang="pt-PT"/>
        </a:p>
      </dgm:t>
    </dgm:pt>
    <dgm:pt modelId="{8C682C6D-B356-45F0-8366-84EEB5B3BB56}">
      <dgm:prSet phldrT="[Texto]" phldr="0"/>
      <dgm:spPr/>
      <dgm:t>
        <a:bodyPr/>
        <a:lstStyle/>
        <a:p>
          <a:pPr rtl="0"/>
          <a:r>
            <a:rPr lang="en-US" b="0">
              <a:latin typeface="Calibri"/>
              <a:ea typeface="Calibri"/>
              <a:cs typeface="Calibri"/>
            </a:rPr>
            <a:t> to reduce dimensionality of data</a:t>
          </a:r>
          <a:endParaRPr lang="pt-PT" b="0">
            <a:latin typeface="Calibri"/>
            <a:cs typeface="Calibri"/>
          </a:endParaRPr>
        </a:p>
      </dgm:t>
    </dgm:pt>
    <dgm:pt modelId="{633FE7F5-91CA-4D69-8142-CDA430D40D71}" type="parTrans" cxnId="{F315C482-4440-45DB-A2A5-8BE644A228C3}">
      <dgm:prSet/>
      <dgm:spPr/>
      <dgm:t>
        <a:bodyPr/>
        <a:lstStyle/>
        <a:p>
          <a:endParaRPr lang="pt-PT"/>
        </a:p>
      </dgm:t>
    </dgm:pt>
    <dgm:pt modelId="{C72F1351-8461-42E0-B6AF-BCA9D9FC8D96}" type="sibTrans" cxnId="{F315C482-4440-45DB-A2A5-8BE644A228C3}">
      <dgm:prSet/>
      <dgm:spPr/>
      <dgm:t>
        <a:bodyPr/>
        <a:lstStyle/>
        <a:p>
          <a:endParaRPr lang="pt-PT"/>
        </a:p>
      </dgm:t>
    </dgm:pt>
    <dgm:pt modelId="{684E64FD-3600-48E4-BE96-630CB42CF167}">
      <dgm:prSet phldr="0"/>
      <dgm:spPr/>
      <dgm:t>
        <a:bodyPr/>
        <a:lstStyle/>
        <a:p>
          <a:pPr rtl="0"/>
          <a:r>
            <a:rPr lang="pt-PT">
              <a:latin typeface="Calibri"/>
              <a:cs typeface="Calibri"/>
            </a:rPr>
            <a:t>Gene </a:t>
          </a:r>
          <a:r>
            <a:rPr lang="pt-PT" err="1">
              <a:latin typeface="Calibri"/>
              <a:cs typeface="Calibri"/>
            </a:rPr>
            <a:t>Coexpression</a:t>
          </a:r>
          <a:r>
            <a:rPr lang="pt-PT">
              <a:latin typeface="Calibri"/>
              <a:cs typeface="Calibri"/>
            </a:rPr>
            <a:t> Network </a:t>
          </a:r>
          <a:r>
            <a:rPr lang="pt-PT" err="1">
              <a:latin typeface="Calibri"/>
              <a:ea typeface="Calibri"/>
              <a:cs typeface="Calibri"/>
            </a:rPr>
            <a:t>Analysis</a:t>
          </a:r>
          <a:endParaRPr lang="en-US">
            <a:latin typeface="Calibri"/>
            <a:ea typeface="Calibri"/>
            <a:cs typeface="Calibri"/>
          </a:endParaRPr>
        </a:p>
      </dgm:t>
    </dgm:pt>
    <dgm:pt modelId="{D7769D27-6DFB-4F8B-9CF2-F65574285766}" type="parTrans" cxnId="{E98327FB-DA80-4F41-8B5A-B0934E63A3C0}">
      <dgm:prSet/>
      <dgm:spPr/>
    </dgm:pt>
    <dgm:pt modelId="{F1188570-C27B-4CE3-BFB2-2895CD35D146}" type="sibTrans" cxnId="{E98327FB-DA80-4F41-8B5A-B0934E63A3C0}">
      <dgm:prSet/>
      <dgm:spPr/>
    </dgm:pt>
    <dgm:pt modelId="{4A0E4482-955C-419D-95B9-979506713136}">
      <dgm:prSet phldr="0"/>
      <dgm:spPr/>
      <dgm:t>
        <a:bodyPr/>
        <a:lstStyle/>
        <a:p>
          <a:pPr rtl="0"/>
          <a:r>
            <a:rPr lang="pt-PT">
              <a:latin typeface="Calibri"/>
              <a:cs typeface="Calibri"/>
            </a:rPr>
            <a:t>Multimodal Data </a:t>
          </a:r>
          <a:r>
            <a:rPr lang="pt-PT" err="1">
              <a:latin typeface="Calibri"/>
              <a:cs typeface="Calibri"/>
            </a:rPr>
            <a:t>Integration</a:t>
          </a:r>
          <a:endParaRPr lang="pt-PT">
            <a:latin typeface="Calibri"/>
            <a:cs typeface="Calibri"/>
          </a:endParaRPr>
        </a:p>
      </dgm:t>
    </dgm:pt>
    <dgm:pt modelId="{AF573C24-F7A7-4DA1-A873-7537108C244D}" type="parTrans" cxnId="{D2FBB367-DE47-4406-8411-E498B68346F5}">
      <dgm:prSet/>
      <dgm:spPr/>
    </dgm:pt>
    <dgm:pt modelId="{B4D06E4C-D56D-410A-949B-31D9690225FA}" type="sibTrans" cxnId="{D2FBB367-DE47-4406-8411-E498B68346F5}">
      <dgm:prSet/>
      <dgm:spPr/>
    </dgm:pt>
    <dgm:pt modelId="{DD4DE98C-979D-40DF-864E-C4AB83941DDE}">
      <dgm:prSet phldr="0"/>
      <dgm:spPr/>
      <dgm:t>
        <a:bodyPr/>
        <a:lstStyle/>
        <a:p>
          <a:pPr rtl="0"/>
          <a:r>
            <a:rPr lang="en-US">
              <a:latin typeface="Calibri"/>
              <a:ea typeface="Calibri"/>
              <a:cs typeface="Calibri"/>
            </a:rPr>
            <a:t> </a:t>
          </a:r>
          <a:r>
            <a:rPr lang="en-US" b="0">
              <a:latin typeface="Calibri"/>
              <a:ea typeface="Calibri"/>
              <a:cs typeface="Calibri"/>
            </a:rPr>
            <a:t>to integrate different data sources to understand the relationships between gene expression and brain structure.</a:t>
          </a:r>
          <a:endParaRPr lang="pt-PT" b="0">
            <a:latin typeface="Calibri"/>
          </a:endParaRPr>
        </a:p>
      </dgm:t>
    </dgm:pt>
    <dgm:pt modelId="{5583E670-E6B7-44D2-97BE-4A06E738A1E8}" type="parTrans" cxnId="{557EBA89-E8B8-4FCE-9809-CA9763E32838}">
      <dgm:prSet/>
      <dgm:spPr/>
    </dgm:pt>
    <dgm:pt modelId="{F7D657E7-55FB-4129-9A10-A1ACFB36F258}" type="sibTrans" cxnId="{557EBA89-E8B8-4FCE-9809-CA9763E32838}">
      <dgm:prSet/>
      <dgm:spPr/>
    </dgm:pt>
    <dgm:pt modelId="{11FA58F2-CF1F-41ED-883B-2C6B9392C810}">
      <dgm:prSet phldr="0"/>
      <dgm:spPr/>
      <dgm:t>
        <a:bodyPr/>
        <a:lstStyle/>
        <a:p>
          <a:pPr rtl="0"/>
          <a:r>
            <a:rPr lang="en-US" b="0">
              <a:latin typeface="Calibri"/>
              <a:ea typeface="Calibri"/>
              <a:cs typeface="Calibri"/>
            </a:rPr>
            <a:t> to validate the results</a:t>
          </a:r>
          <a:endParaRPr lang="pt-PT" b="0">
            <a:latin typeface="Calibri"/>
            <a:cs typeface="Calibri"/>
          </a:endParaRPr>
        </a:p>
      </dgm:t>
    </dgm:pt>
    <dgm:pt modelId="{4CE70270-CFBA-4C92-B865-95BDD922E9EC}" type="parTrans" cxnId="{16F9FDF5-82C6-4C36-A83D-E5B153E90495}">
      <dgm:prSet/>
      <dgm:spPr/>
    </dgm:pt>
    <dgm:pt modelId="{DD942F17-7AD0-47E3-82B9-A88DEAA93E59}" type="sibTrans" cxnId="{16F9FDF5-82C6-4C36-A83D-E5B153E90495}">
      <dgm:prSet/>
      <dgm:spPr/>
    </dgm:pt>
    <dgm:pt modelId="{4E5BF18C-E041-45AE-8735-5FDB3D6BD3C1}">
      <dgm:prSet phldr="0"/>
      <dgm:spPr/>
      <dgm:t>
        <a:bodyPr/>
        <a:lstStyle/>
        <a:p>
          <a:pPr rtl="0"/>
          <a:r>
            <a:rPr lang="pt-PT" b="0">
              <a:latin typeface="Calibri"/>
              <a:ea typeface="Calibri"/>
              <a:cs typeface="Calibri"/>
            </a:rPr>
            <a:t>Real-time PCR </a:t>
          </a:r>
          <a:r>
            <a:rPr lang="pt-PT" b="0" err="1">
              <a:latin typeface="Calibri"/>
              <a:ea typeface="Calibri"/>
              <a:cs typeface="Calibri"/>
            </a:rPr>
            <a:t>assays</a:t>
          </a:r>
          <a:endParaRPr lang="en-US" b="0">
            <a:latin typeface="Calibri"/>
            <a:ea typeface="Calibri"/>
            <a:cs typeface="Calibri"/>
          </a:endParaRPr>
        </a:p>
      </dgm:t>
    </dgm:pt>
    <dgm:pt modelId="{A959EDB8-51A7-4A5E-8FC3-FDEE06B134E4}" type="parTrans" cxnId="{59BC2359-5646-4ED1-A774-E8E578AE92F7}">
      <dgm:prSet/>
      <dgm:spPr/>
    </dgm:pt>
    <dgm:pt modelId="{BDD9935B-C511-4C3D-A2D8-D83C60F0F46B}" type="sibTrans" cxnId="{59BC2359-5646-4ED1-A774-E8E578AE92F7}">
      <dgm:prSet/>
      <dgm:spPr/>
    </dgm:pt>
    <dgm:pt modelId="{98BB8C8A-D9D6-4015-9018-787654D112E4}">
      <dgm:prSet phldr="0"/>
      <dgm:spPr/>
      <dgm:t>
        <a:bodyPr/>
        <a:lstStyle/>
        <a:p>
          <a:pPr rtl="0"/>
          <a:r>
            <a:rPr lang="en-US">
              <a:latin typeface="Calibri"/>
              <a:ea typeface="Calibri"/>
              <a:cs typeface="Calibri"/>
            </a:rPr>
            <a:t> </a:t>
          </a:r>
          <a:r>
            <a:rPr lang="en-US" b="0">
              <a:latin typeface="Calibri"/>
              <a:ea typeface="Calibri"/>
              <a:cs typeface="Calibri"/>
            </a:rPr>
            <a:t>to reveal strongly related gene modules that play specific roles in brain regions.</a:t>
          </a:r>
        </a:p>
      </dgm:t>
    </dgm:pt>
    <dgm:pt modelId="{030F3592-9FC2-42E0-ACDE-134027B8F449}" type="parTrans" cxnId="{2DD7D59B-2FC9-4E03-BD44-4C40130898EB}">
      <dgm:prSet/>
      <dgm:spPr/>
    </dgm:pt>
    <dgm:pt modelId="{3355B0F0-1412-435B-864A-78EBC5240EF8}" type="sibTrans" cxnId="{2DD7D59B-2FC9-4E03-BD44-4C40130898EB}">
      <dgm:prSet/>
      <dgm:spPr/>
    </dgm:pt>
    <dgm:pt modelId="{25E6EF02-B671-419A-A96A-5B158BB7DBEB}" type="pres">
      <dgm:prSet presAssocID="{C7835B81-7914-426F-9482-66EB3B64FE0C}" presName="linear" presStyleCnt="0">
        <dgm:presLayoutVars>
          <dgm:animLvl val="lvl"/>
          <dgm:resizeHandles val="exact"/>
        </dgm:presLayoutVars>
      </dgm:prSet>
      <dgm:spPr/>
    </dgm:pt>
    <dgm:pt modelId="{D0752156-9CC1-4BDC-ADCE-6C7BA425D297}" type="pres">
      <dgm:prSet presAssocID="{2DDC50E4-0766-47C3-ADFE-CB1A8235B9A5}" presName="parentText" presStyleLbl="node1" presStyleIdx="0" presStyleCnt="5">
        <dgm:presLayoutVars>
          <dgm:chMax val="0"/>
          <dgm:bulletEnabled val="1"/>
        </dgm:presLayoutVars>
      </dgm:prSet>
      <dgm:spPr/>
    </dgm:pt>
    <dgm:pt modelId="{B065FB4A-ED4E-493D-811E-49909EBD0029}" type="pres">
      <dgm:prSet presAssocID="{2DDC50E4-0766-47C3-ADFE-CB1A8235B9A5}" presName="childText" presStyleLbl="revTx" presStyleIdx="0" presStyleCnt="5">
        <dgm:presLayoutVars>
          <dgm:bulletEnabled val="1"/>
        </dgm:presLayoutVars>
      </dgm:prSet>
      <dgm:spPr/>
    </dgm:pt>
    <dgm:pt modelId="{ED7BDEE8-0A2B-4686-8F2B-CC76D1FAC575}" type="pres">
      <dgm:prSet presAssocID="{D3A3CA71-2AC9-499C-9B63-9B9E13D83BE3}" presName="parentText" presStyleLbl="node1" presStyleIdx="1" presStyleCnt="5">
        <dgm:presLayoutVars>
          <dgm:chMax val="0"/>
          <dgm:bulletEnabled val="1"/>
        </dgm:presLayoutVars>
      </dgm:prSet>
      <dgm:spPr/>
    </dgm:pt>
    <dgm:pt modelId="{4148DE16-4D2A-4449-9CAF-80AFAD3FDACD}" type="pres">
      <dgm:prSet presAssocID="{D3A3CA71-2AC9-499C-9B63-9B9E13D83BE3}" presName="childText" presStyleLbl="revTx" presStyleIdx="1" presStyleCnt="5">
        <dgm:presLayoutVars>
          <dgm:bulletEnabled val="1"/>
        </dgm:presLayoutVars>
      </dgm:prSet>
      <dgm:spPr/>
    </dgm:pt>
    <dgm:pt modelId="{9B4C8329-D1F4-4BEB-A210-D573BA7F4865}" type="pres">
      <dgm:prSet presAssocID="{684E64FD-3600-48E4-BE96-630CB42CF167}" presName="parentText" presStyleLbl="node1" presStyleIdx="2" presStyleCnt="5">
        <dgm:presLayoutVars>
          <dgm:chMax val="0"/>
          <dgm:bulletEnabled val="1"/>
        </dgm:presLayoutVars>
      </dgm:prSet>
      <dgm:spPr/>
    </dgm:pt>
    <dgm:pt modelId="{887CB4F2-25D3-4D83-B93E-32CADBBE823A}" type="pres">
      <dgm:prSet presAssocID="{684E64FD-3600-48E4-BE96-630CB42CF167}" presName="childText" presStyleLbl="revTx" presStyleIdx="2" presStyleCnt="5">
        <dgm:presLayoutVars>
          <dgm:bulletEnabled val="1"/>
        </dgm:presLayoutVars>
      </dgm:prSet>
      <dgm:spPr/>
    </dgm:pt>
    <dgm:pt modelId="{1DA6E467-80DE-4717-A931-C232F43359EC}" type="pres">
      <dgm:prSet presAssocID="{4E5BF18C-E041-45AE-8735-5FDB3D6BD3C1}" presName="parentText" presStyleLbl="node1" presStyleIdx="3" presStyleCnt="5">
        <dgm:presLayoutVars>
          <dgm:chMax val="0"/>
          <dgm:bulletEnabled val="1"/>
        </dgm:presLayoutVars>
      </dgm:prSet>
      <dgm:spPr/>
    </dgm:pt>
    <dgm:pt modelId="{2AB3D113-4490-4B98-B218-D600CC641115}" type="pres">
      <dgm:prSet presAssocID="{4E5BF18C-E041-45AE-8735-5FDB3D6BD3C1}" presName="childText" presStyleLbl="revTx" presStyleIdx="3" presStyleCnt="5">
        <dgm:presLayoutVars>
          <dgm:bulletEnabled val="1"/>
        </dgm:presLayoutVars>
      </dgm:prSet>
      <dgm:spPr/>
    </dgm:pt>
    <dgm:pt modelId="{E0C98517-6949-4318-8B90-1C55652F430F}" type="pres">
      <dgm:prSet presAssocID="{4A0E4482-955C-419D-95B9-979506713136}" presName="parentText" presStyleLbl="node1" presStyleIdx="4" presStyleCnt="5">
        <dgm:presLayoutVars>
          <dgm:chMax val="0"/>
          <dgm:bulletEnabled val="1"/>
        </dgm:presLayoutVars>
      </dgm:prSet>
      <dgm:spPr/>
    </dgm:pt>
    <dgm:pt modelId="{BFFC064F-9F03-4FD6-BE8A-7A073572BFCB}" type="pres">
      <dgm:prSet presAssocID="{4A0E4482-955C-419D-95B9-979506713136}" presName="childText" presStyleLbl="revTx" presStyleIdx="4" presStyleCnt="5">
        <dgm:presLayoutVars>
          <dgm:bulletEnabled val="1"/>
        </dgm:presLayoutVars>
      </dgm:prSet>
      <dgm:spPr/>
    </dgm:pt>
  </dgm:ptLst>
  <dgm:cxnLst>
    <dgm:cxn modelId="{541E191C-22BE-466B-9926-7875EC3A3D89}" type="presOf" srcId="{684E64FD-3600-48E4-BE96-630CB42CF167}" destId="{9B4C8329-D1F4-4BEB-A210-D573BA7F4865}" srcOrd="0" destOrd="0" presId="urn:microsoft.com/office/officeart/2005/8/layout/vList2"/>
    <dgm:cxn modelId="{7ECB7626-C339-436C-9215-505137F6796E}" type="presOf" srcId="{4A0E4482-955C-419D-95B9-979506713136}" destId="{E0C98517-6949-4318-8B90-1C55652F430F}" srcOrd="0" destOrd="0" presId="urn:microsoft.com/office/officeart/2005/8/layout/vList2"/>
    <dgm:cxn modelId="{971B0E39-A09F-4028-845A-C50E36FAB69B}" srcId="{2DDC50E4-0766-47C3-ADFE-CB1A8235B9A5}" destId="{51ED679B-7BCC-42C2-939D-9160E171E299}" srcOrd="0" destOrd="0" parTransId="{7AE119EF-0C69-4A15-86D9-36FAAAF2421E}" sibTransId="{8224016B-256C-429C-92EC-35764063C4C5}"/>
    <dgm:cxn modelId="{D2FBB367-DE47-4406-8411-E498B68346F5}" srcId="{C7835B81-7914-426F-9482-66EB3B64FE0C}" destId="{4A0E4482-955C-419D-95B9-979506713136}" srcOrd="4" destOrd="0" parTransId="{AF573C24-F7A7-4DA1-A873-7537108C244D}" sibTransId="{B4D06E4C-D56D-410A-949B-31D9690225FA}"/>
    <dgm:cxn modelId="{B5AA064D-0215-4980-A880-CEB67FC2A2ED}" type="presOf" srcId="{D3A3CA71-2AC9-499C-9B63-9B9E13D83BE3}" destId="{ED7BDEE8-0A2B-4686-8F2B-CC76D1FAC575}" srcOrd="0" destOrd="0" presId="urn:microsoft.com/office/officeart/2005/8/layout/vList2"/>
    <dgm:cxn modelId="{BD3D1255-86F4-4908-A149-08DFF34457CF}" type="presOf" srcId="{2DDC50E4-0766-47C3-ADFE-CB1A8235B9A5}" destId="{D0752156-9CC1-4BDC-ADCE-6C7BA425D297}" srcOrd="0" destOrd="0" presId="urn:microsoft.com/office/officeart/2005/8/layout/vList2"/>
    <dgm:cxn modelId="{59BC2359-5646-4ED1-A774-E8E578AE92F7}" srcId="{C7835B81-7914-426F-9482-66EB3B64FE0C}" destId="{4E5BF18C-E041-45AE-8735-5FDB3D6BD3C1}" srcOrd="3" destOrd="0" parTransId="{A959EDB8-51A7-4A5E-8FC3-FDEE06B134E4}" sibTransId="{BDD9935B-C511-4C3D-A2D8-D83C60F0F46B}"/>
    <dgm:cxn modelId="{F315C482-4440-45DB-A2A5-8BE644A228C3}" srcId="{D3A3CA71-2AC9-499C-9B63-9B9E13D83BE3}" destId="{8C682C6D-B356-45F0-8366-84EEB5B3BB56}" srcOrd="0" destOrd="0" parTransId="{633FE7F5-91CA-4D69-8142-CDA430D40D71}" sibTransId="{C72F1351-8461-42E0-B6AF-BCA9D9FC8D96}"/>
    <dgm:cxn modelId="{557EBA89-E8B8-4FCE-9809-CA9763E32838}" srcId="{4A0E4482-955C-419D-95B9-979506713136}" destId="{DD4DE98C-979D-40DF-864E-C4AB83941DDE}" srcOrd="0" destOrd="0" parTransId="{5583E670-E6B7-44D2-97BE-4A06E738A1E8}" sibTransId="{F7D657E7-55FB-4129-9A10-A1ACFB36F258}"/>
    <dgm:cxn modelId="{1BFE2098-C267-4E85-805F-0AA6C272AF8F}" type="presOf" srcId="{51ED679B-7BCC-42C2-939D-9160E171E299}" destId="{B065FB4A-ED4E-493D-811E-49909EBD0029}" srcOrd="0" destOrd="0" presId="urn:microsoft.com/office/officeart/2005/8/layout/vList2"/>
    <dgm:cxn modelId="{2DD7D59B-2FC9-4E03-BD44-4C40130898EB}" srcId="{684E64FD-3600-48E4-BE96-630CB42CF167}" destId="{98BB8C8A-D9D6-4015-9018-787654D112E4}" srcOrd="0" destOrd="0" parTransId="{030F3592-9FC2-42E0-ACDE-134027B8F449}" sibTransId="{3355B0F0-1412-435B-864A-78EBC5240EF8}"/>
    <dgm:cxn modelId="{064735A6-BD23-4BE7-B9E8-CCCB2F897ED5}" type="presOf" srcId="{11FA58F2-CF1F-41ED-883B-2C6B9392C810}" destId="{2AB3D113-4490-4B98-B218-D600CC641115}" srcOrd="0" destOrd="0" presId="urn:microsoft.com/office/officeart/2005/8/layout/vList2"/>
    <dgm:cxn modelId="{99D364A6-F1A3-4013-AFE2-36770C34A508}" type="presOf" srcId="{98BB8C8A-D9D6-4015-9018-787654D112E4}" destId="{887CB4F2-25D3-4D83-B93E-32CADBBE823A}" srcOrd="0" destOrd="0" presId="urn:microsoft.com/office/officeart/2005/8/layout/vList2"/>
    <dgm:cxn modelId="{A0072DB9-F131-4209-89FF-7832D18DB98D}" type="presOf" srcId="{8C682C6D-B356-45F0-8366-84EEB5B3BB56}" destId="{4148DE16-4D2A-4449-9CAF-80AFAD3FDACD}" srcOrd="0" destOrd="0" presId="urn:microsoft.com/office/officeart/2005/8/layout/vList2"/>
    <dgm:cxn modelId="{3E1219C7-11B8-42A4-AE1D-3ECF875CB68B}" type="presOf" srcId="{C7835B81-7914-426F-9482-66EB3B64FE0C}" destId="{25E6EF02-B671-419A-A96A-5B158BB7DBEB}" srcOrd="0" destOrd="0" presId="urn:microsoft.com/office/officeart/2005/8/layout/vList2"/>
    <dgm:cxn modelId="{E5552FCC-6056-46BB-B14D-6684879B76C2}" type="presOf" srcId="{DD4DE98C-979D-40DF-864E-C4AB83941DDE}" destId="{BFFC064F-9F03-4FD6-BE8A-7A073572BFCB}" srcOrd="0" destOrd="0" presId="urn:microsoft.com/office/officeart/2005/8/layout/vList2"/>
    <dgm:cxn modelId="{E1DA1AED-5427-4536-B47E-C34E5E28520C}" type="presOf" srcId="{4E5BF18C-E041-45AE-8735-5FDB3D6BD3C1}" destId="{1DA6E467-80DE-4717-A931-C232F43359EC}" srcOrd="0" destOrd="0" presId="urn:microsoft.com/office/officeart/2005/8/layout/vList2"/>
    <dgm:cxn modelId="{16F9FDF5-82C6-4C36-A83D-E5B153E90495}" srcId="{4E5BF18C-E041-45AE-8735-5FDB3D6BD3C1}" destId="{11FA58F2-CF1F-41ED-883B-2C6B9392C810}" srcOrd="0" destOrd="0" parTransId="{4CE70270-CFBA-4C92-B865-95BDD922E9EC}" sibTransId="{DD942F17-7AD0-47E3-82B9-A88DEAA93E59}"/>
    <dgm:cxn modelId="{24FFB1F6-50AC-4099-82CB-C9977D2896F5}" srcId="{C7835B81-7914-426F-9482-66EB3B64FE0C}" destId="{2DDC50E4-0766-47C3-ADFE-CB1A8235B9A5}" srcOrd="0" destOrd="0" parTransId="{15F6C52C-3F65-4262-AC84-AF9A81AF43F6}" sibTransId="{289BA91C-56BD-47F7-BB31-77D8C704CF09}"/>
    <dgm:cxn modelId="{E98327FB-DA80-4F41-8B5A-B0934E63A3C0}" srcId="{C7835B81-7914-426F-9482-66EB3B64FE0C}" destId="{684E64FD-3600-48E4-BE96-630CB42CF167}" srcOrd="2" destOrd="0" parTransId="{D7769D27-6DFB-4F8B-9CF2-F65574285766}" sibTransId="{F1188570-C27B-4CE3-BFB2-2895CD35D146}"/>
    <dgm:cxn modelId="{A3070EFF-047C-40A2-B72D-5C1E717B9C3A}" srcId="{C7835B81-7914-426F-9482-66EB3B64FE0C}" destId="{D3A3CA71-2AC9-499C-9B63-9B9E13D83BE3}" srcOrd="1" destOrd="0" parTransId="{8E584CDF-3699-4519-8DFB-BFDFE103B512}" sibTransId="{D7DF3050-082C-4D26-9419-A0F9ABB5B73A}"/>
    <dgm:cxn modelId="{4B8D7459-B93B-4213-B2FE-5697D4D84386}" type="presParOf" srcId="{25E6EF02-B671-419A-A96A-5B158BB7DBEB}" destId="{D0752156-9CC1-4BDC-ADCE-6C7BA425D297}" srcOrd="0" destOrd="0" presId="urn:microsoft.com/office/officeart/2005/8/layout/vList2"/>
    <dgm:cxn modelId="{A7A6E55E-C355-4A7E-929F-124A2DE9606A}" type="presParOf" srcId="{25E6EF02-B671-419A-A96A-5B158BB7DBEB}" destId="{B065FB4A-ED4E-493D-811E-49909EBD0029}" srcOrd="1" destOrd="0" presId="urn:microsoft.com/office/officeart/2005/8/layout/vList2"/>
    <dgm:cxn modelId="{B47DEE69-556A-4356-81FD-57D7B7845100}" type="presParOf" srcId="{25E6EF02-B671-419A-A96A-5B158BB7DBEB}" destId="{ED7BDEE8-0A2B-4686-8F2B-CC76D1FAC575}" srcOrd="2" destOrd="0" presId="urn:microsoft.com/office/officeart/2005/8/layout/vList2"/>
    <dgm:cxn modelId="{EC96C9FA-BF8F-4E3E-BCC2-B521F004DAC6}" type="presParOf" srcId="{25E6EF02-B671-419A-A96A-5B158BB7DBEB}" destId="{4148DE16-4D2A-4449-9CAF-80AFAD3FDACD}" srcOrd="3" destOrd="0" presId="urn:microsoft.com/office/officeart/2005/8/layout/vList2"/>
    <dgm:cxn modelId="{8C66BFAC-600E-464C-94EE-90203405D5F5}" type="presParOf" srcId="{25E6EF02-B671-419A-A96A-5B158BB7DBEB}" destId="{9B4C8329-D1F4-4BEB-A210-D573BA7F4865}" srcOrd="4" destOrd="0" presId="urn:microsoft.com/office/officeart/2005/8/layout/vList2"/>
    <dgm:cxn modelId="{1222911B-81DF-43B2-9E42-67A296E527AD}" type="presParOf" srcId="{25E6EF02-B671-419A-A96A-5B158BB7DBEB}" destId="{887CB4F2-25D3-4D83-B93E-32CADBBE823A}" srcOrd="5" destOrd="0" presId="urn:microsoft.com/office/officeart/2005/8/layout/vList2"/>
    <dgm:cxn modelId="{1DE10BE3-AF57-459D-8CE3-9FFB4F4B17E2}" type="presParOf" srcId="{25E6EF02-B671-419A-A96A-5B158BB7DBEB}" destId="{1DA6E467-80DE-4717-A931-C232F43359EC}" srcOrd="6" destOrd="0" presId="urn:microsoft.com/office/officeart/2005/8/layout/vList2"/>
    <dgm:cxn modelId="{FE8731D6-030D-4685-AFB0-E7FF8F442EE7}" type="presParOf" srcId="{25E6EF02-B671-419A-A96A-5B158BB7DBEB}" destId="{2AB3D113-4490-4B98-B218-D600CC641115}" srcOrd="7" destOrd="0" presId="urn:microsoft.com/office/officeart/2005/8/layout/vList2"/>
    <dgm:cxn modelId="{27D6033A-EC17-4768-9271-DDB99AAEBE7B}" type="presParOf" srcId="{25E6EF02-B671-419A-A96A-5B158BB7DBEB}" destId="{E0C98517-6949-4318-8B90-1C55652F430F}" srcOrd="8" destOrd="0" presId="urn:microsoft.com/office/officeart/2005/8/layout/vList2"/>
    <dgm:cxn modelId="{E3C7CC49-5774-4EF2-828E-47533D9A8363}" type="presParOf" srcId="{25E6EF02-B671-419A-A96A-5B158BB7DBEB}" destId="{BFFC064F-9F03-4FD6-BE8A-7A073572BFCB}"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81C1F-6329-4662-91F2-3548B29197E8}">
      <dsp:nvSpPr>
        <dsp:cNvPr id="0" name=""/>
        <dsp:cNvSpPr/>
      </dsp:nvSpPr>
      <dsp:spPr>
        <a:xfrm>
          <a:off x="0" y="63543"/>
          <a:ext cx="5583400" cy="551655"/>
        </a:xfrm>
        <a:prstGeom prst="roundRect">
          <a:avLst/>
        </a:prstGeom>
        <a:solidFill>
          <a:schemeClr val="accent1">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ea typeface="Calibri"/>
              <a:cs typeface="Calibri"/>
            </a:rPr>
            <a:t>1. </a:t>
          </a:r>
          <a:r>
            <a:rPr lang="pt-PT" sz="2300" kern="1200" err="1">
              <a:latin typeface="Calibri"/>
              <a:ea typeface="Calibri"/>
              <a:cs typeface="Calibri"/>
            </a:rPr>
            <a:t>The</a:t>
          </a:r>
          <a:r>
            <a:rPr lang="pt-PT" sz="2300" kern="1200">
              <a:latin typeface="Calibri"/>
              <a:ea typeface="Calibri"/>
              <a:cs typeface="Calibri"/>
            </a:rPr>
            <a:t> </a:t>
          </a:r>
          <a:r>
            <a:rPr lang="pt-PT" sz="2300" b="1" kern="1200" err="1">
              <a:latin typeface="Calibri"/>
              <a:ea typeface="Calibri"/>
              <a:cs typeface="Calibri"/>
            </a:rPr>
            <a:t>motivation</a:t>
          </a:r>
          <a:r>
            <a:rPr lang="pt-PT" sz="2300" kern="1200">
              <a:latin typeface="Calibri"/>
              <a:ea typeface="Calibri"/>
              <a:cs typeface="Calibri"/>
            </a:rPr>
            <a:t> </a:t>
          </a:r>
          <a:r>
            <a:rPr lang="pt-PT" sz="2300" b="0" kern="1200" err="1">
              <a:latin typeface="Calibri"/>
              <a:ea typeface="Calibri"/>
              <a:cs typeface="Calibri"/>
            </a:rPr>
            <a:t>behind</a:t>
          </a:r>
          <a:r>
            <a:rPr lang="pt-PT" sz="2300" b="0" kern="1200">
              <a:latin typeface="Calibri"/>
              <a:ea typeface="Calibri"/>
              <a:cs typeface="Calibri"/>
            </a:rPr>
            <a:t> </a:t>
          </a:r>
          <a:r>
            <a:rPr lang="pt-PT" sz="2300" b="0" kern="1200" err="1">
              <a:latin typeface="Calibri"/>
              <a:ea typeface="Calibri"/>
              <a:cs typeface="Calibri"/>
            </a:rPr>
            <a:t>our</a:t>
          </a:r>
          <a:r>
            <a:rPr lang="pt-PT" sz="2300" b="0" kern="1200">
              <a:latin typeface="Calibri"/>
              <a:ea typeface="Calibri"/>
              <a:cs typeface="Calibri"/>
            </a:rPr>
            <a:t> </a:t>
          </a:r>
          <a:r>
            <a:rPr lang="pt-PT" sz="2300" b="0" kern="1200" err="1">
              <a:latin typeface="Calibri"/>
              <a:ea typeface="Calibri"/>
              <a:cs typeface="Calibri"/>
            </a:rPr>
            <a:t>study</a:t>
          </a:r>
          <a:endParaRPr lang="en-US" sz="2300" b="0" kern="1200" err="1">
            <a:latin typeface="Calibri"/>
            <a:ea typeface="Calibri"/>
            <a:cs typeface="Calibri"/>
          </a:endParaRPr>
        </a:p>
      </dsp:txBody>
      <dsp:txXfrm>
        <a:off x="26930" y="90473"/>
        <a:ext cx="5529540" cy="497795"/>
      </dsp:txXfrm>
    </dsp:sp>
    <dsp:sp modelId="{4D20B762-DC44-493C-9AB4-20B70E0BD507}">
      <dsp:nvSpPr>
        <dsp:cNvPr id="0" name=""/>
        <dsp:cNvSpPr/>
      </dsp:nvSpPr>
      <dsp:spPr>
        <a:xfrm>
          <a:off x="0" y="681438"/>
          <a:ext cx="5583400" cy="551655"/>
        </a:xfrm>
        <a:prstGeom prst="roundRect">
          <a:avLst/>
        </a:prstGeom>
        <a:solidFill>
          <a:schemeClr val="accent1">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ea typeface="Calibri"/>
              <a:cs typeface="Calibri"/>
            </a:rPr>
            <a:t>2. </a:t>
          </a:r>
          <a:r>
            <a:rPr lang="pt-PT" sz="2300" kern="1200" err="1">
              <a:latin typeface="Calibri"/>
              <a:ea typeface="Calibri"/>
              <a:cs typeface="Calibri"/>
            </a:rPr>
            <a:t>Our</a:t>
          </a:r>
          <a:r>
            <a:rPr lang="pt-PT" sz="2300" kern="1200">
              <a:latin typeface="Calibri"/>
              <a:ea typeface="Calibri"/>
              <a:cs typeface="Calibri"/>
            </a:rPr>
            <a:t> </a:t>
          </a:r>
          <a:r>
            <a:rPr lang="pt-PT" sz="2300" kern="1200" err="1">
              <a:latin typeface="Calibri"/>
              <a:ea typeface="Calibri"/>
              <a:cs typeface="Calibri"/>
            </a:rPr>
            <a:t>proposed</a:t>
          </a:r>
          <a:r>
            <a:rPr lang="pt-PT" sz="2300" kern="1200">
              <a:latin typeface="Calibri"/>
              <a:ea typeface="Calibri"/>
              <a:cs typeface="Calibri"/>
            </a:rPr>
            <a:t> </a:t>
          </a:r>
          <a:r>
            <a:rPr lang="pt-PT" sz="2300" b="1" kern="1200" err="1">
              <a:latin typeface="Calibri"/>
              <a:ea typeface="Calibri"/>
              <a:cs typeface="Calibri"/>
            </a:rPr>
            <a:t>solution</a:t>
          </a:r>
          <a:endParaRPr lang="en-US" sz="2300" b="1" kern="1200" err="1">
            <a:latin typeface="Calibri"/>
            <a:ea typeface="Calibri"/>
            <a:cs typeface="Calibri"/>
          </a:endParaRPr>
        </a:p>
      </dsp:txBody>
      <dsp:txXfrm>
        <a:off x="26930" y="708368"/>
        <a:ext cx="5529540" cy="497795"/>
      </dsp:txXfrm>
    </dsp:sp>
    <dsp:sp modelId="{454EF59C-C8DD-49FF-8D41-B5F5069AF0C9}">
      <dsp:nvSpPr>
        <dsp:cNvPr id="0" name=""/>
        <dsp:cNvSpPr/>
      </dsp:nvSpPr>
      <dsp:spPr>
        <a:xfrm>
          <a:off x="0" y="1299333"/>
          <a:ext cx="5583400" cy="551655"/>
        </a:xfrm>
        <a:prstGeom prst="roundRect">
          <a:avLst/>
        </a:prstGeom>
        <a:solidFill>
          <a:schemeClr val="accent1">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ea typeface="Calibri"/>
              <a:cs typeface="Calibri"/>
            </a:rPr>
            <a:t>3. </a:t>
          </a:r>
          <a:r>
            <a:rPr lang="pt-PT" sz="2300" b="1" kern="1200">
              <a:latin typeface="Calibri"/>
              <a:ea typeface="Calibri"/>
              <a:cs typeface="Calibri"/>
            </a:rPr>
            <a:t>General </a:t>
          </a:r>
          <a:r>
            <a:rPr lang="pt-PT" sz="2300" b="1" kern="1200" err="1">
              <a:latin typeface="Calibri"/>
              <a:ea typeface="Calibri"/>
              <a:cs typeface="Calibri"/>
            </a:rPr>
            <a:t>scheme</a:t>
          </a:r>
          <a:r>
            <a:rPr lang="pt-PT" sz="2300" kern="1200">
              <a:latin typeface="Calibri"/>
              <a:ea typeface="Calibri"/>
              <a:cs typeface="Calibri"/>
            </a:rPr>
            <a:t> </a:t>
          </a:r>
          <a:r>
            <a:rPr lang="pt-PT" sz="2300" kern="1200" err="1">
              <a:latin typeface="Calibri"/>
              <a:ea typeface="Calibri"/>
              <a:cs typeface="Calibri"/>
            </a:rPr>
            <a:t>of</a:t>
          </a:r>
          <a:r>
            <a:rPr lang="pt-PT" sz="2300" kern="1200">
              <a:latin typeface="Calibri"/>
              <a:ea typeface="Calibri"/>
              <a:cs typeface="Calibri"/>
            </a:rPr>
            <a:t> </a:t>
          </a:r>
          <a:r>
            <a:rPr lang="pt-PT" sz="2300" kern="1200" err="1">
              <a:latin typeface="Calibri"/>
              <a:ea typeface="Calibri"/>
              <a:cs typeface="Calibri"/>
            </a:rPr>
            <a:t>our</a:t>
          </a:r>
          <a:r>
            <a:rPr lang="pt-PT" sz="2300" kern="1200">
              <a:latin typeface="Calibri"/>
              <a:ea typeface="Calibri"/>
              <a:cs typeface="Calibri"/>
            </a:rPr>
            <a:t> </a:t>
          </a:r>
          <a:r>
            <a:rPr lang="pt-PT" sz="2300" kern="1200" err="1">
              <a:latin typeface="Calibri"/>
              <a:ea typeface="Calibri"/>
              <a:cs typeface="Calibri"/>
            </a:rPr>
            <a:t>approach</a:t>
          </a:r>
          <a:endParaRPr lang="pt-PT" sz="2300" kern="1200">
            <a:latin typeface="Calibri"/>
            <a:ea typeface="Calibri"/>
            <a:cs typeface="Calibri"/>
          </a:endParaRPr>
        </a:p>
      </dsp:txBody>
      <dsp:txXfrm>
        <a:off x="26930" y="1326263"/>
        <a:ext cx="5529540" cy="497795"/>
      </dsp:txXfrm>
    </dsp:sp>
    <dsp:sp modelId="{05E20344-6FB4-4219-82F2-B7CCF75C0FB2}">
      <dsp:nvSpPr>
        <dsp:cNvPr id="0" name=""/>
        <dsp:cNvSpPr/>
      </dsp:nvSpPr>
      <dsp:spPr>
        <a:xfrm>
          <a:off x="0" y="1917228"/>
          <a:ext cx="5583400" cy="551655"/>
        </a:xfrm>
        <a:prstGeom prst="roundRect">
          <a:avLst/>
        </a:prstGeom>
        <a:solidFill>
          <a:srgbClr val="92C79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ea typeface="Calibri"/>
              <a:cs typeface="Calibri"/>
            </a:rPr>
            <a:t>4.</a:t>
          </a:r>
          <a:r>
            <a:rPr lang="pt-PT" sz="2300" b="0" kern="1200">
              <a:latin typeface="Calibri"/>
              <a:ea typeface="Calibri"/>
              <a:cs typeface="Calibri"/>
            </a:rPr>
            <a:t> </a:t>
          </a:r>
          <a:r>
            <a:rPr lang="pt-PT" sz="2300" b="0" kern="1200" err="1">
              <a:latin typeface="Calibri"/>
              <a:ea typeface="Calibri"/>
              <a:cs typeface="Calibri"/>
            </a:rPr>
            <a:t>Method's</a:t>
          </a:r>
          <a:r>
            <a:rPr lang="pt-PT" sz="2300" b="0" kern="1200">
              <a:latin typeface="Calibri"/>
              <a:ea typeface="Calibri"/>
              <a:cs typeface="Calibri"/>
            </a:rPr>
            <a:t> </a:t>
          </a:r>
          <a:r>
            <a:rPr lang="pt-PT" sz="2300" b="0" kern="1200" err="1">
              <a:latin typeface="Calibri"/>
              <a:ea typeface="Calibri"/>
              <a:cs typeface="Calibri"/>
            </a:rPr>
            <a:t>Results</a:t>
          </a:r>
          <a:r>
            <a:rPr lang="pt-PT" sz="2300" b="0" kern="1200">
              <a:latin typeface="Calibri"/>
              <a:ea typeface="Calibri"/>
              <a:cs typeface="Calibri"/>
            </a:rPr>
            <a:t> </a:t>
          </a:r>
          <a:r>
            <a:rPr lang="pt-PT" sz="2300" b="0" kern="1200" err="1">
              <a:latin typeface="Calibri"/>
              <a:ea typeface="Calibri"/>
              <a:cs typeface="Calibri"/>
            </a:rPr>
            <a:t>and</a:t>
          </a:r>
          <a:r>
            <a:rPr lang="pt-PT" sz="2300" b="0" kern="1200">
              <a:latin typeface="Calibri"/>
              <a:ea typeface="Calibri"/>
              <a:cs typeface="Calibri"/>
            </a:rPr>
            <a:t> </a:t>
          </a:r>
          <a:r>
            <a:rPr lang="pt-PT" sz="2300" b="0" kern="1200" err="1">
              <a:latin typeface="Calibri"/>
              <a:ea typeface="Calibri"/>
              <a:cs typeface="Calibri"/>
            </a:rPr>
            <a:t>Discussion</a:t>
          </a:r>
          <a:endParaRPr lang="pt-PT" sz="2300" b="1" kern="1200" err="1">
            <a:latin typeface="Calibri"/>
            <a:ea typeface="Calibri"/>
            <a:cs typeface="Calibri"/>
          </a:endParaRPr>
        </a:p>
      </dsp:txBody>
      <dsp:txXfrm>
        <a:off x="26930" y="1944158"/>
        <a:ext cx="5529540" cy="497795"/>
      </dsp:txXfrm>
    </dsp:sp>
    <dsp:sp modelId="{00C87985-9506-47FA-A707-11973827AE22}">
      <dsp:nvSpPr>
        <dsp:cNvPr id="0" name=""/>
        <dsp:cNvSpPr/>
      </dsp:nvSpPr>
      <dsp:spPr>
        <a:xfrm>
          <a:off x="0" y="2535124"/>
          <a:ext cx="5583400" cy="551655"/>
        </a:xfrm>
        <a:prstGeom prst="roundRect">
          <a:avLst/>
        </a:prstGeom>
        <a:solidFill>
          <a:srgbClr val="92C79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ea typeface="Calibri"/>
              <a:cs typeface="Calibri"/>
            </a:rPr>
            <a:t>Sample </a:t>
          </a:r>
          <a:r>
            <a:rPr lang="pt-PT" sz="2300" kern="1200" err="1">
              <a:latin typeface="Calibri"/>
              <a:ea typeface="Calibri"/>
              <a:cs typeface="Calibri"/>
            </a:rPr>
            <a:t>Clustering</a:t>
          </a:r>
          <a:endParaRPr lang="pt-PT" sz="2300" kern="1200">
            <a:latin typeface="Calibri"/>
            <a:ea typeface="Calibri"/>
            <a:cs typeface="Calibri"/>
          </a:endParaRPr>
        </a:p>
      </dsp:txBody>
      <dsp:txXfrm>
        <a:off x="26930" y="2562054"/>
        <a:ext cx="5529540" cy="497795"/>
      </dsp:txXfrm>
    </dsp:sp>
    <dsp:sp modelId="{87C32FCB-F0E2-4F97-8A3E-2AAAA596F3DC}">
      <dsp:nvSpPr>
        <dsp:cNvPr id="0" name=""/>
        <dsp:cNvSpPr/>
      </dsp:nvSpPr>
      <dsp:spPr>
        <a:xfrm>
          <a:off x="0" y="3153019"/>
          <a:ext cx="5583400" cy="551655"/>
        </a:xfrm>
        <a:prstGeom prst="roundRect">
          <a:avLst/>
        </a:prstGeom>
        <a:solidFill>
          <a:srgbClr val="92C79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ea typeface="Calibri"/>
              <a:cs typeface="Calibri"/>
            </a:rPr>
            <a:t>Gene </a:t>
          </a:r>
          <a:r>
            <a:rPr lang="pt-PT" sz="2300" kern="1200" err="1">
              <a:latin typeface="Calibri"/>
              <a:ea typeface="Calibri"/>
              <a:cs typeface="Calibri"/>
            </a:rPr>
            <a:t>Clustering</a:t>
          </a:r>
          <a:endParaRPr lang="pt-PT" sz="2300" kern="1200">
            <a:latin typeface="Calibri"/>
            <a:ea typeface="Calibri"/>
            <a:cs typeface="Calibri"/>
          </a:endParaRPr>
        </a:p>
      </dsp:txBody>
      <dsp:txXfrm>
        <a:off x="26930" y="3179949"/>
        <a:ext cx="5529540" cy="497795"/>
      </dsp:txXfrm>
    </dsp:sp>
    <dsp:sp modelId="{87A8AE90-BA72-43ED-A003-BD13F15599B1}">
      <dsp:nvSpPr>
        <dsp:cNvPr id="0" name=""/>
        <dsp:cNvSpPr/>
      </dsp:nvSpPr>
      <dsp:spPr>
        <a:xfrm>
          <a:off x="0" y="3770914"/>
          <a:ext cx="5583400" cy="551655"/>
        </a:xfrm>
        <a:prstGeom prst="roundRect">
          <a:avLst/>
        </a:prstGeom>
        <a:solidFill>
          <a:schemeClr val="accent4">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ea typeface="Calibri"/>
              <a:cs typeface="Calibri"/>
            </a:rPr>
            <a:t>5. Final </a:t>
          </a:r>
          <a:r>
            <a:rPr lang="pt-PT" sz="2300" kern="1200" err="1">
              <a:latin typeface="Calibri"/>
              <a:ea typeface="Calibri"/>
              <a:cs typeface="Calibri"/>
            </a:rPr>
            <a:t>Conclusions</a:t>
          </a:r>
          <a:r>
            <a:rPr lang="pt-PT" sz="2300" kern="1200">
              <a:latin typeface="Calibri"/>
              <a:ea typeface="Calibri"/>
              <a:cs typeface="Calibri"/>
            </a:rPr>
            <a:t> </a:t>
          </a:r>
          <a:r>
            <a:rPr lang="pt-PT" sz="2300" kern="1200" err="1">
              <a:latin typeface="Calibri"/>
              <a:ea typeface="Calibri"/>
              <a:cs typeface="Calibri"/>
            </a:rPr>
            <a:t>and</a:t>
          </a:r>
          <a:r>
            <a:rPr lang="pt-PT" sz="2300" kern="1200">
              <a:latin typeface="Calibri"/>
              <a:ea typeface="Calibri"/>
              <a:cs typeface="Calibri"/>
            </a:rPr>
            <a:t> Future </a:t>
          </a:r>
          <a:r>
            <a:rPr lang="pt-PT" sz="2300" kern="1200" err="1">
              <a:latin typeface="Calibri"/>
              <a:ea typeface="Calibri"/>
              <a:cs typeface="Calibri"/>
            </a:rPr>
            <a:t>Work</a:t>
          </a:r>
        </a:p>
      </dsp:txBody>
      <dsp:txXfrm>
        <a:off x="26930" y="3797844"/>
        <a:ext cx="5529540"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A977D-0CD0-4CC4-9825-86CCD6C1AACF}">
      <dsp:nvSpPr>
        <dsp:cNvPr id="0" name=""/>
        <dsp:cNvSpPr/>
      </dsp:nvSpPr>
      <dsp:spPr>
        <a:xfrm>
          <a:off x="282221" y="159118"/>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D4F23-F1C3-4F3D-B4F8-793AB8A34EE5}">
      <dsp:nvSpPr>
        <dsp:cNvPr id="0" name=""/>
        <dsp:cNvSpPr/>
      </dsp:nvSpPr>
      <dsp:spPr>
        <a:xfrm>
          <a:off x="570337" y="447234"/>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13E74F-E9B9-47B4-A3A7-966C3C97521A}">
      <dsp:nvSpPr>
        <dsp:cNvPr id="0" name=""/>
        <dsp:cNvSpPr/>
      </dsp:nvSpPr>
      <dsp:spPr>
        <a:xfrm>
          <a:off x="1948202" y="159118"/>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pt-PT" sz="2400" b="0" kern="1200">
              <a:solidFill>
                <a:srgbClr val="374151"/>
              </a:solidFill>
              <a:latin typeface="Fira Sans Extra Condensed SemiB"/>
            </a:rPr>
            <a:t>Connection between Brain Development and Psychiatric Disorders</a:t>
          </a:r>
          <a:endParaRPr lang="pt-PT" sz="2400" b="1" kern="1200" err="1">
            <a:latin typeface="Fira Sans Extra Condensed SemiB"/>
          </a:endParaRPr>
        </a:p>
      </dsp:txBody>
      <dsp:txXfrm>
        <a:off x="1948202" y="159118"/>
        <a:ext cx="3233964" cy="1371985"/>
      </dsp:txXfrm>
    </dsp:sp>
    <dsp:sp modelId="{AAA224A7-FC47-4E0B-B646-CBF0B5230602}">
      <dsp:nvSpPr>
        <dsp:cNvPr id="0" name=""/>
        <dsp:cNvSpPr/>
      </dsp:nvSpPr>
      <dsp:spPr>
        <a:xfrm>
          <a:off x="5745661" y="159118"/>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565181-E6B2-42FC-8BA5-C8E284D67592}">
      <dsp:nvSpPr>
        <dsp:cNvPr id="0" name=""/>
        <dsp:cNvSpPr/>
      </dsp:nvSpPr>
      <dsp:spPr>
        <a:xfrm>
          <a:off x="6033778" y="447234"/>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6FA07-CFD5-4D31-9DE2-A787C95BF290}">
      <dsp:nvSpPr>
        <dsp:cNvPr id="0" name=""/>
        <dsp:cNvSpPr/>
      </dsp:nvSpPr>
      <dsp:spPr>
        <a:xfrm>
          <a:off x="7411643" y="159118"/>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pt-PT" sz="2400" b="0" kern="1200">
              <a:solidFill>
                <a:srgbClr val="374151"/>
              </a:solidFill>
              <a:latin typeface="Fira Sans Extra Condensed SemiB"/>
            </a:rPr>
            <a:t>Genetic Expression Variation in Psychiatric Disorders</a:t>
          </a:r>
          <a:endParaRPr lang="pt-PT" sz="2400" b="1" kern="1200" err="1">
            <a:latin typeface="Fira Sans Extra Condensed SemiB"/>
          </a:endParaRPr>
        </a:p>
      </dsp:txBody>
      <dsp:txXfrm>
        <a:off x="7411643" y="159118"/>
        <a:ext cx="3233964" cy="1371985"/>
      </dsp:txXfrm>
    </dsp:sp>
    <dsp:sp modelId="{DFF523DE-F51A-438A-8AFC-62DD51ED2018}">
      <dsp:nvSpPr>
        <dsp:cNvPr id="0" name=""/>
        <dsp:cNvSpPr/>
      </dsp:nvSpPr>
      <dsp:spPr>
        <a:xfrm>
          <a:off x="282221" y="2158301"/>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00FBC-AC79-412A-9CA5-C0019E4809F1}">
      <dsp:nvSpPr>
        <dsp:cNvPr id="0" name=""/>
        <dsp:cNvSpPr/>
      </dsp:nvSpPr>
      <dsp:spPr>
        <a:xfrm>
          <a:off x="570337" y="2446418"/>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2C6FB-FF59-49AD-B715-35EB70D95644}">
      <dsp:nvSpPr>
        <dsp:cNvPr id="0" name=""/>
        <dsp:cNvSpPr/>
      </dsp:nvSpPr>
      <dsp:spPr>
        <a:xfrm>
          <a:off x="1948202" y="2158301"/>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pt-PT" sz="2400" b="0" kern="1200">
              <a:solidFill>
                <a:srgbClr val="374151"/>
              </a:solidFill>
              <a:latin typeface="Fira Sans Extra Condensed SemiB"/>
            </a:rPr>
            <a:t>Relevance of Treatment Personalization</a:t>
          </a:r>
          <a:endParaRPr lang="pt-PT" sz="2400" b="1" kern="1200">
            <a:latin typeface="Fira Sans Extra Condensed SemiB"/>
          </a:endParaRPr>
        </a:p>
      </dsp:txBody>
      <dsp:txXfrm>
        <a:off x="1948202" y="2158301"/>
        <a:ext cx="3233964" cy="1371985"/>
      </dsp:txXfrm>
    </dsp:sp>
    <dsp:sp modelId="{C31E29E6-804A-4435-95A6-14140FD01124}">
      <dsp:nvSpPr>
        <dsp:cNvPr id="0" name=""/>
        <dsp:cNvSpPr/>
      </dsp:nvSpPr>
      <dsp:spPr>
        <a:xfrm>
          <a:off x="5745661" y="2158301"/>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919006-021B-4A09-895C-EF3059CF216A}">
      <dsp:nvSpPr>
        <dsp:cNvPr id="0" name=""/>
        <dsp:cNvSpPr/>
      </dsp:nvSpPr>
      <dsp:spPr>
        <a:xfrm>
          <a:off x="6033778" y="2446418"/>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46187E-6AD2-497F-991C-8060A8C84189}">
      <dsp:nvSpPr>
        <dsp:cNvPr id="0" name=""/>
        <dsp:cNvSpPr/>
      </dsp:nvSpPr>
      <dsp:spPr>
        <a:xfrm>
          <a:off x="7411643" y="2158301"/>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pt-PT" sz="2400" b="0" kern="1200">
              <a:solidFill>
                <a:srgbClr val="374151"/>
              </a:solidFill>
              <a:latin typeface="Fira Sans Extra Condensed SemiB"/>
            </a:rPr>
            <a:t>Machine Learning as a Promising Approach</a:t>
          </a:r>
          <a:endParaRPr lang="pt-PT" sz="2400" b="1" kern="1200" err="1">
            <a:latin typeface="Fira Sans Extra Condensed SemiB"/>
          </a:endParaRPr>
        </a:p>
      </dsp:txBody>
      <dsp:txXfrm>
        <a:off x="7411643" y="2158301"/>
        <a:ext cx="3233964" cy="1371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52156-9CC1-4BDC-ADCE-6C7BA425D297}">
      <dsp:nvSpPr>
        <dsp:cNvPr id="0" name=""/>
        <dsp:cNvSpPr/>
      </dsp:nvSpPr>
      <dsp:spPr>
        <a:xfrm>
          <a:off x="0" y="5521"/>
          <a:ext cx="6921499" cy="551655"/>
        </a:xfrm>
        <a:prstGeom prst="round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ea typeface="Calibri"/>
              <a:cs typeface="Calibri"/>
            </a:rPr>
            <a:t>Gene Set </a:t>
          </a:r>
          <a:r>
            <a:rPr lang="pt-PT" sz="2300" kern="1200" err="1">
              <a:latin typeface="Calibri"/>
              <a:ea typeface="Calibri"/>
              <a:cs typeface="Calibri"/>
            </a:rPr>
            <a:t>Enrichment</a:t>
          </a:r>
          <a:r>
            <a:rPr lang="pt-PT" sz="2300" kern="1200">
              <a:latin typeface="Calibri"/>
              <a:ea typeface="Calibri"/>
              <a:cs typeface="Calibri"/>
            </a:rPr>
            <a:t> </a:t>
          </a:r>
          <a:r>
            <a:rPr lang="pt-PT" sz="2300" kern="1200" err="1">
              <a:latin typeface="Calibri"/>
              <a:ea typeface="Calibri"/>
              <a:cs typeface="Calibri"/>
            </a:rPr>
            <a:t>Analysis</a:t>
          </a:r>
          <a:r>
            <a:rPr lang="pt-PT" sz="2300" kern="1200">
              <a:latin typeface="Calibri"/>
              <a:ea typeface="Calibri"/>
              <a:cs typeface="Calibri"/>
            </a:rPr>
            <a:t> (GSEA)</a:t>
          </a:r>
          <a:endParaRPr lang="pt-PT" sz="2300" kern="1200">
            <a:latin typeface="Calibri"/>
            <a:cs typeface="Calibri"/>
          </a:endParaRPr>
        </a:p>
      </dsp:txBody>
      <dsp:txXfrm>
        <a:off x="26930" y="32451"/>
        <a:ext cx="6867639" cy="497795"/>
      </dsp:txXfrm>
    </dsp:sp>
    <dsp:sp modelId="{B065FB4A-ED4E-493D-811E-49909EBD0029}">
      <dsp:nvSpPr>
        <dsp:cNvPr id="0" name=""/>
        <dsp:cNvSpPr/>
      </dsp:nvSpPr>
      <dsp:spPr>
        <a:xfrm>
          <a:off x="0" y="557176"/>
          <a:ext cx="692149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758"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pt-PT" sz="1800" kern="1200">
              <a:latin typeface="Calibri"/>
              <a:cs typeface="Calibri"/>
            </a:rPr>
            <a:t>to </a:t>
          </a:r>
          <a:r>
            <a:rPr lang="pt-PT" sz="1800" kern="1200" err="1">
              <a:latin typeface="Calibri"/>
              <a:cs typeface="Calibri"/>
            </a:rPr>
            <a:t>inspect</a:t>
          </a:r>
          <a:r>
            <a:rPr lang="pt-PT" sz="1800" kern="1200">
              <a:latin typeface="Calibri"/>
              <a:cs typeface="Calibri"/>
            </a:rPr>
            <a:t>  </a:t>
          </a:r>
          <a:r>
            <a:rPr lang="pt-PT" sz="1800" kern="1200" err="1">
              <a:latin typeface="Calibri"/>
              <a:cs typeface="Calibri"/>
            </a:rPr>
            <a:t>if</a:t>
          </a:r>
          <a:r>
            <a:rPr lang="pt-PT" sz="1800" kern="1200">
              <a:latin typeface="Calibri"/>
              <a:cs typeface="Calibri"/>
            </a:rPr>
            <a:t> GENE ONTOLOGY </a:t>
          </a:r>
          <a:r>
            <a:rPr lang="pt-PT" sz="1800" kern="1200" err="1">
              <a:latin typeface="Calibri"/>
              <a:cs typeface="Calibri"/>
            </a:rPr>
            <a:t>did</a:t>
          </a:r>
          <a:r>
            <a:rPr lang="pt-PT" sz="1800" kern="1200">
              <a:latin typeface="Calibri"/>
              <a:cs typeface="Calibri"/>
            </a:rPr>
            <a:t> </a:t>
          </a:r>
          <a:r>
            <a:rPr lang="pt-PT" sz="1800" kern="1200" err="1">
              <a:latin typeface="Calibri"/>
              <a:cs typeface="Calibri"/>
            </a:rPr>
            <a:t>not</a:t>
          </a:r>
          <a:r>
            <a:rPr lang="pt-PT" sz="1800" kern="1200">
              <a:latin typeface="Calibri"/>
              <a:cs typeface="Calibri"/>
            </a:rPr>
            <a:t> </a:t>
          </a:r>
          <a:r>
            <a:rPr lang="pt-PT" sz="1800" kern="1200" err="1">
              <a:latin typeface="Calibri"/>
              <a:cs typeface="Calibri"/>
            </a:rPr>
            <a:t>work</a:t>
          </a:r>
          <a:endParaRPr lang="pt-PT" sz="1800" kern="1200">
            <a:latin typeface="Calibri"/>
            <a:cs typeface="Calibri"/>
          </a:endParaRPr>
        </a:p>
      </dsp:txBody>
      <dsp:txXfrm>
        <a:off x="0" y="557176"/>
        <a:ext cx="6921499" cy="380880"/>
      </dsp:txXfrm>
    </dsp:sp>
    <dsp:sp modelId="{ED7BDEE8-0A2B-4686-8F2B-CC76D1FAC575}">
      <dsp:nvSpPr>
        <dsp:cNvPr id="0" name=""/>
        <dsp:cNvSpPr/>
      </dsp:nvSpPr>
      <dsp:spPr>
        <a:xfrm>
          <a:off x="0" y="938056"/>
          <a:ext cx="6921499" cy="551655"/>
        </a:xfrm>
        <a:prstGeom prst="roundRect">
          <a:avLst/>
        </a:prstGeom>
        <a:solidFill>
          <a:schemeClr val="accent4">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cs typeface="Calibri"/>
            </a:rPr>
            <a:t>t-</a:t>
          </a:r>
          <a:r>
            <a:rPr lang="pt-PT" sz="2300" kern="1200" err="1">
              <a:latin typeface="Calibri"/>
              <a:cs typeface="Calibri"/>
            </a:rPr>
            <a:t>Distributed</a:t>
          </a:r>
          <a:r>
            <a:rPr lang="pt-PT" sz="2300" kern="1200">
              <a:latin typeface="Calibri"/>
              <a:cs typeface="Calibri"/>
            </a:rPr>
            <a:t> </a:t>
          </a:r>
          <a:r>
            <a:rPr lang="pt-PT" sz="2300" kern="1200" err="1">
              <a:latin typeface="Calibri"/>
              <a:cs typeface="Calibri"/>
            </a:rPr>
            <a:t>Stochastic</a:t>
          </a:r>
          <a:r>
            <a:rPr lang="pt-PT" sz="2300" kern="1200">
              <a:latin typeface="Calibri"/>
              <a:cs typeface="Calibri"/>
            </a:rPr>
            <a:t> </a:t>
          </a:r>
          <a:r>
            <a:rPr lang="pt-PT" sz="2300" kern="1200" err="1">
              <a:latin typeface="Calibri"/>
              <a:cs typeface="Calibri"/>
            </a:rPr>
            <a:t>Neighbor</a:t>
          </a:r>
          <a:r>
            <a:rPr lang="pt-PT" sz="2300" kern="1200">
              <a:latin typeface="Calibri"/>
              <a:cs typeface="Calibri"/>
            </a:rPr>
            <a:t> </a:t>
          </a:r>
          <a:r>
            <a:rPr lang="pt-PT" sz="2300" kern="1200" err="1">
              <a:latin typeface="Calibri"/>
              <a:cs typeface="Calibri"/>
            </a:rPr>
            <a:t>Embedding</a:t>
          </a:r>
          <a:r>
            <a:rPr lang="pt-PT" sz="2300" kern="1200">
              <a:latin typeface="Calibri"/>
              <a:cs typeface="Calibri"/>
            </a:rPr>
            <a:t> (t-SNE)</a:t>
          </a:r>
        </a:p>
      </dsp:txBody>
      <dsp:txXfrm>
        <a:off x="26930" y="964986"/>
        <a:ext cx="6867639" cy="497795"/>
      </dsp:txXfrm>
    </dsp:sp>
    <dsp:sp modelId="{4148DE16-4D2A-4449-9CAF-80AFAD3FDACD}">
      <dsp:nvSpPr>
        <dsp:cNvPr id="0" name=""/>
        <dsp:cNvSpPr/>
      </dsp:nvSpPr>
      <dsp:spPr>
        <a:xfrm>
          <a:off x="0" y="1489711"/>
          <a:ext cx="692149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758"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b="0" kern="1200">
              <a:latin typeface="Calibri"/>
              <a:ea typeface="Calibri"/>
              <a:cs typeface="Calibri"/>
            </a:rPr>
            <a:t> to reduce dimensionality of data</a:t>
          </a:r>
          <a:endParaRPr lang="pt-PT" sz="1800" b="0" kern="1200">
            <a:latin typeface="Calibri"/>
            <a:cs typeface="Calibri"/>
          </a:endParaRPr>
        </a:p>
      </dsp:txBody>
      <dsp:txXfrm>
        <a:off x="0" y="1489711"/>
        <a:ext cx="6921499" cy="380880"/>
      </dsp:txXfrm>
    </dsp:sp>
    <dsp:sp modelId="{9B4C8329-D1F4-4BEB-A210-D573BA7F4865}">
      <dsp:nvSpPr>
        <dsp:cNvPr id="0" name=""/>
        <dsp:cNvSpPr/>
      </dsp:nvSpPr>
      <dsp:spPr>
        <a:xfrm>
          <a:off x="0" y="1870591"/>
          <a:ext cx="6921499" cy="551655"/>
        </a:xfrm>
        <a:prstGeom prst="roundRect">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cs typeface="Calibri"/>
            </a:rPr>
            <a:t>Gene </a:t>
          </a:r>
          <a:r>
            <a:rPr lang="pt-PT" sz="2300" kern="1200" err="1">
              <a:latin typeface="Calibri"/>
              <a:cs typeface="Calibri"/>
            </a:rPr>
            <a:t>Coexpression</a:t>
          </a:r>
          <a:r>
            <a:rPr lang="pt-PT" sz="2300" kern="1200">
              <a:latin typeface="Calibri"/>
              <a:cs typeface="Calibri"/>
            </a:rPr>
            <a:t> Network </a:t>
          </a:r>
          <a:r>
            <a:rPr lang="pt-PT" sz="2300" kern="1200" err="1">
              <a:latin typeface="Calibri"/>
              <a:ea typeface="Calibri"/>
              <a:cs typeface="Calibri"/>
            </a:rPr>
            <a:t>Analysis</a:t>
          </a:r>
          <a:endParaRPr lang="en-US" sz="2300" kern="1200">
            <a:latin typeface="Calibri"/>
            <a:ea typeface="Calibri"/>
            <a:cs typeface="Calibri"/>
          </a:endParaRPr>
        </a:p>
      </dsp:txBody>
      <dsp:txXfrm>
        <a:off x="26930" y="1897521"/>
        <a:ext cx="6867639" cy="497795"/>
      </dsp:txXfrm>
    </dsp:sp>
    <dsp:sp modelId="{887CB4F2-25D3-4D83-B93E-32CADBBE823A}">
      <dsp:nvSpPr>
        <dsp:cNvPr id="0" name=""/>
        <dsp:cNvSpPr/>
      </dsp:nvSpPr>
      <dsp:spPr>
        <a:xfrm>
          <a:off x="0" y="2422246"/>
          <a:ext cx="6921499"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758"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a:latin typeface="Calibri"/>
              <a:ea typeface="Calibri"/>
              <a:cs typeface="Calibri"/>
            </a:rPr>
            <a:t> </a:t>
          </a:r>
          <a:r>
            <a:rPr lang="en-US" sz="1800" b="0" kern="1200">
              <a:latin typeface="Calibri"/>
              <a:ea typeface="Calibri"/>
              <a:cs typeface="Calibri"/>
            </a:rPr>
            <a:t>to reveal strongly related gene modules that play specific roles in brain regions.</a:t>
          </a:r>
        </a:p>
      </dsp:txBody>
      <dsp:txXfrm>
        <a:off x="0" y="2422246"/>
        <a:ext cx="6921499" cy="571320"/>
      </dsp:txXfrm>
    </dsp:sp>
    <dsp:sp modelId="{1DA6E467-80DE-4717-A931-C232F43359EC}">
      <dsp:nvSpPr>
        <dsp:cNvPr id="0" name=""/>
        <dsp:cNvSpPr/>
      </dsp:nvSpPr>
      <dsp:spPr>
        <a:xfrm>
          <a:off x="0" y="2993566"/>
          <a:ext cx="6921499" cy="551655"/>
        </a:xfrm>
        <a:prstGeom prst="roundRect">
          <a:avLst/>
        </a:prstGeom>
        <a:solidFill>
          <a:schemeClr val="accent4">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b="0" kern="1200">
              <a:latin typeface="Calibri"/>
              <a:ea typeface="Calibri"/>
              <a:cs typeface="Calibri"/>
            </a:rPr>
            <a:t>Real-time PCR </a:t>
          </a:r>
          <a:r>
            <a:rPr lang="pt-PT" sz="2300" b="0" kern="1200" err="1">
              <a:latin typeface="Calibri"/>
              <a:ea typeface="Calibri"/>
              <a:cs typeface="Calibri"/>
            </a:rPr>
            <a:t>assays</a:t>
          </a:r>
          <a:endParaRPr lang="en-US" sz="2300" b="0" kern="1200">
            <a:latin typeface="Calibri"/>
            <a:ea typeface="Calibri"/>
            <a:cs typeface="Calibri"/>
          </a:endParaRPr>
        </a:p>
      </dsp:txBody>
      <dsp:txXfrm>
        <a:off x="26930" y="3020496"/>
        <a:ext cx="6867639" cy="497795"/>
      </dsp:txXfrm>
    </dsp:sp>
    <dsp:sp modelId="{2AB3D113-4490-4B98-B218-D600CC641115}">
      <dsp:nvSpPr>
        <dsp:cNvPr id="0" name=""/>
        <dsp:cNvSpPr/>
      </dsp:nvSpPr>
      <dsp:spPr>
        <a:xfrm>
          <a:off x="0" y="3545221"/>
          <a:ext cx="692149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758"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b="0" kern="1200">
              <a:latin typeface="Calibri"/>
              <a:ea typeface="Calibri"/>
              <a:cs typeface="Calibri"/>
            </a:rPr>
            <a:t> to validate the results</a:t>
          </a:r>
          <a:endParaRPr lang="pt-PT" sz="1800" b="0" kern="1200">
            <a:latin typeface="Calibri"/>
            <a:cs typeface="Calibri"/>
          </a:endParaRPr>
        </a:p>
      </dsp:txBody>
      <dsp:txXfrm>
        <a:off x="0" y="3545221"/>
        <a:ext cx="6921499" cy="380880"/>
      </dsp:txXfrm>
    </dsp:sp>
    <dsp:sp modelId="{E0C98517-6949-4318-8B90-1C55652F430F}">
      <dsp:nvSpPr>
        <dsp:cNvPr id="0" name=""/>
        <dsp:cNvSpPr/>
      </dsp:nvSpPr>
      <dsp:spPr>
        <a:xfrm>
          <a:off x="0" y="3926101"/>
          <a:ext cx="6921499" cy="551655"/>
        </a:xfrm>
        <a:prstGeom prst="round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pt-PT" sz="2300" kern="1200">
              <a:latin typeface="Calibri"/>
              <a:cs typeface="Calibri"/>
            </a:rPr>
            <a:t>Multimodal Data </a:t>
          </a:r>
          <a:r>
            <a:rPr lang="pt-PT" sz="2300" kern="1200" err="1">
              <a:latin typeface="Calibri"/>
              <a:cs typeface="Calibri"/>
            </a:rPr>
            <a:t>Integration</a:t>
          </a:r>
          <a:endParaRPr lang="pt-PT" sz="2300" kern="1200">
            <a:latin typeface="Calibri"/>
            <a:cs typeface="Calibri"/>
          </a:endParaRPr>
        </a:p>
      </dsp:txBody>
      <dsp:txXfrm>
        <a:off x="26930" y="3953031"/>
        <a:ext cx="6867639" cy="497795"/>
      </dsp:txXfrm>
    </dsp:sp>
    <dsp:sp modelId="{BFFC064F-9F03-4FD6-BE8A-7A073572BFCB}">
      <dsp:nvSpPr>
        <dsp:cNvPr id="0" name=""/>
        <dsp:cNvSpPr/>
      </dsp:nvSpPr>
      <dsp:spPr>
        <a:xfrm>
          <a:off x="0" y="4477756"/>
          <a:ext cx="6921499"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758"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a:latin typeface="Calibri"/>
              <a:ea typeface="Calibri"/>
              <a:cs typeface="Calibri"/>
            </a:rPr>
            <a:t> </a:t>
          </a:r>
          <a:r>
            <a:rPr lang="en-US" sz="1800" b="0" kern="1200">
              <a:latin typeface="Calibri"/>
              <a:ea typeface="Calibri"/>
              <a:cs typeface="Calibri"/>
            </a:rPr>
            <a:t>to integrate different data sources to understand the relationships between gene expression and brain structure.</a:t>
          </a:r>
          <a:endParaRPr lang="pt-PT" sz="1800" b="0" kern="1200">
            <a:latin typeface="Calibri"/>
          </a:endParaRPr>
        </a:p>
      </dsp:txBody>
      <dsp:txXfrm>
        <a:off x="0" y="4477756"/>
        <a:ext cx="6921499" cy="5713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FBEE9-0082-134A-8E7E-8424222B0E9C}" type="datetimeFigureOut">
              <a:rPr lang="pt-PT" smtClean="0"/>
              <a:t>19/09/2024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BFE25-68B5-5841-8E97-68E337C33EE8}" type="slidenum">
              <a:rPr lang="pt-PT" smtClean="0"/>
              <a:t>‹nº›</a:t>
            </a:fld>
            <a:endParaRPr lang="pt-PT"/>
          </a:p>
        </p:txBody>
      </p:sp>
    </p:spTree>
    <p:extLst>
      <p:ext uri="{BB962C8B-B14F-4D97-AF65-F5344CB8AC3E}">
        <p14:creationId xmlns:p14="http://schemas.microsoft.com/office/powerpoint/2010/main" val="222379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ea typeface="Calibri"/>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1</a:t>
            </a:fld>
            <a:endParaRPr lang="pt-PT"/>
          </a:p>
        </p:txBody>
      </p:sp>
    </p:spTree>
    <p:extLst>
      <p:ext uri="{BB962C8B-B14F-4D97-AF65-F5344CB8AC3E}">
        <p14:creationId xmlns:p14="http://schemas.microsoft.com/office/powerpoint/2010/main" val="1877906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170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28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015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48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3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57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37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535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4002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05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t>Mental diseases have long perplexed the scientific community and impacted countless lives worldwide. Autism, attention deficit hyperactivity disorder (ADHD), bipolar disorder, major depression, and schizophrenia are among the most challenging psychiatric disorders, known for their complexity and often devastating effects. One critical avenue of research into these conditions has been the exploration of their genetic underpinnings.</a:t>
            </a:r>
            <a:endParaRPr lang="pt-PT"/>
          </a:p>
          <a:p>
            <a:r>
              <a:rPr lang="en-US"/>
              <a:t>Recent studies have revealed a compelling insight into the genetic component of these disorders. There is growing evidence that they share certain genetic factors, suggesting a complex interplay between genes and the development of these conditions. Family histories of these disorders further underscore a potential genetic basis. Researchers have turned to cutting-edge genome-wide association studies (GWAS) to unravel the genetic markers that underlie these conditions, and this is where clustering techniques come into play.</a:t>
            </a:r>
            <a:endParaRPr lang="pt-PT"/>
          </a:p>
          <a:p>
            <a:endParaRPr lang="en-US">
              <a:ea typeface="Calibri"/>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4</a:t>
            </a:fld>
            <a:endParaRPr lang="pt-PT"/>
          </a:p>
        </p:txBody>
      </p:sp>
    </p:spTree>
    <p:extLst>
      <p:ext uri="{BB962C8B-B14F-4D97-AF65-F5344CB8AC3E}">
        <p14:creationId xmlns:p14="http://schemas.microsoft.com/office/powerpoint/2010/main" val="3255092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558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870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172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739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596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cs typeface="Calibri"/>
              </a:rPr>
              <a:t>Dúvida: É relevante mencionar que  ao nível do pc2 foram obtidas mais funções biológicas do que no pc1? Tanto no PC1 como no PC2 apenas obtive funções biológicas mais gerais.</a:t>
            </a: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33</a:t>
            </a:fld>
            <a:endParaRPr lang="pt-PT"/>
          </a:p>
        </p:txBody>
      </p:sp>
    </p:spTree>
    <p:extLst>
      <p:ext uri="{BB962C8B-B14F-4D97-AF65-F5344CB8AC3E}">
        <p14:creationId xmlns:p14="http://schemas.microsoft.com/office/powerpoint/2010/main" val="2231125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34</a:t>
            </a:fld>
            <a:endParaRPr lang="pt-PT"/>
          </a:p>
        </p:txBody>
      </p:sp>
    </p:spTree>
    <p:extLst>
      <p:ext uri="{BB962C8B-B14F-4D97-AF65-F5344CB8AC3E}">
        <p14:creationId xmlns:p14="http://schemas.microsoft.com/office/powerpoint/2010/main" val="787354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35</a:t>
            </a:fld>
            <a:endParaRPr lang="pt-PT"/>
          </a:p>
        </p:txBody>
      </p:sp>
    </p:spTree>
    <p:extLst>
      <p:ext uri="{BB962C8B-B14F-4D97-AF65-F5344CB8AC3E}">
        <p14:creationId xmlns:p14="http://schemas.microsoft.com/office/powerpoint/2010/main" val="3657522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ea typeface="Calibri"/>
                <a:cs typeface="Calibri"/>
              </a:rPr>
              <a:t>Resultados Inês- </a:t>
            </a:r>
            <a:r>
              <a:rPr lang="pt-PT"/>
              <a:t>o cluster 1 e 2 apresentam padrões de expressão opostos, sendo que o 1 apresenta elevada expressão para as amostras da glia e o cluster 2 para os neurónios. </a:t>
            </a:r>
          </a:p>
          <a:p>
            <a:r>
              <a:rPr lang="pt-PT">
                <a:ea typeface="Calibri"/>
                <a:cs typeface="Calibri"/>
              </a:rPr>
              <a:t>Nos </a:t>
            </a:r>
            <a:r>
              <a:rPr lang="pt-PT" err="1">
                <a:ea typeface="Calibri"/>
                <a:cs typeface="Calibri"/>
              </a:rPr>
              <a:t>retangulos</a:t>
            </a:r>
            <a:r>
              <a:rPr lang="pt-PT">
                <a:ea typeface="Calibri"/>
                <a:cs typeface="Calibri"/>
              </a:rPr>
              <a:t> estão representadas as amostras de cerebelo que revelam ter uma expressão génica muito característica.</a:t>
            </a: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36</a:t>
            </a:fld>
            <a:endParaRPr lang="pt-PT"/>
          </a:p>
        </p:txBody>
      </p:sp>
    </p:spTree>
    <p:extLst>
      <p:ext uri="{BB962C8B-B14F-4D97-AF65-F5344CB8AC3E}">
        <p14:creationId xmlns:p14="http://schemas.microsoft.com/office/powerpoint/2010/main" val="3657522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37</a:t>
            </a:fld>
            <a:endParaRPr lang="pt-PT"/>
          </a:p>
        </p:txBody>
      </p:sp>
    </p:spTree>
    <p:extLst>
      <p:ext uri="{BB962C8B-B14F-4D97-AF65-F5344CB8AC3E}">
        <p14:creationId xmlns:p14="http://schemas.microsoft.com/office/powerpoint/2010/main" val="1485482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pt-PT">
              <a:ea typeface="Calibri"/>
              <a:cs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38</a:t>
            </a:fld>
            <a:endParaRPr lang="pt-PT"/>
          </a:p>
        </p:txBody>
      </p:sp>
    </p:spTree>
    <p:extLst>
      <p:ext uri="{BB962C8B-B14F-4D97-AF65-F5344CB8AC3E}">
        <p14:creationId xmlns:p14="http://schemas.microsoft.com/office/powerpoint/2010/main" val="4209726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mais testes para parte Inês--  O cluster 4 apresenta um padrão intermédio entre o 0 e o 1 e os genes com menos expressão são </a:t>
            </a:r>
            <a:r>
              <a:rPr lang="pt-PT" err="1"/>
              <a:t>pas</a:t>
            </a:r>
            <a:r>
              <a:rPr lang="pt-PT"/>
              <a:t> a região y.(ver qual a </a:t>
            </a:r>
            <a:r>
              <a:rPr lang="pt-PT" err="1"/>
              <a:t>regiao</a:t>
            </a:r>
            <a:endParaRPr lang="pt-PT">
              <a:ea typeface="Calibri"/>
              <a:cs typeface="Calibri"/>
            </a:endParaRPr>
          </a:p>
          <a:p>
            <a:r>
              <a:rPr lang="pt-PT">
                <a:ea typeface="Calibri"/>
                <a:cs typeface="Calibri"/>
              </a:rPr>
              <a:t>Já nem mostram expressão diferencial de genes entre neurónios e glia.</a:t>
            </a:r>
            <a:endParaRPr lang="pt-PT"/>
          </a:p>
          <a:p>
            <a:r>
              <a:rPr lang="pt-PT"/>
              <a:t>O cluster 3 apresenta-se como um cluster de genes com expressão media elevada para todas as amostras, contendo muito provavelmente genes característicos dos neurónios em geral.</a:t>
            </a:r>
            <a:endParaRPr lang="pt-PT">
              <a:ea typeface="Calibri" panose="020F0502020204030204"/>
              <a:cs typeface="Calibri" panose="020F0502020204030204"/>
            </a:endParaRPr>
          </a:p>
          <a:p>
            <a:br>
              <a:rPr lang="en-US">
                <a:cs typeface="+mn-lt"/>
              </a:rPr>
            </a:br>
            <a:endParaRPr lang="en-US"/>
          </a:p>
          <a:p>
            <a:endParaRPr lang="pt-PT">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39</a:t>
            </a:fld>
            <a:endParaRPr lang="pt-PT"/>
          </a:p>
        </p:txBody>
      </p:sp>
    </p:spTree>
    <p:extLst>
      <p:ext uri="{BB962C8B-B14F-4D97-AF65-F5344CB8AC3E}">
        <p14:creationId xmlns:p14="http://schemas.microsoft.com/office/powerpoint/2010/main" val="3646822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ea typeface="Calibri"/>
                <a:cs typeface="Calibri"/>
              </a:rPr>
              <a:t>Dúvida: Faz sentido deixar este slide visto não ser possível retirar nenhuma conclusão?</a:t>
            </a: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40</a:t>
            </a:fld>
            <a:endParaRPr lang="pt-PT"/>
          </a:p>
        </p:txBody>
      </p:sp>
    </p:spTree>
    <p:extLst>
      <p:ext uri="{BB962C8B-B14F-4D97-AF65-F5344CB8AC3E}">
        <p14:creationId xmlns:p14="http://schemas.microsoft.com/office/powerpoint/2010/main" val="3994411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41</a:t>
            </a:fld>
            <a:endParaRPr lang="pt-PT"/>
          </a:p>
        </p:txBody>
      </p:sp>
    </p:spTree>
    <p:extLst>
      <p:ext uri="{BB962C8B-B14F-4D97-AF65-F5344CB8AC3E}">
        <p14:creationId xmlns:p14="http://schemas.microsoft.com/office/powerpoint/2010/main" val="614383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ea typeface="Calibri"/>
                <a:cs typeface="Calibri"/>
              </a:rPr>
              <a:t>De notar que as amostras do cerebelo permanecem muito juntas.</a:t>
            </a: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42</a:t>
            </a:fld>
            <a:endParaRPr lang="pt-PT"/>
          </a:p>
        </p:txBody>
      </p:sp>
    </p:spTree>
    <p:extLst>
      <p:ext uri="{BB962C8B-B14F-4D97-AF65-F5344CB8AC3E}">
        <p14:creationId xmlns:p14="http://schemas.microsoft.com/office/powerpoint/2010/main" val="359169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43</a:t>
            </a:fld>
            <a:endParaRPr lang="pt-PT"/>
          </a:p>
        </p:txBody>
      </p:sp>
    </p:spTree>
    <p:extLst>
      <p:ext uri="{BB962C8B-B14F-4D97-AF65-F5344CB8AC3E}">
        <p14:creationId xmlns:p14="http://schemas.microsoft.com/office/powerpoint/2010/main" val="529640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44</a:t>
            </a:fld>
            <a:endParaRPr lang="pt-PT"/>
          </a:p>
        </p:txBody>
      </p:sp>
    </p:spTree>
    <p:extLst>
      <p:ext uri="{BB962C8B-B14F-4D97-AF65-F5344CB8AC3E}">
        <p14:creationId xmlns:p14="http://schemas.microsoft.com/office/powerpoint/2010/main" val="909369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fld id="{D2BBFE25-68B5-5841-8E97-68E337C33EE8}" type="slidenum">
              <a:rPr lang="pt-PT" smtClean="0"/>
              <a:t>45</a:t>
            </a:fld>
            <a:endParaRPr lang="pt-PT"/>
          </a:p>
        </p:txBody>
      </p:sp>
    </p:spTree>
    <p:extLst>
      <p:ext uri="{BB962C8B-B14F-4D97-AF65-F5344CB8AC3E}">
        <p14:creationId xmlns:p14="http://schemas.microsoft.com/office/powerpoint/2010/main" val="155903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pt-PT">
              <a:ea typeface="Calibri"/>
              <a:cs typeface="Calibri"/>
            </a:endParaRPr>
          </a:p>
        </p:txBody>
      </p:sp>
    </p:spTree>
    <p:extLst>
      <p:ext uri="{BB962C8B-B14F-4D97-AF65-F5344CB8AC3E}">
        <p14:creationId xmlns:p14="http://schemas.microsoft.com/office/powerpoint/2010/main" val="2978608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39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904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ea typeface="Calibri"/>
              <a:cs typeface="Calibri"/>
            </a:endParaRP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587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97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Métodos + testes (Tomás)</a:t>
            </a:r>
          </a:p>
        </p:txBody>
      </p:sp>
      <p:sp>
        <p:nvSpPr>
          <p:cNvPr id="4" name="Marcador de Posição do Número do Diapositivo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BFE25-68B5-5841-8E97-68E337C33EE8}" type="slidenum">
              <a:rPr kumimoji="0" lang="pt-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92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133569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4192204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045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756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472668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802437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38573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928572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725668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76720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502403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a:p>
        </p:txBody>
      </p:sp>
    </p:spTree>
    <p:extLst>
      <p:ext uri="{BB962C8B-B14F-4D97-AF65-F5344CB8AC3E}">
        <p14:creationId xmlns:p14="http://schemas.microsoft.com/office/powerpoint/2010/main" val="2305504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hyperlink" Target="https://www.pngall.com/learning-png/" TargetMode="External"/><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0.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5.png"/><Relationship Id="rId7" Type="http://schemas.openxmlformats.org/officeDocument/2006/relationships/diagramColors" Target="../diagrams/colors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3390/genes13101839&#160;&#160;" TargetMode="External"/><Relationship Id="rId2" Type="http://schemas.openxmlformats.org/officeDocument/2006/relationships/hyperlink" Target="https://doi.org/10.1101/2022.04.12.22273763" TargetMode="External"/><Relationship Id="rId1" Type="http://schemas.openxmlformats.org/officeDocument/2006/relationships/slideLayout" Target="../slideLayouts/slideLayout2.xml"/><Relationship Id="rId6" Type="http://schemas.openxmlformats.org/officeDocument/2006/relationships/hyperlink" Target="https://doi.org/10.1038/s43856-023-00276-y&#160;(" TargetMode="External"/><Relationship Id="rId5" Type="http://schemas.openxmlformats.org/officeDocument/2006/relationships/hyperlink" Target="https://doi.org/10.1186/s13195-020-00674-7&#160;" TargetMode="External"/><Relationship Id="rId4" Type="http://schemas.openxmlformats.org/officeDocument/2006/relationships/hyperlink" Target="https://doi.org/10.1186/s13040-018-0166-8&#16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494951-FE4D-667B-1E15-5C0B3EABDF67}"/>
              </a:ext>
            </a:extLst>
          </p:cNvPr>
          <p:cNvSpPr>
            <a:spLocks noGrp="1"/>
          </p:cNvSpPr>
          <p:nvPr>
            <p:ph type="ctrTitle"/>
          </p:nvPr>
        </p:nvSpPr>
        <p:spPr>
          <a:xfrm>
            <a:off x="636338" y="100330"/>
            <a:ext cx="4189097" cy="3566160"/>
          </a:xfrm>
        </p:spPr>
        <p:txBody>
          <a:bodyPr anchor="b">
            <a:normAutofit/>
          </a:bodyPr>
          <a:lstStyle/>
          <a:p>
            <a:r>
              <a:rPr lang="pt-PT" sz="4400"/>
              <a:t>Gene </a:t>
            </a:r>
            <a:r>
              <a:rPr lang="pt-PT" sz="4400" err="1"/>
              <a:t>expression</a:t>
            </a:r>
            <a:r>
              <a:rPr lang="pt-PT" sz="4400"/>
              <a:t> data for </a:t>
            </a:r>
            <a:r>
              <a:rPr lang="pt-PT" sz="4400" err="1"/>
              <a:t>brain</a:t>
            </a:r>
            <a:r>
              <a:rPr lang="pt-PT" sz="4400"/>
              <a:t> </a:t>
            </a:r>
            <a:r>
              <a:rPr lang="pt-PT" sz="4400" err="1"/>
              <a:t>region</a:t>
            </a:r>
            <a:r>
              <a:rPr lang="pt-PT" sz="4400"/>
              <a:t> </a:t>
            </a:r>
            <a:r>
              <a:rPr lang="pt-PT" sz="4400" err="1"/>
              <a:t>classification</a:t>
            </a:r>
            <a:endParaRPr lang="pt-PT" sz="4400">
              <a:cs typeface="Calibri Light"/>
            </a:endParaRPr>
          </a:p>
        </p:txBody>
      </p:sp>
      <p:sp>
        <p:nvSpPr>
          <p:cNvPr id="3" name="Subtítulo 2">
            <a:extLst>
              <a:ext uri="{FF2B5EF4-FFF2-40B4-BE49-F238E27FC236}">
                <a16:creationId xmlns:a16="http://schemas.microsoft.com/office/drawing/2014/main" id="{DF25BDEA-777D-DDF9-527D-D5B0BE223B24}"/>
              </a:ext>
            </a:extLst>
          </p:cNvPr>
          <p:cNvSpPr>
            <a:spLocks noGrp="1"/>
          </p:cNvSpPr>
          <p:nvPr>
            <p:ph type="subTitle" idx="1"/>
          </p:nvPr>
        </p:nvSpPr>
        <p:spPr>
          <a:xfrm>
            <a:off x="689257" y="4043342"/>
            <a:ext cx="4326680" cy="1572768"/>
          </a:xfrm>
        </p:spPr>
        <p:txBody>
          <a:bodyPr vert="horz" lIns="91440" tIns="45720" rIns="91440" bIns="45720" rtlCol="0" anchor="t">
            <a:noAutofit/>
          </a:bodyPr>
          <a:lstStyle/>
          <a:p>
            <a:pPr algn="l"/>
            <a:r>
              <a:rPr lang="pt-PT" sz="1400" b="1" dirty="0">
                <a:latin typeface="Calibri Light"/>
                <a:ea typeface="Calibri"/>
                <a:cs typeface="Calibri"/>
              </a:rPr>
              <a:t>Professor: </a:t>
            </a:r>
            <a:r>
              <a:rPr lang="pt-PT" sz="1400" dirty="0">
                <a:latin typeface="Calibri Light"/>
                <a:ea typeface="Calibri"/>
                <a:cs typeface="Calibri"/>
              </a:rPr>
              <a:t>Ana Fred</a:t>
            </a:r>
          </a:p>
          <a:p>
            <a:pPr algn="l"/>
            <a:r>
              <a:rPr lang="pt-PT" sz="1400" b="1" dirty="0">
                <a:latin typeface="Calibri Light"/>
                <a:ea typeface="Calibri"/>
                <a:cs typeface="Calibri"/>
              </a:rPr>
              <a:t>Supervisor: </a:t>
            </a:r>
            <a:r>
              <a:rPr lang="pt-PT" sz="1400" dirty="0">
                <a:latin typeface="Calibri Light"/>
                <a:ea typeface="Calibri"/>
                <a:cs typeface="Calibri"/>
              </a:rPr>
              <a:t>Sofia Agostinho</a:t>
            </a:r>
          </a:p>
          <a:p>
            <a:pPr algn="l"/>
            <a:r>
              <a:rPr lang="pt-PT" sz="1400" b="1" dirty="0">
                <a:latin typeface="Calibri Light"/>
                <a:ea typeface="Calibri"/>
                <a:cs typeface="Calibri"/>
              </a:rPr>
              <a:t>Discipline: </a:t>
            </a:r>
            <a:r>
              <a:rPr lang="pt-PT" sz="1400" dirty="0" err="1">
                <a:latin typeface="Calibri Light"/>
                <a:ea typeface="Calibri"/>
                <a:cs typeface="Calibri"/>
              </a:rPr>
              <a:t>Machine</a:t>
            </a:r>
            <a:r>
              <a:rPr lang="pt-PT" sz="1400" dirty="0">
                <a:latin typeface="Calibri Light"/>
                <a:ea typeface="Calibri"/>
                <a:cs typeface="Calibri"/>
              </a:rPr>
              <a:t> </a:t>
            </a:r>
            <a:r>
              <a:rPr lang="pt-PT" sz="1400" dirty="0" err="1">
                <a:latin typeface="Calibri Light"/>
                <a:ea typeface="Calibri"/>
                <a:cs typeface="Calibri"/>
              </a:rPr>
              <a:t>Learning</a:t>
            </a:r>
            <a:r>
              <a:rPr lang="pt-PT" sz="1400" dirty="0">
                <a:latin typeface="Calibri Light"/>
                <a:ea typeface="Calibri"/>
                <a:cs typeface="Calibri"/>
              </a:rPr>
              <a:t> for </a:t>
            </a:r>
            <a:r>
              <a:rPr lang="pt-PT" sz="1400" dirty="0" err="1">
                <a:latin typeface="Calibri Light"/>
                <a:ea typeface="Calibri"/>
                <a:cs typeface="Calibri"/>
              </a:rPr>
              <a:t>Bioengineering</a:t>
            </a:r>
            <a:endParaRPr lang="pt-PT" sz="1400" dirty="0">
              <a:latin typeface="Calibri Light"/>
              <a:ea typeface="Calibri"/>
              <a:cs typeface="Calibri"/>
            </a:endParaRPr>
          </a:p>
          <a:p>
            <a:pPr algn="l"/>
            <a:r>
              <a:rPr lang="pt-PT" sz="1400" b="1" dirty="0">
                <a:latin typeface="Calibri Light"/>
                <a:ea typeface="Calibri"/>
                <a:cs typeface="Calibri"/>
              </a:rPr>
              <a:t>P1, 2023/2024</a:t>
            </a:r>
          </a:p>
          <a:p>
            <a:pPr algn="l"/>
            <a:endParaRPr lang="pt-PT" sz="1400">
              <a:latin typeface="Calibri Light"/>
              <a:ea typeface="Calibri"/>
              <a:cs typeface="Calibri"/>
            </a:endParaRPr>
          </a:p>
          <a:p>
            <a:pPr algn="l"/>
            <a:endParaRPr lang="pt-PT" sz="1400" b="1" dirty="0">
              <a:latin typeface="Calibri"/>
              <a:ea typeface="Calibri Light"/>
              <a:cs typeface="Calibri"/>
            </a:endParaRPr>
          </a:p>
          <a:p>
            <a:pPr algn="l"/>
            <a:r>
              <a:rPr lang="pt-PT" sz="1400" dirty="0">
                <a:latin typeface="Calibri Light"/>
                <a:ea typeface="Calibri Light"/>
                <a:cs typeface="Calibri Light"/>
              </a:rPr>
              <a:t>Inês Brites   nº 96120         Inês Marques   nº 99674</a:t>
            </a:r>
          </a:p>
          <a:p>
            <a:pPr algn="l"/>
            <a:r>
              <a:rPr lang="pt-PT" sz="1400" dirty="0">
                <a:latin typeface="Calibri Light"/>
                <a:ea typeface="Calibri Light"/>
                <a:cs typeface="Calibri Light"/>
              </a:rPr>
              <a:t>Sofia Rebola   nº 95973     Tomás Talento   nº 99720</a:t>
            </a:r>
          </a:p>
        </p:txBody>
      </p:sp>
      <p:pic>
        <p:nvPicPr>
          <p:cNvPr id="16" name="Picture 4" descr="The Adaptive Traverse: How Knowledge Moves from DNA to Behavior ...">
            <a:extLst>
              <a:ext uri="{FF2B5EF4-FFF2-40B4-BE49-F238E27FC236}">
                <a16:creationId xmlns:a16="http://schemas.microsoft.com/office/drawing/2014/main" id="{8FF4176B-BD61-013A-2095-39A6FF239749}"/>
              </a:ext>
            </a:extLst>
          </p:cNvPr>
          <p:cNvPicPr>
            <a:picLocks noChangeAspect="1"/>
          </p:cNvPicPr>
          <p:nvPr/>
        </p:nvPicPr>
        <p:blipFill rotWithShape="1">
          <a:blip r:embed="rId3"/>
          <a:srcRect l="9669" t="191" r="20927" b="-192"/>
          <a:stretch/>
        </p:blipFill>
        <p:spPr>
          <a:xfrm>
            <a:off x="5311702" y="10"/>
            <a:ext cx="6884142" cy="685799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Imagem 3" descr="Uma imagem com texto, Tipo de letra, logótipo, Gráficos&#10;&#10;Descrição gerada automaticamente">
            <a:extLst>
              <a:ext uri="{FF2B5EF4-FFF2-40B4-BE49-F238E27FC236}">
                <a16:creationId xmlns:a16="http://schemas.microsoft.com/office/drawing/2014/main" id="{F4AE9FCE-9FE7-C90F-A5EF-FE27224AFECF}"/>
              </a:ext>
            </a:extLst>
          </p:cNvPr>
          <p:cNvPicPr>
            <a:picLocks noChangeAspect="1"/>
          </p:cNvPicPr>
          <p:nvPr/>
        </p:nvPicPr>
        <p:blipFill>
          <a:blip r:embed="rId4"/>
          <a:stretch>
            <a:fillRect/>
          </a:stretch>
        </p:blipFill>
        <p:spPr>
          <a:xfrm>
            <a:off x="220819" y="98329"/>
            <a:ext cx="2164136" cy="948239"/>
          </a:xfrm>
          <a:prstGeom prst="rect">
            <a:avLst/>
          </a:prstGeom>
        </p:spPr>
      </p:pic>
    </p:spTree>
    <p:extLst>
      <p:ext uri="{BB962C8B-B14F-4D97-AF65-F5344CB8AC3E}">
        <p14:creationId xmlns:p14="http://schemas.microsoft.com/office/powerpoint/2010/main" val="859414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4CFE5ECA-081D-593A-20D7-5E69ADE2E74E}"/>
              </a:ext>
            </a:extLst>
          </p:cNvPr>
          <p:cNvSpPr/>
          <p:nvPr/>
        </p:nvSpPr>
        <p:spPr>
          <a:xfrm>
            <a:off x="281355" y="1517110"/>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Samples Clustering</a:t>
            </a:r>
            <a:endParaRPr lang="en-US" sz="1200">
              <a:latin typeface="Fira Sans Extra Condensed"/>
              <a:ea typeface="Calibri"/>
              <a:cs typeface="Calibri"/>
            </a:endParaRPr>
          </a:p>
        </p:txBody>
      </p:sp>
      <p:sp>
        <p:nvSpPr>
          <p:cNvPr id="7" name="Retângulo 6">
            <a:extLst>
              <a:ext uri="{FF2B5EF4-FFF2-40B4-BE49-F238E27FC236}">
                <a16:creationId xmlns:a16="http://schemas.microsoft.com/office/drawing/2014/main" id="{18641762-1482-2D00-1A55-47EECA2F3AD3}"/>
              </a:ext>
            </a:extLst>
          </p:cNvPr>
          <p:cNvSpPr/>
          <p:nvPr/>
        </p:nvSpPr>
        <p:spPr>
          <a:xfrm>
            <a:off x="281355" y="53394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Genes Clustering</a:t>
            </a:r>
            <a:endParaRPr lang="en-US" sz="1200">
              <a:latin typeface="Fira Sans Extra Condensed"/>
              <a:ea typeface="Calibri"/>
              <a:cs typeface="Calibri"/>
            </a:endParaRPr>
          </a:p>
        </p:txBody>
      </p:sp>
      <p:sp>
        <p:nvSpPr>
          <p:cNvPr id="14" name="Retângulo 13">
            <a:extLst>
              <a:ext uri="{FF2B5EF4-FFF2-40B4-BE49-F238E27FC236}">
                <a16:creationId xmlns:a16="http://schemas.microsoft.com/office/drawing/2014/main" id="{A8AA48E4-78C4-719A-71E2-66FCF5A6BC72}"/>
              </a:ext>
            </a:extLst>
          </p:cNvPr>
          <p:cNvSpPr/>
          <p:nvPr/>
        </p:nvSpPr>
        <p:spPr>
          <a:xfrm>
            <a:off x="3459556" y="4978197"/>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PCA with all the genes</a:t>
            </a:r>
            <a:endParaRPr lang="en-US" sz="1200">
              <a:latin typeface="Fira Sans Extra Condensed"/>
              <a:ea typeface="Calibri"/>
              <a:cs typeface="Calibri"/>
            </a:endParaRPr>
          </a:p>
        </p:txBody>
      </p:sp>
      <p:sp>
        <p:nvSpPr>
          <p:cNvPr id="16" name="Retângulo 15">
            <a:extLst>
              <a:ext uri="{FF2B5EF4-FFF2-40B4-BE49-F238E27FC236}">
                <a16:creationId xmlns:a16="http://schemas.microsoft.com/office/drawing/2014/main" id="{F9DE5345-33C9-74A6-34F5-56AFB8148BD4}"/>
              </a:ext>
            </a:extLst>
          </p:cNvPr>
          <p:cNvSpPr/>
          <p:nvPr/>
        </p:nvSpPr>
        <p:spPr>
          <a:xfrm>
            <a:off x="5816467" y="4978198"/>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Elbow Method</a:t>
            </a:r>
            <a:endParaRPr lang="en-US" sz="1200">
              <a:latin typeface="Fira Sans Extra Condensed"/>
              <a:ea typeface="Calibri"/>
              <a:cs typeface="Calibri"/>
            </a:endParaRPr>
          </a:p>
        </p:txBody>
      </p:sp>
      <p:cxnSp>
        <p:nvCxnSpPr>
          <p:cNvPr id="18" name="Conexão reta unidirecional 17">
            <a:extLst>
              <a:ext uri="{FF2B5EF4-FFF2-40B4-BE49-F238E27FC236}">
                <a16:creationId xmlns:a16="http://schemas.microsoft.com/office/drawing/2014/main" id="{19AD5DFE-43EC-57BC-30BF-DB85921CCC51}"/>
              </a:ext>
            </a:extLst>
          </p:cNvPr>
          <p:cNvCxnSpPr>
            <a:cxnSpLocks/>
          </p:cNvCxnSpPr>
          <p:nvPr/>
        </p:nvCxnSpPr>
        <p:spPr>
          <a:xfrm>
            <a:off x="7332686" y="5263736"/>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C4807612-7E2C-9CDF-2D34-A1F1E3277BD2}"/>
              </a:ext>
            </a:extLst>
          </p:cNvPr>
          <p:cNvSpPr/>
          <p:nvPr/>
        </p:nvSpPr>
        <p:spPr>
          <a:xfrm>
            <a:off x="8166809" y="4978198"/>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20" name="Conexão reta unidirecional 19">
            <a:extLst>
              <a:ext uri="{FF2B5EF4-FFF2-40B4-BE49-F238E27FC236}">
                <a16:creationId xmlns:a16="http://schemas.microsoft.com/office/drawing/2014/main" id="{6E2810CB-0D77-8647-87ED-C3891F87D11F}"/>
              </a:ext>
            </a:extLst>
          </p:cNvPr>
          <p:cNvCxnSpPr>
            <a:cxnSpLocks/>
          </p:cNvCxnSpPr>
          <p:nvPr/>
        </p:nvCxnSpPr>
        <p:spPr>
          <a:xfrm>
            <a:off x="9681674" y="5296862"/>
            <a:ext cx="710649" cy="2606"/>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9217DA07-B31B-5EFC-E019-A2EF797EF3CF}"/>
              </a:ext>
            </a:extLst>
          </p:cNvPr>
          <p:cNvSpPr/>
          <p:nvPr/>
        </p:nvSpPr>
        <p:spPr>
          <a:xfrm>
            <a:off x="10392734" y="4978198"/>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Expression Heatmaps</a:t>
            </a:r>
          </a:p>
        </p:txBody>
      </p:sp>
      <p:cxnSp>
        <p:nvCxnSpPr>
          <p:cNvPr id="25" name="Conexão reta unidirecional 24">
            <a:extLst>
              <a:ext uri="{FF2B5EF4-FFF2-40B4-BE49-F238E27FC236}">
                <a16:creationId xmlns:a16="http://schemas.microsoft.com/office/drawing/2014/main" id="{1A0AD1B9-C75A-004D-D096-62C501C930F8}"/>
              </a:ext>
            </a:extLst>
          </p:cNvPr>
          <p:cNvCxnSpPr/>
          <p:nvPr/>
        </p:nvCxnSpPr>
        <p:spPr>
          <a:xfrm>
            <a:off x="11144291" y="5556407"/>
            <a:ext cx="10101" cy="412717"/>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C9EBEF5-0DE6-30D4-09B6-C483C97EF6C7}"/>
              </a:ext>
            </a:extLst>
          </p:cNvPr>
          <p:cNvSpPr/>
          <p:nvPr/>
        </p:nvSpPr>
        <p:spPr>
          <a:xfrm>
            <a:off x="10425411" y="596225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Gene Ontology</a:t>
            </a:r>
            <a:endParaRPr lang="en-US" sz="1200">
              <a:latin typeface="Fira Sans Extra Condensed"/>
              <a:ea typeface="Calibri"/>
              <a:cs typeface="Calibri"/>
            </a:endParaRPr>
          </a:p>
        </p:txBody>
      </p:sp>
      <p:sp>
        <p:nvSpPr>
          <p:cNvPr id="28" name="Retângulo 27">
            <a:extLst>
              <a:ext uri="{FF2B5EF4-FFF2-40B4-BE49-F238E27FC236}">
                <a16:creationId xmlns:a16="http://schemas.microsoft.com/office/drawing/2014/main" id="{64E782AA-BAB1-CDD0-FFD9-EDE7046B666F}"/>
              </a:ext>
            </a:extLst>
          </p:cNvPr>
          <p:cNvSpPr/>
          <p:nvPr/>
        </p:nvSpPr>
        <p:spPr>
          <a:xfrm>
            <a:off x="3459556" y="5950124"/>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PCA with only Neurons</a:t>
            </a:r>
            <a:endParaRPr lang="en-US" sz="1200">
              <a:latin typeface="Fira Sans Extra Condensed"/>
              <a:ea typeface="Calibri"/>
              <a:cs typeface="Calibri"/>
            </a:endParaRPr>
          </a:p>
        </p:txBody>
      </p:sp>
      <p:sp>
        <p:nvSpPr>
          <p:cNvPr id="12" name="Retângulo 11">
            <a:extLst>
              <a:ext uri="{FF2B5EF4-FFF2-40B4-BE49-F238E27FC236}">
                <a16:creationId xmlns:a16="http://schemas.microsoft.com/office/drawing/2014/main" id="{C27C55C1-AEE8-70C8-4D54-BC41F8291FDB}"/>
              </a:ext>
            </a:extLst>
          </p:cNvPr>
          <p:cNvSpPr/>
          <p:nvPr/>
        </p:nvSpPr>
        <p:spPr>
          <a:xfrm>
            <a:off x="3459056" y="36245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a:t>
            </a:r>
            <a:endParaRPr lang="en-US" sz="1200">
              <a:latin typeface="Fira Sans Extra Condensed"/>
              <a:ea typeface="Calibri"/>
              <a:cs typeface="Calibri"/>
            </a:endParaRPr>
          </a:p>
        </p:txBody>
      </p:sp>
      <p:sp>
        <p:nvSpPr>
          <p:cNvPr id="17" name="Retângulo 16">
            <a:extLst>
              <a:ext uri="{FF2B5EF4-FFF2-40B4-BE49-F238E27FC236}">
                <a16:creationId xmlns:a16="http://schemas.microsoft.com/office/drawing/2014/main" id="{A2477625-586C-FA25-4256-73BC7D143820}"/>
              </a:ext>
            </a:extLst>
          </p:cNvPr>
          <p:cNvSpPr/>
          <p:nvPr/>
        </p:nvSpPr>
        <p:spPr>
          <a:xfrm>
            <a:off x="5813120" y="359572"/>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II</a:t>
            </a:r>
            <a:endParaRPr lang="en-US" sz="1200">
              <a:latin typeface="Fira Sans Extra Condensed"/>
              <a:ea typeface="Calibri"/>
              <a:cs typeface="Calibri"/>
            </a:endParaRPr>
          </a:p>
        </p:txBody>
      </p:sp>
      <p:cxnSp>
        <p:nvCxnSpPr>
          <p:cNvPr id="2" name="Conexão reta unidirecional 1">
            <a:extLst>
              <a:ext uri="{FF2B5EF4-FFF2-40B4-BE49-F238E27FC236}">
                <a16:creationId xmlns:a16="http://schemas.microsoft.com/office/drawing/2014/main" id="{AC638B42-C4DB-6823-308B-09213A46DD46}"/>
              </a:ext>
            </a:extLst>
          </p:cNvPr>
          <p:cNvCxnSpPr/>
          <p:nvPr/>
        </p:nvCxnSpPr>
        <p:spPr>
          <a:xfrm flipV="1">
            <a:off x="1804481" y="1423535"/>
            <a:ext cx="1653617" cy="36976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5" name="Retângulo 4">
            <a:extLst>
              <a:ext uri="{FF2B5EF4-FFF2-40B4-BE49-F238E27FC236}">
                <a16:creationId xmlns:a16="http://schemas.microsoft.com/office/drawing/2014/main" id="{0611794C-494E-0931-6EC4-43E6992BDCA0}"/>
              </a:ext>
            </a:extLst>
          </p:cNvPr>
          <p:cNvSpPr/>
          <p:nvPr/>
        </p:nvSpPr>
        <p:spPr>
          <a:xfrm>
            <a:off x="3456022" y="1144856"/>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8" name="Conexão reta unidirecional 7">
            <a:extLst>
              <a:ext uri="{FF2B5EF4-FFF2-40B4-BE49-F238E27FC236}">
                <a16:creationId xmlns:a16="http://schemas.microsoft.com/office/drawing/2014/main" id="{91897C15-98B9-CB4F-7583-A40C20D68F11}"/>
              </a:ext>
            </a:extLst>
          </p:cNvPr>
          <p:cNvCxnSpPr>
            <a:cxnSpLocks/>
          </p:cNvCxnSpPr>
          <p:nvPr/>
        </p:nvCxnSpPr>
        <p:spPr>
          <a:xfrm>
            <a:off x="1804481" y="1846550"/>
            <a:ext cx="1638941" cy="403832"/>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148535D8-5DCE-0952-92A1-91B32DB8BCE3}"/>
              </a:ext>
            </a:extLst>
          </p:cNvPr>
          <p:cNvSpPr/>
          <p:nvPr/>
        </p:nvSpPr>
        <p:spPr>
          <a:xfrm>
            <a:off x="3456022" y="2097356"/>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HC</a:t>
            </a:r>
            <a:endParaRPr lang="en-US" sz="1200">
              <a:latin typeface="Fira Sans Extra Condensed"/>
              <a:ea typeface="Calibri"/>
              <a:cs typeface="Calibri"/>
            </a:endParaRPr>
          </a:p>
        </p:txBody>
      </p:sp>
      <p:sp>
        <p:nvSpPr>
          <p:cNvPr id="11" name="Retângulo 10">
            <a:extLst>
              <a:ext uri="{FF2B5EF4-FFF2-40B4-BE49-F238E27FC236}">
                <a16:creationId xmlns:a16="http://schemas.microsoft.com/office/drawing/2014/main" id="{404F87CA-F2BA-448B-4A6D-F0388A34AD2F}"/>
              </a:ext>
            </a:extLst>
          </p:cNvPr>
          <p:cNvSpPr/>
          <p:nvPr/>
        </p:nvSpPr>
        <p:spPr>
          <a:xfrm>
            <a:off x="5814280" y="1144856"/>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29" name="Retângulo 28">
            <a:extLst>
              <a:ext uri="{FF2B5EF4-FFF2-40B4-BE49-F238E27FC236}">
                <a16:creationId xmlns:a16="http://schemas.microsoft.com/office/drawing/2014/main" id="{3F45C967-8F52-AD25-97CE-8546EE643435}"/>
              </a:ext>
            </a:extLst>
          </p:cNvPr>
          <p:cNvSpPr/>
          <p:nvPr/>
        </p:nvSpPr>
        <p:spPr>
          <a:xfrm>
            <a:off x="5814280" y="2097356"/>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sp>
        <p:nvSpPr>
          <p:cNvPr id="30" name="Retângulo 29">
            <a:extLst>
              <a:ext uri="{FF2B5EF4-FFF2-40B4-BE49-F238E27FC236}">
                <a16:creationId xmlns:a16="http://schemas.microsoft.com/office/drawing/2014/main" id="{0464CE9E-480B-AC8A-E5D5-1C995B952C87}"/>
              </a:ext>
            </a:extLst>
          </p:cNvPr>
          <p:cNvSpPr/>
          <p:nvPr/>
        </p:nvSpPr>
        <p:spPr>
          <a:xfrm>
            <a:off x="8164810" y="359572"/>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III</a:t>
            </a:r>
            <a:endParaRPr lang="en-US" sz="1200">
              <a:latin typeface="Fira Sans Extra Condensed"/>
              <a:ea typeface="Calibri"/>
              <a:cs typeface="Calibri"/>
            </a:endParaRPr>
          </a:p>
        </p:txBody>
      </p:sp>
      <p:sp>
        <p:nvSpPr>
          <p:cNvPr id="31" name="Retângulo 30">
            <a:extLst>
              <a:ext uri="{FF2B5EF4-FFF2-40B4-BE49-F238E27FC236}">
                <a16:creationId xmlns:a16="http://schemas.microsoft.com/office/drawing/2014/main" id="{159E85AC-820A-3052-5AB6-DC405EB2B1BB}"/>
              </a:ext>
            </a:extLst>
          </p:cNvPr>
          <p:cNvSpPr/>
          <p:nvPr/>
        </p:nvSpPr>
        <p:spPr>
          <a:xfrm>
            <a:off x="281355" y="3330145"/>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Samples Clustering with PCA</a:t>
            </a:r>
            <a:endParaRPr lang="en-US" sz="1200">
              <a:latin typeface="Fira Sans Extra Condensed"/>
              <a:ea typeface="Calibri"/>
              <a:cs typeface="Calibri"/>
            </a:endParaRPr>
          </a:p>
        </p:txBody>
      </p:sp>
      <p:cxnSp>
        <p:nvCxnSpPr>
          <p:cNvPr id="32" name="Conexão reta unidirecional 31">
            <a:extLst>
              <a:ext uri="{FF2B5EF4-FFF2-40B4-BE49-F238E27FC236}">
                <a16:creationId xmlns:a16="http://schemas.microsoft.com/office/drawing/2014/main" id="{E8F20BF8-191F-5C36-05EB-8E9341120E46}"/>
              </a:ext>
            </a:extLst>
          </p:cNvPr>
          <p:cNvCxnSpPr>
            <a:cxnSpLocks/>
          </p:cNvCxnSpPr>
          <p:nvPr/>
        </p:nvCxnSpPr>
        <p:spPr>
          <a:xfrm flipV="1">
            <a:off x="1804481" y="3236570"/>
            <a:ext cx="1653617" cy="36976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33" name="Retângulo 32">
            <a:extLst>
              <a:ext uri="{FF2B5EF4-FFF2-40B4-BE49-F238E27FC236}">
                <a16:creationId xmlns:a16="http://schemas.microsoft.com/office/drawing/2014/main" id="{AFA91C8F-EB74-3DC9-C228-F92BAD25BD05}"/>
              </a:ext>
            </a:extLst>
          </p:cNvPr>
          <p:cNvSpPr/>
          <p:nvPr/>
        </p:nvSpPr>
        <p:spPr>
          <a:xfrm>
            <a:off x="3456022" y="29578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34" name="Conexão reta unidirecional 33">
            <a:extLst>
              <a:ext uri="{FF2B5EF4-FFF2-40B4-BE49-F238E27FC236}">
                <a16:creationId xmlns:a16="http://schemas.microsoft.com/office/drawing/2014/main" id="{60CEC5AE-3925-6524-24E0-68CF5B07B80C}"/>
              </a:ext>
            </a:extLst>
          </p:cNvPr>
          <p:cNvCxnSpPr>
            <a:cxnSpLocks/>
          </p:cNvCxnSpPr>
          <p:nvPr/>
        </p:nvCxnSpPr>
        <p:spPr>
          <a:xfrm>
            <a:off x="1804481" y="3659585"/>
            <a:ext cx="1638941" cy="403832"/>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37220EEB-F232-FDF0-0139-C078FC8E0B09}"/>
              </a:ext>
            </a:extLst>
          </p:cNvPr>
          <p:cNvSpPr/>
          <p:nvPr/>
        </p:nvSpPr>
        <p:spPr>
          <a:xfrm>
            <a:off x="3456022" y="39103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HC</a:t>
            </a:r>
            <a:endParaRPr lang="en-US" sz="1200">
              <a:latin typeface="Fira Sans Extra Condensed"/>
              <a:ea typeface="Calibri"/>
              <a:cs typeface="Calibri"/>
            </a:endParaRPr>
          </a:p>
        </p:txBody>
      </p:sp>
      <p:sp>
        <p:nvSpPr>
          <p:cNvPr id="36" name="Retângulo 35">
            <a:extLst>
              <a:ext uri="{FF2B5EF4-FFF2-40B4-BE49-F238E27FC236}">
                <a16:creationId xmlns:a16="http://schemas.microsoft.com/office/drawing/2014/main" id="{82A54441-6C17-D4A9-9BC6-0DE374189C4B}"/>
              </a:ext>
            </a:extLst>
          </p:cNvPr>
          <p:cNvSpPr/>
          <p:nvPr/>
        </p:nvSpPr>
        <p:spPr>
          <a:xfrm>
            <a:off x="5814280" y="29578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37" name="Retângulo 36">
            <a:extLst>
              <a:ext uri="{FF2B5EF4-FFF2-40B4-BE49-F238E27FC236}">
                <a16:creationId xmlns:a16="http://schemas.microsoft.com/office/drawing/2014/main" id="{4B449D81-21E5-2F7C-5AEE-F48BDC530D57}"/>
              </a:ext>
            </a:extLst>
          </p:cNvPr>
          <p:cNvSpPr/>
          <p:nvPr/>
        </p:nvSpPr>
        <p:spPr>
          <a:xfrm>
            <a:off x="5814280" y="39103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sp>
        <p:nvSpPr>
          <p:cNvPr id="38" name="Retângulo 37">
            <a:extLst>
              <a:ext uri="{FF2B5EF4-FFF2-40B4-BE49-F238E27FC236}">
                <a16:creationId xmlns:a16="http://schemas.microsoft.com/office/drawing/2014/main" id="{8A5399F1-E4DB-D376-B713-4688BA161E8E}"/>
              </a:ext>
            </a:extLst>
          </p:cNvPr>
          <p:cNvSpPr/>
          <p:nvPr/>
        </p:nvSpPr>
        <p:spPr>
          <a:xfrm>
            <a:off x="8165970" y="29578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39" name="Retângulo 38">
            <a:extLst>
              <a:ext uri="{FF2B5EF4-FFF2-40B4-BE49-F238E27FC236}">
                <a16:creationId xmlns:a16="http://schemas.microsoft.com/office/drawing/2014/main" id="{875AA6B0-0A36-7CF0-B983-EC60E909BDAF}"/>
              </a:ext>
            </a:extLst>
          </p:cNvPr>
          <p:cNvSpPr/>
          <p:nvPr/>
        </p:nvSpPr>
        <p:spPr>
          <a:xfrm>
            <a:off x="8165969" y="39103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cxnSp>
        <p:nvCxnSpPr>
          <p:cNvPr id="40" name="Conexão reta unidirecional 39">
            <a:extLst>
              <a:ext uri="{FF2B5EF4-FFF2-40B4-BE49-F238E27FC236}">
                <a16:creationId xmlns:a16="http://schemas.microsoft.com/office/drawing/2014/main" id="{EF267FC6-43C5-AE02-BB89-216762EF3C05}"/>
              </a:ext>
            </a:extLst>
          </p:cNvPr>
          <p:cNvCxnSpPr>
            <a:cxnSpLocks/>
          </p:cNvCxnSpPr>
          <p:nvPr/>
        </p:nvCxnSpPr>
        <p:spPr>
          <a:xfrm flipV="1">
            <a:off x="1804481" y="5259811"/>
            <a:ext cx="1653617" cy="36976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xão reta unidirecional 40">
            <a:extLst>
              <a:ext uri="{FF2B5EF4-FFF2-40B4-BE49-F238E27FC236}">
                <a16:creationId xmlns:a16="http://schemas.microsoft.com/office/drawing/2014/main" id="{5F51989E-542B-31D9-257C-B8A026AB9382}"/>
              </a:ext>
            </a:extLst>
          </p:cNvPr>
          <p:cNvCxnSpPr>
            <a:cxnSpLocks/>
          </p:cNvCxnSpPr>
          <p:nvPr/>
        </p:nvCxnSpPr>
        <p:spPr>
          <a:xfrm>
            <a:off x="1804481" y="5623705"/>
            <a:ext cx="1638941" cy="403832"/>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xão reta unidirecional 41">
            <a:extLst>
              <a:ext uri="{FF2B5EF4-FFF2-40B4-BE49-F238E27FC236}">
                <a16:creationId xmlns:a16="http://schemas.microsoft.com/office/drawing/2014/main" id="{0B65A58B-C22D-E02C-AA06-AF2BFE8FF5DD}"/>
              </a:ext>
            </a:extLst>
          </p:cNvPr>
          <p:cNvCxnSpPr>
            <a:cxnSpLocks/>
          </p:cNvCxnSpPr>
          <p:nvPr/>
        </p:nvCxnSpPr>
        <p:spPr>
          <a:xfrm>
            <a:off x="4966112" y="5303150"/>
            <a:ext cx="828891" cy="2606"/>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unidirecional 9">
            <a:extLst>
              <a:ext uri="{FF2B5EF4-FFF2-40B4-BE49-F238E27FC236}">
                <a16:creationId xmlns:a16="http://schemas.microsoft.com/office/drawing/2014/main" id="{A51FD444-D493-626E-7327-C29F7B8DCB2A}"/>
              </a:ext>
            </a:extLst>
          </p:cNvPr>
          <p:cNvCxnSpPr>
            <a:cxnSpLocks/>
          </p:cNvCxnSpPr>
          <p:nvPr/>
        </p:nvCxnSpPr>
        <p:spPr>
          <a:xfrm>
            <a:off x="7327357" y="4198002"/>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xão reta unidirecional 12">
            <a:extLst>
              <a:ext uri="{FF2B5EF4-FFF2-40B4-BE49-F238E27FC236}">
                <a16:creationId xmlns:a16="http://schemas.microsoft.com/office/drawing/2014/main" id="{E5081E5A-20D8-55CA-19B4-34B0E7088C07}"/>
              </a:ext>
            </a:extLst>
          </p:cNvPr>
          <p:cNvCxnSpPr>
            <a:cxnSpLocks/>
          </p:cNvCxnSpPr>
          <p:nvPr/>
        </p:nvCxnSpPr>
        <p:spPr>
          <a:xfrm>
            <a:off x="7332686" y="3238841"/>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xão reta unidirecional 14">
            <a:extLst>
              <a:ext uri="{FF2B5EF4-FFF2-40B4-BE49-F238E27FC236}">
                <a16:creationId xmlns:a16="http://schemas.microsoft.com/office/drawing/2014/main" id="{176C75F0-9DFC-2566-6689-AE0178B66ADC}"/>
              </a:ext>
            </a:extLst>
          </p:cNvPr>
          <p:cNvCxnSpPr>
            <a:cxnSpLocks/>
          </p:cNvCxnSpPr>
          <p:nvPr/>
        </p:nvCxnSpPr>
        <p:spPr>
          <a:xfrm>
            <a:off x="4984340" y="3204204"/>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xão reta unidirecional 21">
            <a:extLst>
              <a:ext uri="{FF2B5EF4-FFF2-40B4-BE49-F238E27FC236}">
                <a16:creationId xmlns:a16="http://schemas.microsoft.com/office/drawing/2014/main" id="{2ECEB3E5-3E64-C0E8-5291-BC6FB90BA29E}"/>
              </a:ext>
            </a:extLst>
          </p:cNvPr>
          <p:cNvCxnSpPr>
            <a:cxnSpLocks/>
          </p:cNvCxnSpPr>
          <p:nvPr/>
        </p:nvCxnSpPr>
        <p:spPr>
          <a:xfrm>
            <a:off x="4984340" y="4194804"/>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A87DF8C6-31A4-7F45-666A-81D9DF5A5AED}"/>
              </a:ext>
            </a:extLst>
          </p:cNvPr>
          <p:cNvCxnSpPr>
            <a:cxnSpLocks/>
          </p:cNvCxnSpPr>
          <p:nvPr/>
        </p:nvCxnSpPr>
        <p:spPr>
          <a:xfrm>
            <a:off x="4963558" y="2421422"/>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xão reta unidirecional 26">
            <a:extLst>
              <a:ext uri="{FF2B5EF4-FFF2-40B4-BE49-F238E27FC236}">
                <a16:creationId xmlns:a16="http://schemas.microsoft.com/office/drawing/2014/main" id="{D7E156B2-6F48-5645-4E46-BBD7FC79BB9D}"/>
              </a:ext>
            </a:extLst>
          </p:cNvPr>
          <p:cNvCxnSpPr>
            <a:cxnSpLocks/>
          </p:cNvCxnSpPr>
          <p:nvPr/>
        </p:nvCxnSpPr>
        <p:spPr>
          <a:xfrm>
            <a:off x="4984340" y="1389259"/>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pic>
        <p:nvPicPr>
          <p:cNvPr id="46" name="Imagem 45">
            <a:extLst>
              <a:ext uri="{FF2B5EF4-FFF2-40B4-BE49-F238E27FC236}">
                <a16:creationId xmlns:a16="http://schemas.microsoft.com/office/drawing/2014/main" id="{2D2E2DD8-48BA-D9E5-5996-688F5C719071}"/>
              </a:ext>
            </a:extLst>
          </p:cNvPr>
          <p:cNvPicPr>
            <a:picLocks noChangeAspect="1"/>
          </p:cNvPicPr>
          <p:nvPr/>
        </p:nvPicPr>
        <p:blipFill rotWithShape="1">
          <a:blip r:embed="rId2"/>
          <a:srcRect l="17626" t="44390" r="29208" b="5795"/>
          <a:stretch/>
        </p:blipFill>
        <p:spPr>
          <a:xfrm>
            <a:off x="10565205" y="0"/>
            <a:ext cx="1577187" cy="1621243"/>
          </a:xfrm>
          <a:prstGeom prst="rect">
            <a:avLst/>
          </a:prstGeom>
        </p:spPr>
      </p:pic>
      <p:sp>
        <p:nvSpPr>
          <p:cNvPr id="48" name="CaixaDeTexto 47">
            <a:extLst>
              <a:ext uri="{FF2B5EF4-FFF2-40B4-BE49-F238E27FC236}">
                <a16:creationId xmlns:a16="http://schemas.microsoft.com/office/drawing/2014/main" id="{3D7FBFC8-717B-E8A7-28A4-364F90C95184}"/>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cxnSp>
        <p:nvCxnSpPr>
          <p:cNvPr id="4" name="Conexão reta unidirecional 3">
            <a:extLst>
              <a:ext uri="{FF2B5EF4-FFF2-40B4-BE49-F238E27FC236}">
                <a16:creationId xmlns:a16="http://schemas.microsoft.com/office/drawing/2014/main" id="{BE1A66AB-174E-36BA-3939-F3B4B5132CB0}"/>
              </a:ext>
            </a:extLst>
          </p:cNvPr>
          <p:cNvCxnSpPr/>
          <p:nvPr/>
        </p:nvCxnSpPr>
        <p:spPr>
          <a:xfrm flipV="1">
            <a:off x="-2116" y="4637617"/>
            <a:ext cx="12196233" cy="16933"/>
          </a:xfrm>
          <a:prstGeom prst="straightConnector1">
            <a:avLst/>
          </a:prstGeom>
          <a:ln>
            <a:solidFill>
              <a:srgbClr val="7BB88A"/>
            </a:solidFill>
          </a:ln>
        </p:spPr>
        <p:style>
          <a:lnRef idx="3">
            <a:schemeClr val="accent1"/>
          </a:lnRef>
          <a:fillRef idx="0">
            <a:schemeClr val="accent1"/>
          </a:fillRef>
          <a:effectRef idx="2">
            <a:schemeClr val="accent1"/>
          </a:effectRef>
          <a:fontRef idx="minor">
            <a:schemeClr val="tx1"/>
          </a:fontRef>
        </p:style>
      </p:cxnSp>
      <p:sp>
        <p:nvSpPr>
          <p:cNvPr id="23" name="Marcador de Posição do Rodapé 1">
            <a:extLst>
              <a:ext uri="{FF2B5EF4-FFF2-40B4-BE49-F238E27FC236}">
                <a16:creationId xmlns:a16="http://schemas.microsoft.com/office/drawing/2014/main" id="{5D9DC1C9-899A-647D-6C92-E63E5B66E895}"/>
              </a:ext>
            </a:extLst>
          </p:cNvPr>
          <p:cNvSpPr>
            <a:spLocks noGrp="1"/>
          </p:cNvSpPr>
          <p:nvPr>
            <p:ph type="ftr" sz="quarter" idx="11"/>
          </p:nvPr>
        </p:nvSpPr>
        <p:spPr>
          <a:xfrm>
            <a:off x="4461933" y="6536267"/>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spTree>
    <p:extLst>
      <p:ext uri="{BB962C8B-B14F-4D97-AF65-F5344CB8AC3E}">
        <p14:creationId xmlns:p14="http://schemas.microsoft.com/office/powerpoint/2010/main" val="105898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flipV="1">
            <a:off x="331393" y="717783"/>
            <a:ext cx="3749470" cy="15395"/>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2877976" y="171580"/>
            <a:ext cx="10298000" cy="536400"/>
          </a:xfrm>
          <a:prstGeom prst="rect">
            <a:avLst/>
          </a:prstGeom>
          <a:noFill/>
          <a:ln>
            <a:noFill/>
          </a:ln>
        </p:spPr>
        <p:txBody>
          <a:bodyPr spcFirstLastPara="1" wrap="square" lIns="121900" tIns="121900" rIns="121900" bIns="121900" anchor="ctr" anchorCtr="0">
            <a:noAutofit/>
          </a:bodyPr>
          <a:lstStyle/>
          <a:p>
            <a:pPr algn="ctr">
              <a:defRPr/>
            </a:pPr>
            <a:r>
              <a:rPr kumimoji="0" lang="en"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Samples clustering</a:t>
            </a:r>
            <a:r>
              <a:rPr lang="en" sz="3500" b="1">
                <a:solidFill>
                  <a:prstClr val="black"/>
                </a:solidFill>
                <a:latin typeface="+mj-lt"/>
                <a:ea typeface="Fira Sans Extra Condensed SemiBold"/>
                <a:cs typeface="Fira Sans Extra Condensed SemiBold"/>
                <a:sym typeface="Fira Sans Extra Condensed SemiBold"/>
              </a:rPr>
              <a:t> </a:t>
            </a:r>
            <a:endParaRPr lang="pt-PT"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endParaRPr>
          </a:p>
        </p:txBody>
      </p:sp>
      <p:cxnSp>
        <p:nvCxnSpPr>
          <p:cNvPr id="4" name="Google Shape;313;p21">
            <a:extLst>
              <a:ext uri="{FF2B5EF4-FFF2-40B4-BE49-F238E27FC236}">
                <a16:creationId xmlns:a16="http://schemas.microsoft.com/office/drawing/2014/main" id="{3D312F0B-23A2-8371-2015-B0F66AFF07F1}"/>
              </a:ext>
            </a:extLst>
          </p:cNvPr>
          <p:cNvCxnSpPr>
            <a:cxnSpLocks/>
          </p:cNvCxnSpPr>
          <p:nvPr/>
        </p:nvCxnSpPr>
        <p:spPr>
          <a:xfrm flipH="1">
            <a:off x="4013947" y="2952859"/>
            <a:ext cx="4484594" cy="0"/>
          </a:xfrm>
          <a:prstGeom prst="straightConnector1">
            <a:avLst/>
          </a:prstGeom>
          <a:noFill/>
          <a:ln w="19050" cap="flat" cmpd="sng">
            <a:solidFill>
              <a:srgbClr val="AAAAAA"/>
            </a:solidFill>
            <a:prstDash val="solid"/>
            <a:round/>
            <a:headEnd type="oval" w="med" len="med"/>
            <a:tailEnd type="oval" w="med" len="med"/>
          </a:ln>
        </p:spPr>
      </p:cxnSp>
      <p:cxnSp>
        <p:nvCxnSpPr>
          <p:cNvPr id="5" name="Google Shape;317;p21">
            <a:extLst>
              <a:ext uri="{FF2B5EF4-FFF2-40B4-BE49-F238E27FC236}">
                <a16:creationId xmlns:a16="http://schemas.microsoft.com/office/drawing/2014/main" id="{C9A6B38B-9BA3-5CFC-C1AD-FE2E09E88AC6}"/>
              </a:ext>
            </a:extLst>
          </p:cNvPr>
          <p:cNvCxnSpPr/>
          <p:nvPr/>
        </p:nvCxnSpPr>
        <p:spPr>
          <a:xfrm>
            <a:off x="9069873" y="322844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6" name="Google Shape;316;p21">
            <a:extLst>
              <a:ext uri="{FF2B5EF4-FFF2-40B4-BE49-F238E27FC236}">
                <a16:creationId xmlns:a16="http://schemas.microsoft.com/office/drawing/2014/main" id="{D2E63236-DB50-9F2B-1F1D-E2C8A41FCCB5}"/>
              </a:ext>
            </a:extLst>
          </p:cNvPr>
          <p:cNvCxnSpPr/>
          <p:nvPr/>
        </p:nvCxnSpPr>
        <p:spPr>
          <a:xfrm>
            <a:off x="3095344" y="322844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7" name="Google Shape;312;p21">
            <a:extLst>
              <a:ext uri="{FF2B5EF4-FFF2-40B4-BE49-F238E27FC236}">
                <a16:creationId xmlns:a16="http://schemas.microsoft.com/office/drawing/2014/main" id="{A6A5377C-85CF-4EFC-A75E-428D16582E19}"/>
              </a:ext>
            </a:extLst>
          </p:cNvPr>
          <p:cNvCxnSpPr>
            <a:cxnSpLocks/>
          </p:cNvCxnSpPr>
          <p:nvPr/>
        </p:nvCxnSpPr>
        <p:spPr>
          <a:xfrm flipH="1">
            <a:off x="6095991" y="1627088"/>
            <a:ext cx="9" cy="1346257"/>
          </a:xfrm>
          <a:prstGeom prst="straightConnector1">
            <a:avLst/>
          </a:prstGeom>
          <a:noFill/>
          <a:ln w="19050" cap="flat" cmpd="sng">
            <a:solidFill>
              <a:srgbClr val="AAAAAA"/>
            </a:solidFill>
            <a:prstDash val="solid"/>
            <a:round/>
            <a:headEnd type="oval" w="med" len="med"/>
            <a:tailEnd type="none" w="med" len="med"/>
          </a:ln>
        </p:spPr>
      </p:cxnSp>
      <p:sp>
        <p:nvSpPr>
          <p:cNvPr id="8" name="Google Shape;300;p21">
            <a:extLst>
              <a:ext uri="{FF2B5EF4-FFF2-40B4-BE49-F238E27FC236}">
                <a16:creationId xmlns:a16="http://schemas.microsoft.com/office/drawing/2014/main" id="{61BCF1C2-51F6-77F8-AF16-AEF60F744D8B}"/>
              </a:ext>
            </a:extLst>
          </p:cNvPr>
          <p:cNvSpPr/>
          <p:nvPr/>
        </p:nvSpPr>
        <p:spPr>
          <a:xfrm>
            <a:off x="4524991" y="1471745"/>
            <a:ext cx="31492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Two-phase</a:t>
            </a: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 </a:t>
            </a: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approach</a:t>
            </a:r>
            <a:endParaRPr kumimoji="0" sz="2400" b="1" i="0" u="none" strike="noStrike" kern="0" cap="none" spc="0" normalizeH="0" baseline="0" noProof="0">
              <a:ln>
                <a:noFill/>
              </a:ln>
              <a:solidFill>
                <a:srgbClr val="000000"/>
              </a:solidFill>
              <a:effectLst/>
              <a:uLnTx/>
              <a:uFillTx/>
              <a:latin typeface="+mj-lt"/>
              <a:cs typeface="Arial" panose="020B0604020202020204" pitchFamily="34" charset="0"/>
              <a:sym typeface="Arial"/>
            </a:endParaRPr>
          </a:p>
        </p:txBody>
      </p:sp>
      <p:sp>
        <p:nvSpPr>
          <p:cNvPr id="9" name="Google Shape;309;p21">
            <a:extLst>
              <a:ext uri="{FF2B5EF4-FFF2-40B4-BE49-F238E27FC236}">
                <a16:creationId xmlns:a16="http://schemas.microsoft.com/office/drawing/2014/main" id="{B5455175-EF8C-9439-9BC6-5A0FAF22CDE1}"/>
              </a:ext>
            </a:extLst>
          </p:cNvPr>
          <p:cNvSpPr/>
          <p:nvPr/>
        </p:nvSpPr>
        <p:spPr>
          <a:xfrm>
            <a:off x="1802425" y="2605459"/>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0" name="Google Shape;311;p21">
            <a:extLst>
              <a:ext uri="{FF2B5EF4-FFF2-40B4-BE49-F238E27FC236}">
                <a16:creationId xmlns:a16="http://schemas.microsoft.com/office/drawing/2014/main" id="{CE47628C-AF0E-0053-3D8B-3402DB69D3DF}"/>
              </a:ext>
            </a:extLst>
          </p:cNvPr>
          <p:cNvSpPr/>
          <p:nvPr/>
        </p:nvSpPr>
        <p:spPr>
          <a:xfrm>
            <a:off x="7769649" y="2605459"/>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8" name="Retângulo: Cantos Arredondados 17">
            <a:extLst>
              <a:ext uri="{FF2B5EF4-FFF2-40B4-BE49-F238E27FC236}">
                <a16:creationId xmlns:a16="http://schemas.microsoft.com/office/drawing/2014/main" id="{C3951444-ACF6-4749-2447-FB4242C1545D}"/>
              </a:ext>
            </a:extLst>
          </p:cNvPr>
          <p:cNvSpPr/>
          <p:nvPr/>
        </p:nvSpPr>
        <p:spPr>
          <a:xfrm>
            <a:off x="7514076" y="3769677"/>
            <a:ext cx="3051129" cy="1550468"/>
          </a:xfrm>
          <a:prstGeom prst="roundRect">
            <a:avLst/>
          </a:prstGeom>
          <a:solidFill>
            <a:srgbClr val="C5E5C8"/>
          </a:solidFill>
          <a:ln w="25400" cap="flat" cmpd="sng" algn="ctr">
            <a:solidFill>
              <a:srgbClr val="C5E5C8"/>
            </a:solidFill>
            <a:prstDash val="solid"/>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a:ln>
                  <a:noFill/>
                </a:ln>
                <a:effectLst/>
                <a:uLnTx/>
                <a:uFillTx/>
                <a:ea typeface="+mn-ea"/>
                <a:cs typeface="+mn-cs"/>
              </a:rPr>
              <a:t>N = 4</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err="1">
                <a:ln>
                  <a:noFill/>
                </a:ln>
                <a:effectLst/>
                <a:uLnTx/>
                <a:uFillTx/>
                <a:ea typeface="+mn-ea"/>
                <a:cs typeface="+mn-cs"/>
              </a:rPr>
              <a:t>Hypothesis</a:t>
            </a:r>
            <a:r>
              <a:rPr kumimoji="0" lang="pt-PT" sz="2000" b="0" i="0" u="none" strike="noStrike" kern="0" cap="none" spc="0" normalizeH="0" baseline="0" noProof="0">
                <a:ln>
                  <a:noFill/>
                </a:ln>
                <a:effectLst/>
                <a:uLnTx/>
                <a:uFillTx/>
                <a:ea typeface="+mn-ea"/>
                <a:cs typeface="+mn-cs"/>
              </a:rPr>
              <a:t>: are </a:t>
            </a:r>
            <a:r>
              <a:rPr kumimoji="0" lang="pt-PT" sz="2000" b="0" i="0" u="none" strike="noStrike" kern="0" cap="none" spc="0" normalizeH="0" baseline="0" noProof="0" err="1">
                <a:ln>
                  <a:noFill/>
                </a:ln>
                <a:effectLst/>
                <a:uLnTx/>
                <a:uFillTx/>
                <a:ea typeface="+mn-ea"/>
                <a:cs typeface="+mn-cs"/>
              </a:rPr>
              <a:t>cells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from</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the</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four</a:t>
            </a:r>
            <a:r>
              <a:rPr kumimoji="0" lang="pt-PT" sz="2000" b="0" i="0" u="none" strike="noStrike" kern="0" cap="none" spc="0" normalizeH="0" baseline="0" noProof="0">
                <a:ln>
                  <a:noFill/>
                </a:ln>
                <a:effectLst/>
                <a:uLnTx/>
                <a:uFillTx/>
                <a:ea typeface="+mn-ea"/>
                <a:cs typeface="+mn-cs"/>
              </a:rPr>
              <a:t> cerebral </a:t>
            </a:r>
            <a:r>
              <a:rPr kumimoji="0" lang="pt-PT" sz="2000" b="0" i="0" u="none" strike="noStrike" kern="0" cap="none" spc="0" normalizeH="0" baseline="0" noProof="0" err="1">
                <a:ln>
                  <a:noFill/>
                </a:ln>
                <a:effectLst/>
                <a:uLnTx/>
                <a:uFillTx/>
                <a:ea typeface="+mn-ea"/>
                <a:cs typeface="+mn-cs"/>
              </a:rPr>
              <a:t>regions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distinguishable</a:t>
            </a:r>
            <a:r>
              <a:rPr kumimoji="0" lang="pt-PT" sz="2000" b="0" i="0" u="none" strike="noStrike" kern="0" cap="none" spc="0" normalizeH="0" baseline="0" noProof="0">
                <a:ln>
                  <a:noFill/>
                </a:ln>
                <a:effectLst/>
                <a:uLnTx/>
                <a:uFillTx/>
                <a:ea typeface="+mn-ea"/>
                <a:cs typeface="+mn-cs"/>
              </a:rPr>
              <a:t>?</a:t>
            </a:r>
          </a:p>
        </p:txBody>
      </p:sp>
      <p:sp>
        <p:nvSpPr>
          <p:cNvPr id="19" name="Retângulo: Cantos Arredondados 18">
            <a:extLst>
              <a:ext uri="{FF2B5EF4-FFF2-40B4-BE49-F238E27FC236}">
                <a16:creationId xmlns:a16="http://schemas.microsoft.com/office/drawing/2014/main" id="{7113BB25-8881-C4F3-3CCC-E207D60FB6DD}"/>
              </a:ext>
            </a:extLst>
          </p:cNvPr>
          <p:cNvSpPr/>
          <p:nvPr/>
        </p:nvSpPr>
        <p:spPr>
          <a:xfrm>
            <a:off x="1559466" y="3769677"/>
            <a:ext cx="3051129" cy="1312167"/>
          </a:xfrm>
          <a:prstGeom prst="roundRect">
            <a:avLst/>
          </a:prstGeom>
          <a:solidFill>
            <a:srgbClr val="C5E5C8"/>
          </a:solidFill>
          <a:ln w="25400" cap="flat" cmpd="sng" algn="ctr">
            <a:solidFill>
              <a:srgbClr val="C5E5C8"/>
            </a:solidFill>
            <a:prstDash val="solid"/>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PT" sz="2000" b="0" i="0" u="none" strike="noStrike" kern="0" cap="none" spc="0" normalizeH="0" baseline="0" noProof="0">
              <a:ln>
                <a:noFill/>
              </a:ln>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a:ln>
                  <a:noFill/>
                </a:ln>
                <a:effectLst/>
                <a:uLnTx/>
                <a:uFillTx/>
                <a:ea typeface="+mn-ea"/>
                <a:cs typeface="+mn-cs"/>
              </a:rPr>
              <a:t>N = 2</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err="1">
                <a:ln>
                  <a:noFill/>
                </a:ln>
                <a:effectLst/>
                <a:uLnTx/>
                <a:uFillTx/>
                <a:ea typeface="+mn-ea"/>
                <a:cs typeface="+mn-cs"/>
              </a:rPr>
              <a:t>Hypothesis</a:t>
            </a:r>
            <a:r>
              <a:rPr kumimoji="0" lang="pt-PT" sz="2000" b="0" i="0" u="none" strike="noStrike" kern="0" cap="none" spc="0" normalizeH="0" baseline="0" noProof="0">
                <a:ln>
                  <a:noFill/>
                </a:ln>
                <a:effectLst/>
                <a:uLnTx/>
                <a:uFillTx/>
                <a:ea typeface="+mn-ea"/>
                <a:cs typeface="+mn-cs"/>
              </a:rPr>
              <a:t>: are </a:t>
            </a:r>
            <a:r>
              <a:rPr kumimoji="0" lang="pt-PT" sz="2000" b="0" i="0" u="none" strike="noStrike" kern="0" cap="none" spc="0" normalizeH="0" baseline="0" noProof="0" err="1">
                <a:ln>
                  <a:noFill/>
                </a:ln>
                <a:effectLst/>
                <a:uLnTx/>
                <a:uFillTx/>
                <a:ea typeface="+mn-ea"/>
                <a:cs typeface="+mn-cs"/>
              </a:rPr>
              <a:t>cells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from</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neurons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and</a:t>
            </a:r>
            <a:r>
              <a:rPr kumimoji="0" lang="pt-PT" sz="2000" b="0" i="0" u="none" strike="noStrike" kern="0" cap="none" spc="0" normalizeH="0" baseline="0" noProof="0">
                <a:ln>
                  <a:noFill/>
                </a:ln>
                <a:effectLst/>
                <a:uLnTx/>
                <a:uFillTx/>
                <a:ea typeface="+mn-ea"/>
                <a:cs typeface="+mn-cs"/>
              </a:rPr>
              <a:t> glia </a:t>
            </a:r>
            <a:r>
              <a:rPr kumimoji="0" lang="pt-PT" sz="2000" b="0" i="0" u="none" strike="noStrike" kern="0" cap="none" spc="0" normalizeH="0" baseline="0" noProof="0" err="1">
                <a:ln>
                  <a:noFill/>
                </a:ln>
                <a:effectLst/>
                <a:uLnTx/>
                <a:uFillTx/>
                <a:ea typeface="+mn-ea"/>
                <a:cs typeface="+mn-cs"/>
              </a:rPr>
              <a:t>distinguishable</a:t>
            </a:r>
            <a:r>
              <a:rPr kumimoji="0" lang="pt-PT" sz="2000" b="0" i="0" u="none" strike="noStrike" kern="0" cap="none" spc="0" normalizeH="0" baseline="0" noProof="0">
                <a:ln>
                  <a:noFill/>
                </a:ln>
                <a:effectLst/>
                <a:uLnTx/>
                <a:uFillTx/>
                <a:ea typeface="+mn-ea"/>
                <a:cs typeface="+mn-cs"/>
              </a:rPr>
              <a:t>?</a:t>
            </a:r>
          </a:p>
          <a:p>
            <a:pPr marR="0" lvl="0" defTabSz="914400" eaLnBrk="1" fontAlgn="auto" latinLnBrk="0" hangingPunct="1">
              <a:lnSpc>
                <a:spcPct val="100000"/>
              </a:lnSpc>
              <a:spcBef>
                <a:spcPts val="0"/>
              </a:spcBef>
              <a:spcAft>
                <a:spcPts val="0"/>
              </a:spcAft>
              <a:buClrTx/>
              <a:buSzTx/>
              <a:tabLst/>
              <a:defRPr/>
            </a:pPr>
            <a:endParaRPr kumimoji="0" lang="pt-PT" sz="2000" b="0" i="0" u="none" strike="noStrike" kern="0" cap="none" spc="0" normalizeH="0" baseline="0" noProof="0">
              <a:ln>
                <a:noFill/>
              </a:ln>
              <a:effectLst/>
              <a:uLnTx/>
              <a:uFillTx/>
              <a:ea typeface="+mn-ea"/>
              <a:cs typeface="+mn-cs"/>
            </a:endParaRPr>
          </a:p>
        </p:txBody>
      </p:sp>
      <p:sp>
        <p:nvSpPr>
          <p:cNvPr id="11" name="Google Shape;309;p21">
            <a:extLst>
              <a:ext uri="{FF2B5EF4-FFF2-40B4-BE49-F238E27FC236}">
                <a16:creationId xmlns:a16="http://schemas.microsoft.com/office/drawing/2014/main" id="{61F6112F-7B33-DE42-A5ED-5B93CE38DFAF}"/>
              </a:ext>
            </a:extLst>
          </p:cNvPr>
          <p:cNvSpPr/>
          <p:nvPr/>
        </p:nvSpPr>
        <p:spPr>
          <a:xfrm>
            <a:off x="1163782" y="5508176"/>
            <a:ext cx="1732057" cy="498214"/>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K-</a:t>
            </a:r>
            <a:r>
              <a:rPr kumimoji="0" lang="pt-PT" sz="2400" b="1" i="0" u="none" strike="noStrike" kern="0" cap="none" spc="0" normalizeH="0" baseline="0" noProof="0" err="1">
                <a:ln>
                  <a:noFill/>
                </a:ln>
                <a:solidFill>
                  <a:srgbClr val="000000"/>
                </a:solidFill>
                <a:effectLst/>
                <a:uLnTx/>
                <a:uFillTx/>
                <a:latin typeface="+mj-lt"/>
                <a:cs typeface="Arial"/>
                <a:sym typeface="Arial"/>
              </a:rPr>
              <a:t>means</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4" name="Google Shape;309;p21">
            <a:extLst>
              <a:ext uri="{FF2B5EF4-FFF2-40B4-BE49-F238E27FC236}">
                <a16:creationId xmlns:a16="http://schemas.microsoft.com/office/drawing/2014/main" id="{F5047F23-3A76-B77E-5245-93A6B05F13F5}"/>
              </a:ext>
            </a:extLst>
          </p:cNvPr>
          <p:cNvSpPr/>
          <p:nvPr/>
        </p:nvSpPr>
        <p:spPr>
          <a:xfrm>
            <a:off x="3147918" y="5508176"/>
            <a:ext cx="1732057" cy="498214"/>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HC</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cxnSp>
        <p:nvCxnSpPr>
          <p:cNvPr id="16" name="Conexão: Ângulo Reto 15">
            <a:extLst>
              <a:ext uri="{FF2B5EF4-FFF2-40B4-BE49-F238E27FC236}">
                <a16:creationId xmlns:a16="http://schemas.microsoft.com/office/drawing/2014/main" id="{14585D01-0011-74CF-D0BA-18D7FAFE536A}"/>
              </a:ext>
            </a:extLst>
          </p:cNvPr>
          <p:cNvCxnSpPr>
            <a:stCxn id="19" idx="2"/>
            <a:endCxn id="11" idx="0"/>
          </p:cNvCxnSpPr>
          <p:nvPr/>
        </p:nvCxnSpPr>
        <p:spPr>
          <a:xfrm rot="5400000">
            <a:off x="2344255" y="4767400"/>
            <a:ext cx="426332" cy="1055220"/>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7AA3E62B-7D0F-FA34-0336-6BFABCC61666}"/>
              </a:ext>
            </a:extLst>
          </p:cNvPr>
          <p:cNvCxnSpPr>
            <a:stCxn id="19" idx="2"/>
            <a:endCxn id="14" idx="0"/>
          </p:cNvCxnSpPr>
          <p:nvPr/>
        </p:nvCxnSpPr>
        <p:spPr>
          <a:xfrm rot="16200000" flipH="1">
            <a:off x="3336323" y="4830552"/>
            <a:ext cx="426332" cy="928916"/>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309;p21">
            <a:extLst>
              <a:ext uri="{FF2B5EF4-FFF2-40B4-BE49-F238E27FC236}">
                <a16:creationId xmlns:a16="http://schemas.microsoft.com/office/drawing/2014/main" id="{0BFD1F69-4713-38BD-B77C-D9B723B794ED}"/>
              </a:ext>
            </a:extLst>
          </p:cNvPr>
          <p:cNvSpPr/>
          <p:nvPr/>
        </p:nvSpPr>
        <p:spPr>
          <a:xfrm>
            <a:off x="7287371" y="5508176"/>
            <a:ext cx="1732057" cy="498214"/>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K-</a:t>
            </a:r>
            <a:r>
              <a:rPr kumimoji="0" lang="pt-PT" sz="2400" b="1" i="0" u="none" strike="noStrike" kern="0" cap="none" spc="0" normalizeH="0" baseline="0" noProof="0" err="1">
                <a:ln>
                  <a:noFill/>
                </a:ln>
                <a:solidFill>
                  <a:srgbClr val="000000"/>
                </a:solidFill>
                <a:effectLst/>
                <a:uLnTx/>
                <a:uFillTx/>
                <a:latin typeface="+mj-lt"/>
                <a:cs typeface="Arial"/>
                <a:sym typeface="Arial"/>
              </a:rPr>
              <a:t>means</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22" name="Google Shape;309;p21">
            <a:extLst>
              <a:ext uri="{FF2B5EF4-FFF2-40B4-BE49-F238E27FC236}">
                <a16:creationId xmlns:a16="http://schemas.microsoft.com/office/drawing/2014/main" id="{2AF4C5F0-FBEF-DFF2-14E7-DD981C03DC26}"/>
              </a:ext>
            </a:extLst>
          </p:cNvPr>
          <p:cNvSpPr/>
          <p:nvPr/>
        </p:nvSpPr>
        <p:spPr>
          <a:xfrm>
            <a:off x="9185729" y="5508176"/>
            <a:ext cx="1732057" cy="498214"/>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HC</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cxnSp>
        <p:nvCxnSpPr>
          <p:cNvPr id="24" name="Conexão: Ângulo Reto 23">
            <a:extLst>
              <a:ext uri="{FF2B5EF4-FFF2-40B4-BE49-F238E27FC236}">
                <a16:creationId xmlns:a16="http://schemas.microsoft.com/office/drawing/2014/main" id="{2FC3A64D-6438-A9EE-29BB-A3D082782C5E}"/>
              </a:ext>
            </a:extLst>
          </p:cNvPr>
          <p:cNvCxnSpPr>
            <a:stCxn id="18" idx="2"/>
            <a:endCxn id="21" idx="0"/>
          </p:cNvCxnSpPr>
          <p:nvPr/>
        </p:nvCxnSpPr>
        <p:spPr>
          <a:xfrm rot="5400000">
            <a:off x="8502506" y="4971040"/>
            <a:ext cx="188031" cy="886241"/>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xão: Ângulo Reto 25">
            <a:extLst>
              <a:ext uri="{FF2B5EF4-FFF2-40B4-BE49-F238E27FC236}">
                <a16:creationId xmlns:a16="http://schemas.microsoft.com/office/drawing/2014/main" id="{9F4CEF21-2097-886C-FB9D-2E1ACAC914F0}"/>
              </a:ext>
            </a:extLst>
          </p:cNvPr>
          <p:cNvCxnSpPr>
            <a:stCxn id="18" idx="2"/>
            <a:endCxn id="22" idx="0"/>
          </p:cNvCxnSpPr>
          <p:nvPr/>
        </p:nvCxnSpPr>
        <p:spPr>
          <a:xfrm rot="16200000" flipH="1">
            <a:off x="9451684" y="4908101"/>
            <a:ext cx="188031" cy="1012117"/>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60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cxnSp>
        <p:nvCxnSpPr>
          <p:cNvPr id="4" name="Google Shape;313;p21">
            <a:extLst>
              <a:ext uri="{FF2B5EF4-FFF2-40B4-BE49-F238E27FC236}">
                <a16:creationId xmlns:a16="http://schemas.microsoft.com/office/drawing/2014/main" id="{3D312F0B-23A2-8371-2015-B0F66AFF07F1}"/>
              </a:ext>
            </a:extLst>
          </p:cNvPr>
          <p:cNvCxnSpPr>
            <a:cxnSpLocks/>
          </p:cNvCxnSpPr>
          <p:nvPr/>
        </p:nvCxnSpPr>
        <p:spPr>
          <a:xfrm flipH="1">
            <a:off x="4013947" y="2952859"/>
            <a:ext cx="4484594" cy="0"/>
          </a:xfrm>
          <a:prstGeom prst="straightConnector1">
            <a:avLst/>
          </a:prstGeom>
          <a:noFill/>
          <a:ln w="19050" cap="flat" cmpd="sng">
            <a:solidFill>
              <a:srgbClr val="AAAAAA"/>
            </a:solidFill>
            <a:prstDash val="solid"/>
            <a:round/>
            <a:headEnd type="oval" w="med" len="med"/>
            <a:tailEnd type="oval" w="med" len="med"/>
          </a:ln>
        </p:spPr>
      </p:cxnSp>
      <p:cxnSp>
        <p:nvCxnSpPr>
          <p:cNvPr id="5" name="Google Shape;317;p21">
            <a:extLst>
              <a:ext uri="{FF2B5EF4-FFF2-40B4-BE49-F238E27FC236}">
                <a16:creationId xmlns:a16="http://schemas.microsoft.com/office/drawing/2014/main" id="{C9A6B38B-9BA3-5CFC-C1AD-FE2E09E88AC6}"/>
              </a:ext>
            </a:extLst>
          </p:cNvPr>
          <p:cNvCxnSpPr/>
          <p:nvPr/>
        </p:nvCxnSpPr>
        <p:spPr>
          <a:xfrm>
            <a:off x="9069873" y="322844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6" name="Google Shape;316;p21">
            <a:extLst>
              <a:ext uri="{FF2B5EF4-FFF2-40B4-BE49-F238E27FC236}">
                <a16:creationId xmlns:a16="http://schemas.microsoft.com/office/drawing/2014/main" id="{D2E63236-DB50-9F2B-1F1D-E2C8A41FCCB5}"/>
              </a:ext>
            </a:extLst>
          </p:cNvPr>
          <p:cNvCxnSpPr/>
          <p:nvPr/>
        </p:nvCxnSpPr>
        <p:spPr>
          <a:xfrm>
            <a:off x="3095344" y="322844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7" name="Google Shape;312;p21">
            <a:extLst>
              <a:ext uri="{FF2B5EF4-FFF2-40B4-BE49-F238E27FC236}">
                <a16:creationId xmlns:a16="http://schemas.microsoft.com/office/drawing/2014/main" id="{A6A5377C-85CF-4EFC-A75E-428D16582E19}"/>
              </a:ext>
            </a:extLst>
          </p:cNvPr>
          <p:cNvCxnSpPr>
            <a:cxnSpLocks/>
          </p:cNvCxnSpPr>
          <p:nvPr/>
        </p:nvCxnSpPr>
        <p:spPr>
          <a:xfrm flipH="1">
            <a:off x="6095991" y="1627088"/>
            <a:ext cx="9" cy="1346257"/>
          </a:xfrm>
          <a:prstGeom prst="straightConnector1">
            <a:avLst/>
          </a:prstGeom>
          <a:noFill/>
          <a:ln w="19050" cap="flat" cmpd="sng">
            <a:solidFill>
              <a:srgbClr val="AAAAAA"/>
            </a:solidFill>
            <a:prstDash val="solid"/>
            <a:round/>
            <a:headEnd type="oval" w="med" len="med"/>
            <a:tailEnd type="none" w="med" len="med"/>
          </a:ln>
        </p:spPr>
      </p:cxnSp>
      <p:sp>
        <p:nvSpPr>
          <p:cNvPr id="8" name="Google Shape;300;p21">
            <a:extLst>
              <a:ext uri="{FF2B5EF4-FFF2-40B4-BE49-F238E27FC236}">
                <a16:creationId xmlns:a16="http://schemas.microsoft.com/office/drawing/2014/main" id="{61BCF1C2-51F6-77F8-AF16-AEF60F744D8B}"/>
              </a:ext>
            </a:extLst>
          </p:cNvPr>
          <p:cNvSpPr/>
          <p:nvPr/>
        </p:nvSpPr>
        <p:spPr>
          <a:xfrm>
            <a:off x="4524991" y="1471745"/>
            <a:ext cx="31492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Two-phase</a:t>
            </a: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 </a:t>
            </a: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approach</a:t>
            </a:r>
            <a:endParaRPr kumimoji="0" sz="2400" b="1" i="0" u="none" strike="noStrike" kern="0" cap="none" spc="0" normalizeH="0" baseline="0" noProof="0">
              <a:ln>
                <a:noFill/>
              </a:ln>
              <a:solidFill>
                <a:srgbClr val="000000"/>
              </a:solidFill>
              <a:effectLst/>
              <a:uLnTx/>
              <a:uFillTx/>
              <a:latin typeface="+mj-lt"/>
              <a:cs typeface="Arial" panose="020B0604020202020204" pitchFamily="34" charset="0"/>
              <a:sym typeface="Arial"/>
            </a:endParaRPr>
          </a:p>
        </p:txBody>
      </p:sp>
      <p:sp>
        <p:nvSpPr>
          <p:cNvPr id="9" name="Google Shape;309;p21">
            <a:extLst>
              <a:ext uri="{FF2B5EF4-FFF2-40B4-BE49-F238E27FC236}">
                <a16:creationId xmlns:a16="http://schemas.microsoft.com/office/drawing/2014/main" id="{B5455175-EF8C-9439-9BC6-5A0FAF22CDE1}"/>
              </a:ext>
            </a:extLst>
          </p:cNvPr>
          <p:cNvSpPr/>
          <p:nvPr/>
        </p:nvSpPr>
        <p:spPr>
          <a:xfrm>
            <a:off x="1802425" y="2605459"/>
            <a:ext cx="2586000" cy="694800"/>
          </a:xfrm>
          <a:prstGeom prst="roundRect">
            <a:avLst>
              <a:gd name="adj" fmla="val 16667"/>
            </a:avLst>
          </a:prstGeom>
          <a:solidFill>
            <a:srgbClr val="7BB88A"/>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0" name="Google Shape;311;p21">
            <a:extLst>
              <a:ext uri="{FF2B5EF4-FFF2-40B4-BE49-F238E27FC236}">
                <a16:creationId xmlns:a16="http://schemas.microsoft.com/office/drawing/2014/main" id="{CE47628C-AF0E-0053-3D8B-3402DB69D3DF}"/>
              </a:ext>
            </a:extLst>
          </p:cNvPr>
          <p:cNvSpPr/>
          <p:nvPr/>
        </p:nvSpPr>
        <p:spPr>
          <a:xfrm>
            <a:off x="7769649" y="2605459"/>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8" name="Retângulo: Cantos Arredondados 17">
            <a:extLst>
              <a:ext uri="{FF2B5EF4-FFF2-40B4-BE49-F238E27FC236}">
                <a16:creationId xmlns:a16="http://schemas.microsoft.com/office/drawing/2014/main" id="{C3951444-ACF6-4749-2447-FB4242C1545D}"/>
              </a:ext>
            </a:extLst>
          </p:cNvPr>
          <p:cNvSpPr/>
          <p:nvPr/>
        </p:nvSpPr>
        <p:spPr>
          <a:xfrm>
            <a:off x="7514076" y="3769677"/>
            <a:ext cx="3051129" cy="1550468"/>
          </a:xfrm>
          <a:prstGeom prst="roundRect">
            <a:avLst/>
          </a:prstGeom>
          <a:solidFill>
            <a:srgbClr val="C5E5C8"/>
          </a:solidFill>
          <a:ln w="25400" cap="flat" cmpd="sng" algn="ctr">
            <a:solidFill>
              <a:srgbClr val="C5E5C8"/>
            </a:solidFill>
            <a:prstDash val="solid"/>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a:ln>
                  <a:noFill/>
                </a:ln>
                <a:effectLst/>
                <a:uLnTx/>
                <a:uFillTx/>
                <a:ea typeface="+mn-ea"/>
                <a:cs typeface="+mn-cs"/>
              </a:rPr>
              <a:t>N = 4</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err="1">
                <a:ln>
                  <a:noFill/>
                </a:ln>
                <a:effectLst/>
                <a:uLnTx/>
                <a:uFillTx/>
                <a:ea typeface="+mn-ea"/>
                <a:cs typeface="+mn-cs"/>
              </a:rPr>
              <a:t>Hypothesis</a:t>
            </a:r>
            <a:r>
              <a:rPr kumimoji="0" lang="pt-PT" sz="2000" b="0" i="0" u="none" strike="noStrike" kern="0" cap="none" spc="0" normalizeH="0" baseline="0" noProof="0">
                <a:ln>
                  <a:noFill/>
                </a:ln>
                <a:effectLst/>
                <a:uLnTx/>
                <a:uFillTx/>
                <a:ea typeface="+mn-ea"/>
                <a:cs typeface="+mn-cs"/>
              </a:rPr>
              <a:t>: are </a:t>
            </a:r>
            <a:r>
              <a:rPr kumimoji="0" lang="pt-PT" sz="2000" b="0" i="0" u="none" strike="noStrike" kern="0" cap="none" spc="0" normalizeH="0" baseline="0" noProof="0" err="1">
                <a:ln>
                  <a:noFill/>
                </a:ln>
                <a:effectLst/>
                <a:uLnTx/>
                <a:uFillTx/>
                <a:ea typeface="+mn-ea"/>
                <a:cs typeface="+mn-cs"/>
              </a:rPr>
              <a:t>cells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from</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the</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four</a:t>
            </a:r>
            <a:r>
              <a:rPr kumimoji="0" lang="pt-PT" sz="2000" b="0" i="0" u="none" strike="noStrike" kern="0" cap="none" spc="0" normalizeH="0" baseline="0" noProof="0">
                <a:ln>
                  <a:noFill/>
                </a:ln>
                <a:effectLst/>
                <a:uLnTx/>
                <a:uFillTx/>
                <a:ea typeface="+mn-ea"/>
                <a:cs typeface="+mn-cs"/>
              </a:rPr>
              <a:t> cerebral </a:t>
            </a:r>
            <a:r>
              <a:rPr kumimoji="0" lang="pt-PT" sz="2000" b="0" i="0" u="none" strike="noStrike" kern="0" cap="none" spc="0" normalizeH="0" baseline="0" noProof="0" err="1">
                <a:ln>
                  <a:noFill/>
                </a:ln>
                <a:effectLst/>
                <a:uLnTx/>
                <a:uFillTx/>
                <a:ea typeface="+mn-ea"/>
                <a:cs typeface="+mn-cs"/>
              </a:rPr>
              <a:t>regions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distinguishable</a:t>
            </a:r>
            <a:r>
              <a:rPr kumimoji="0" lang="pt-PT" sz="2000" b="0" i="0" u="none" strike="noStrike" kern="0" cap="none" spc="0" normalizeH="0" baseline="0" noProof="0">
                <a:ln>
                  <a:noFill/>
                </a:ln>
                <a:effectLst/>
                <a:uLnTx/>
                <a:uFillTx/>
                <a:ea typeface="+mn-ea"/>
                <a:cs typeface="+mn-cs"/>
              </a:rPr>
              <a:t>?</a:t>
            </a:r>
          </a:p>
        </p:txBody>
      </p:sp>
      <p:sp>
        <p:nvSpPr>
          <p:cNvPr id="19" name="Retângulo: Cantos Arredondados 18">
            <a:extLst>
              <a:ext uri="{FF2B5EF4-FFF2-40B4-BE49-F238E27FC236}">
                <a16:creationId xmlns:a16="http://schemas.microsoft.com/office/drawing/2014/main" id="{7113BB25-8881-C4F3-3CCC-E207D60FB6DD}"/>
              </a:ext>
            </a:extLst>
          </p:cNvPr>
          <p:cNvSpPr/>
          <p:nvPr/>
        </p:nvSpPr>
        <p:spPr>
          <a:xfrm>
            <a:off x="1559466" y="3769677"/>
            <a:ext cx="3051129" cy="1312167"/>
          </a:xfrm>
          <a:prstGeom prst="roundRect">
            <a:avLst/>
          </a:prstGeom>
          <a:solidFill>
            <a:srgbClr val="7BB88A"/>
          </a:solidFill>
          <a:ln w="25400" cap="flat" cmpd="sng" algn="ctr">
            <a:solidFill>
              <a:srgbClr val="7BB88A"/>
            </a:solidFill>
            <a:prstDash val="solid"/>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PT" sz="2000" b="0" i="0" u="none" strike="noStrike" kern="0" cap="none" spc="0" normalizeH="0" baseline="0" noProof="0">
              <a:ln>
                <a:noFill/>
              </a:ln>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a:ln>
                  <a:noFill/>
                </a:ln>
                <a:effectLst/>
                <a:uLnTx/>
                <a:uFillTx/>
                <a:ea typeface="+mn-ea"/>
                <a:cs typeface="+mn-cs"/>
              </a:rPr>
              <a:t>N = 2</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err="1">
                <a:ln>
                  <a:noFill/>
                </a:ln>
                <a:effectLst/>
                <a:uLnTx/>
                <a:uFillTx/>
                <a:ea typeface="+mn-ea"/>
                <a:cs typeface="+mn-cs"/>
              </a:rPr>
              <a:t>Hypothesis</a:t>
            </a:r>
            <a:r>
              <a:rPr kumimoji="0" lang="pt-PT" sz="2000" b="0" i="0" u="none" strike="noStrike" kern="0" cap="none" spc="0" normalizeH="0" baseline="0" noProof="0">
                <a:ln>
                  <a:noFill/>
                </a:ln>
                <a:effectLst/>
                <a:uLnTx/>
                <a:uFillTx/>
                <a:ea typeface="+mn-ea"/>
                <a:cs typeface="+mn-cs"/>
              </a:rPr>
              <a:t>: are </a:t>
            </a:r>
            <a:r>
              <a:rPr kumimoji="0" lang="pt-PT" sz="2000" b="0" i="0" u="none" strike="noStrike" kern="0" cap="none" spc="0" normalizeH="0" baseline="0" noProof="0" err="1">
                <a:ln>
                  <a:noFill/>
                </a:ln>
                <a:effectLst/>
                <a:uLnTx/>
                <a:uFillTx/>
                <a:ea typeface="+mn-ea"/>
                <a:cs typeface="+mn-cs"/>
              </a:rPr>
              <a:t>cells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from</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neurons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and</a:t>
            </a:r>
            <a:r>
              <a:rPr kumimoji="0" lang="pt-PT" sz="2000" b="0" i="0" u="none" strike="noStrike" kern="0" cap="none" spc="0" normalizeH="0" baseline="0" noProof="0">
                <a:ln>
                  <a:noFill/>
                </a:ln>
                <a:effectLst/>
                <a:uLnTx/>
                <a:uFillTx/>
                <a:ea typeface="+mn-ea"/>
                <a:cs typeface="+mn-cs"/>
              </a:rPr>
              <a:t> glia </a:t>
            </a:r>
            <a:r>
              <a:rPr kumimoji="0" lang="pt-PT" sz="2000" b="0" i="0" u="none" strike="noStrike" kern="0" cap="none" spc="0" normalizeH="0" baseline="0" noProof="0" err="1">
                <a:ln>
                  <a:noFill/>
                </a:ln>
                <a:effectLst/>
                <a:uLnTx/>
                <a:uFillTx/>
                <a:ea typeface="+mn-ea"/>
                <a:cs typeface="+mn-cs"/>
              </a:rPr>
              <a:t>distinguishable</a:t>
            </a:r>
            <a:r>
              <a:rPr kumimoji="0" lang="pt-PT" sz="2000" b="0" i="0" u="none" strike="noStrike" kern="0" cap="none" spc="0" normalizeH="0" baseline="0" noProof="0">
                <a:ln>
                  <a:noFill/>
                </a:ln>
                <a:effectLst/>
                <a:uLnTx/>
                <a:uFillTx/>
                <a:ea typeface="+mn-ea"/>
                <a:cs typeface="+mn-cs"/>
              </a:rPr>
              <a:t>?</a:t>
            </a:r>
          </a:p>
          <a:p>
            <a:pPr marR="0" lvl="0" defTabSz="914400" eaLnBrk="1" fontAlgn="auto" latinLnBrk="0" hangingPunct="1">
              <a:lnSpc>
                <a:spcPct val="100000"/>
              </a:lnSpc>
              <a:spcBef>
                <a:spcPts val="0"/>
              </a:spcBef>
              <a:spcAft>
                <a:spcPts val="0"/>
              </a:spcAft>
              <a:buClrTx/>
              <a:buSzTx/>
              <a:tabLst/>
              <a:defRPr/>
            </a:pPr>
            <a:endParaRPr kumimoji="0" lang="pt-PT" sz="2000" b="0" i="0" u="none" strike="noStrike" kern="0" cap="none" spc="0" normalizeH="0" baseline="0" noProof="0">
              <a:ln>
                <a:noFill/>
              </a:ln>
              <a:effectLst/>
              <a:uLnTx/>
              <a:uFillTx/>
              <a:ea typeface="+mn-ea"/>
              <a:cs typeface="+mn-cs"/>
            </a:endParaRPr>
          </a:p>
        </p:txBody>
      </p:sp>
      <p:sp>
        <p:nvSpPr>
          <p:cNvPr id="11" name="Google Shape;309;p21">
            <a:extLst>
              <a:ext uri="{FF2B5EF4-FFF2-40B4-BE49-F238E27FC236}">
                <a16:creationId xmlns:a16="http://schemas.microsoft.com/office/drawing/2014/main" id="{61F6112F-7B33-DE42-A5ED-5B93CE38DFAF}"/>
              </a:ext>
            </a:extLst>
          </p:cNvPr>
          <p:cNvSpPr/>
          <p:nvPr/>
        </p:nvSpPr>
        <p:spPr>
          <a:xfrm>
            <a:off x="1163782" y="5508176"/>
            <a:ext cx="1732057" cy="498214"/>
          </a:xfrm>
          <a:prstGeom prst="roundRect">
            <a:avLst>
              <a:gd name="adj" fmla="val 16667"/>
            </a:avLst>
          </a:prstGeom>
          <a:solidFill>
            <a:srgbClr val="7BB88A"/>
          </a:solidFill>
          <a:ln>
            <a:solidFill>
              <a:srgbClr val="7BB88A"/>
            </a:solid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K-</a:t>
            </a:r>
            <a:r>
              <a:rPr kumimoji="0" lang="pt-PT" sz="2400" b="1" i="0" u="none" strike="noStrike" kern="0" cap="none" spc="0" normalizeH="0" baseline="0" noProof="0" err="1">
                <a:ln>
                  <a:noFill/>
                </a:ln>
                <a:solidFill>
                  <a:srgbClr val="000000"/>
                </a:solidFill>
                <a:effectLst/>
                <a:uLnTx/>
                <a:uFillTx/>
                <a:latin typeface="+mj-lt"/>
                <a:cs typeface="Arial"/>
                <a:sym typeface="Arial"/>
              </a:rPr>
              <a:t>means</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4" name="Google Shape;309;p21">
            <a:extLst>
              <a:ext uri="{FF2B5EF4-FFF2-40B4-BE49-F238E27FC236}">
                <a16:creationId xmlns:a16="http://schemas.microsoft.com/office/drawing/2014/main" id="{F5047F23-3A76-B77E-5245-93A6B05F13F5}"/>
              </a:ext>
            </a:extLst>
          </p:cNvPr>
          <p:cNvSpPr/>
          <p:nvPr/>
        </p:nvSpPr>
        <p:spPr>
          <a:xfrm>
            <a:off x="3147918" y="5508176"/>
            <a:ext cx="1732057" cy="498214"/>
          </a:xfrm>
          <a:prstGeom prst="roundRect">
            <a:avLst>
              <a:gd name="adj" fmla="val 16667"/>
            </a:avLst>
          </a:prstGeom>
          <a:solidFill>
            <a:srgbClr val="7BB88A"/>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HC</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cxnSp>
        <p:nvCxnSpPr>
          <p:cNvPr id="16" name="Conexão: Ângulo Reto 15">
            <a:extLst>
              <a:ext uri="{FF2B5EF4-FFF2-40B4-BE49-F238E27FC236}">
                <a16:creationId xmlns:a16="http://schemas.microsoft.com/office/drawing/2014/main" id="{14585D01-0011-74CF-D0BA-18D7FAFE536A}"/>
              </a:ext>
            </a:extLst>
          </p:cNvPr>
          <p:cNvCxnSpPr>
            <a:stCxn id="19" idx="2"/>
            <a:endCxn id="11" idx="0"/>
          </p:cNvCxnSpPr>
          <p:nvPr/>
        </p:nvCxnSpPr>
        <p:spPr>
          <a:xfrm rot="5400000">
            <a:off x="2344255" y="4767400"/>
            <a:ext cx="426332" cy="1055220"/>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7AA3E62B-7D0F-FA34-0336-6BFABCC61666}"/>
              </a:ext>
            </a:extLst>
          </p:cNvPr>
          <p:cNvCxnSpPr>
            <a:stCxn id="19" idx="2"/>
            <a:endCxn id="14" idx="0"/>
          </p:cNvCxnSpPr>
          <p:nvPr/>
        </p:nvCxnSpPr>
        <p:spPr>
          <a:xfrm rot="16200000" flipH="1">
            <a:off x="3336323" y="4830552"/>
            <a:ext cx="426332" cy="928916"/>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309;p21">
            <a:extLst>
              <a:ext uri="{FF2B5EF4-FFF2-40B4-BE49-F238E27FC236}">
                <a16:creationId xmlns:a16="http://schemas.microsoft.com/office/drawing/2014/main" id="{0BFD1F69-4713-38BD-B77C-D9B723B794ED}"/>
              </a:ext>
            </a:extLst>
          </p:cNvPr>
          <p:cNvSpPr/>
          <p:nvPr/>
        </p:nvSpPr>
        <p:spPr>
          <a:xfrm>
            <a:off x="7287371" y="5508176"/>
            <a:ext cx="1732057" cy="498214"/>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K-</a:t>
            </a:r>
            <a:r>
              <a:rPr kumimoji="0" lang="pt-PT" sz="2400" b="1" i="0" u="none" strike="noStrike" kern="0" cap="none" spc="0" normalizeH="0" baseline="0" noProof="0" err="1">
                <a:ln>
                  <a:noFill/>
                </a:ln>
                <a:solidFill>
                  <a:srgbClr val="000000"/>
                </a:solidFill>
                <a:effectLst/>
                <a:uLnTx/>
                <a:uFillTx/>
                <a:latin typeface="+mj-lt"/>
                <a:cs typeface="Arial"/>
                <a:sym typeface="Arial"/>
              </a:rPr>
              <a:t>means</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22" name="Google Shape;309;p21">
            <a:extLst>
              <a:ext uri="{FF2B5EF4-FFF2-40B4-BE49-F238E27FC236}">
                <a16:creationId xmlns:a16="http://schemas.microsoft.com/office/drawing/2014/main" id="{2AF4C5F0-FBEF-DFF2-14E7-DD981C03DC26}"/>
              </a:ext>
            </a:extLst>
          </p:cNvPr>
          <p:cNvSpPr/>
          <p:nvPr/>
        </p:nvSpPr>
        <p:spPr>
          <a:xfrm>
            <a:off x="9185729" y="5508176"/>
            <a:ext cx="1732057" cy="498214"/>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HC</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cxnSp>
        <p:nvCxnSpPr>
          <p:cNvPr id="24" name="Conexão: Ângulo Reto 23">
            <a:extLst>
              <a:ext uri="{FF2B5EF4-FFF2-40B4-BE49-F238E27FC236}">
                <a16:creationId xmlns:a16="http://schemas.microsoft.com/office/drawing/2014/main" id="{2FC3A64D-6438-A9EE-29BB-A3D082782C5E}"/>
              </a:ext>
            </a:extLst>
          </p:cNvPr>
          <p:cNvCxnSpPr>
            <a:stCxn id="18" idx="2"/>
            <a:endCxn id="21" idx="0"/>
          </p:cNvCxnSpPr>
          <p:nvPr/>
        </p:nvCxnSpPr>
        <p:spPr>
          <a:xfrm rot="5400000">
            <a:off x="8502506" y="4971040"/>
            <a:ext cx="188031" cy="886241"/>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xão: Ângulo Reto 25">
            <a:extLst>
              <a:ext uri="{FF2B5EF4-FFF2-40B4-BE49-F238E27FC236}">
                <a16:creationId xmlns:a16="http://schemas.microsoft.com/office/drawing/2014/main" id="{9F4CEF21-2097-886C-FB9D-2E1ACAC914F0}"/>
              </a:ext>
            </a:extLst>
          </p:cNvPr>
          <p:cNvCxnSpPr>
            <a:stCxn id="18" idx="2"/>
            <a:endCxn id="22" idx="0"/>
          </p:cNvCxnSpPr>
          <p:nvPr/>
        </p:nvCxnSpPr>
        <p:spPr>
          <a:xfrm rot="16200000" flipH="1">
            <a:off x="9451684" y="4908101"/>
            <a:ext cx="188031" cy="1012117"/>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sp>
        <p:nvSpPr>
          <p:cNvPr id="25" name="Google Shape;2162;p54">
            <a:extLst>
              <a:ext uri="{FF2B5EF4-FFF2-40B4-BE49-F238E27FC236}">
                <a16:creationId xmlns:a16="http://schemas.microsoft.com/office/drawing/2014/main" id="{AA8CE722-E995-1236-A0A4-F1DD73C9FB4C}"/>
              </a:ext>
            </a:extLst>
          </p:cNvPr>
          <p:cNvSpPr txBox="1"/>
          <p:nvPr/>
        </p:nvSpPr>
        <p:spPr>
          <a:xfrm>
            <a:off x="-2877976" y="171580"/>
            <a:ext cx="10298000" cy="536400"/>
          </a:xfrm>
          <a:prstGeom prst="rect">
            <a:avLst/>
          </a:prstGeom>
          <a:noFill/>
          <a:ln>
            <a:noFill/>
          </a:ln>
        </p:spPr>
        <p:txBody>
          <a:bodyPr spcFirstLastPara="1" wrap="square" lIns="121900" tIns="121900" rIns="121900" bIns="121900" anchor="ctr" anchorCtr="0">
            <a:noAutofit/>
          </a:bodyPr>
          <a:lstStyle/>
          <a:p>
            <a:pPr algn="ctr">
              <a:defRPr/>
            </a:pPr>
            <a:r>
              <a:rPr kumimoji="0" lang="en"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Samples clustering</a:t>
            </a:r>
            <a:r>
              <a:rPr lang="en" sz="3500" b="1">
                <a:solidFill>
                  <a:prstClr val="black"/>
                </a:solidFill>
                <a:latin typeface="+mj-lt"/>
                <a:ea typeface="Fira Sans Extra Condensed SemiBold"/>
                <a:cs typeface="Fira Sans Extra Condensed SemiBold"/>
                <a:sym typeface="Fira Sans Extra Condensed SemiBold"/>
              </a:rPr>
              <a:t> </a:t>
            </a:r>
            <a:endParaRPr lang="pt-PT"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endParaRPr>
          </a:p>
        </p:txBody>
      </p:sp>
      <p:cxnSp>
        <p:nvCxnSpPr>
          <p:cNvPr id="28" name="Conexão reta 27">
            <a:extLst>
              <a:ext uri="{FF2B5EF4-FFF2-40B4-BE49-F238E27FC236}">
                <a16:creationId xmlns:a16="http://schemas.microsoft.com/office/drawing/2014/main" id="{AB3F9E04-8781-0F2B-01F7-23BEB126FE85}"/>
              </a:ext>
            </a:extLst>
          </p:cNvPr>
          <p:cNvCxnSpPr>
            <a:cxnSpLocks/>
          </p:cNvCxnSpPr>
          <p:nvPr/>
        </p:nvCxnSpPr>
        <p:spPr>
          <a:xfrm flipV="1">
            <a:off x="331393" y="717783"/>
            <a:ext cx="3749470" cy="15395"/>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67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3876425" y="206424"/>
            <a:ext cx="10298000" cy="536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K-means</a:t>
            </a:r>
            <a:endParaRPr kumimoji="0"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endParaRPr>
          </a:p>
        </p:txBody>
      </p:sp>
      <p:sp>
        <p:nvSpPr>
          <p:cNvPr id="4" name="Retângulo 3">
            <a:extLst>
              <a:ext uri="{FF2B5EF4-FFF2-40B4-BE49-F238E27FC236}">
                <a16:creationId xmlns:a16="http://schemas.microsoft.com/office/drawing/2014/main" id="{91DED8C6-4D23-C9B3-C724-118C16CD7ABC}"/>
              </a:ext>
            </a:extLst>
          </p:cNvPr>
          <p:cNvSpPr/>
          <p:nvPr/>
        </p:nvSpPr>
        <p:spPr>
          <a:xfrm>
            <a:off x="6827189" y="1389005"/>
            <a:ext cx="4291899" cy="2588192"/>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a:solidFill>
                  <a:schemeClr val="tx1"/>
                </a:solidFill>
              </a:rPr>
              <a:t>K-Means successfully clustered the samples by neurons and glia cells.</a:t>
            </a:r>
          </a:p>
          <a:p>
            <a:pPr algn="just"/>
            <a:r>
              <a:rPr lang="en-US">
                <a:solidFill>
                  <a:schemeClr val="tx1"/>
                </a:solidFill>
              </a:rPr>
              <a:t> </a:t>
            </a:r>
          </a:p>
          <a:p>
            <a:pPr marL="285750" indent="-285750">
              <a:buFont typeface="Wingdings" panose="05000000000000000000" pitchFamily="2" charset="2"/>
              <a:buChar char="ü"/>
            </a:pPr>
            <a:r>
              <a:rPr lang="pt-PT" err="1">
                <a:solidFill>
                  <a:schemeClr val="tx1"/>
                </a:solidFill>
              </a:rPr>
              <a:t>These</a:t>
            </a:r>
            <a:r>
              <a:rPr lang="pt-PT">
                <a:solidFill>
                  <a:schemeClr val="tx1"/>
                </a:solidFill>
              </a:rPr>
              <a:t> </a:t>
            </a:r>
            <a:r>
              <a:rPr lang="pt-PT" err="1">
                <a:solidFill>
                  <a:schemeClr val="tx1"/>
                </a:solidFill>
              </a:rPr>
              <a:t>results</a:t>
            </a:r>
            <a:r>
              <a:rPr lang="pt-PT">
                <a:solidFill>
                  <a:schemeClr val="tx1"/>
                </a:solidFill>
              </a:rPr>
              <a:t> </a:t>
            </a:r>
            <a:r>
              <a:rPr lang="pt-PT" err="1">
                <a:solidFill>
                  <a:schemeClr val="tx1"/>
                </a:solidFill>
              </a:rPr>
              <a:t>support</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idea</a:t>
            </a:r>
            <a:r>
              <a:rPr lang="pt-PT">
                <a:solidFill>
                  <a:schemeClr val="tx1"/>
                </a:solidFill>
              </a:rPr>
              <a:t> </a:t>
            </a:r>
            <a:r>
              <a:rPr lang="pt-PT" err="1">
                <a:solidFill>
                  <a:schemeClr val="tx1"/>
                </a:solidFill>
              </a:rPr>
              <a:t>that</a:t>
            </a:r>
            <a:r>
              <a:rPr lang="pt-PT">
                <a:solidFill>
                  <a:schemeClr val="tx1"/>
                </a:solidFill>
              </a:rPr>
              <a:t> </a:t>
            </a:r>
            <a:r>
              <a:rPr lang="pt-PT" err="1">
                <a:solidFill>
                  <a:schemeClr val="tx1"/>
                </a:solidFill>
              </a:rPr>
              <a:t>we</a:t>
            </a:r>
            <a:r>
              <a:rPr lang="pt-PT">
                <a:solidFill>
                  <a:schemeClr val="tx1"/>
                </a:solidFill>
              </a:rPr>
              <a:t> can </a:t>
            </a:r>
            <a:r>
              <a:rPr lang="pt-PT" err="1">
                <a:solidFill>
                  <a:schemeClr val="tx1"/>
                </a:solidFill>
              </a:rPr>
              <a:t>destinguish</a:t>
            </a:r>
            <a:r>
              <a:rPr lang="pt-PT">
                <a:solidFill>
                  <a:schemeClr val="tx1"/>
                </a:solidFill>
              </a:rPr>
              <a:t> glia </a:t>
            </a:r>
            <a:r>
              <a:rPr lang="pt-PT" err="1">
                <a:solidFill>
                  <a:schemeClr val="tx1"/>
                </a:solidFill>
              </a:rPr>
              <a:t>cells</a:t>
            </a:r>
            <a:r>
              <a:rPr lang="pt-PT">
                <a:solidFill>
                  <a:schemeClr val="tx1"/>
                </a:solidFill>
              </a:rPr>
              <a:t> </a:t>
            </a:r>
            <a:r>
              <a:rPr lang="pt-PT" err="1">
                <a:solidFill>
                  <a:schemeClr val="tx1"/>
                </a:solidFill>
              </a:rPr>
              <a:t>and</a:t>
            </a:r>
            <a:r>
              <a:rPr lang="pt-PT">
                <a:solidFill>
                  <a:schemeClr val="tx1"/>
                </a:solidFill>
              </a:rPr>
              <a:t> </a:t>
            </a:r>
            <a:r>
              <a:rPr lang="pt-PT" err="1">
                <a:solidFill>
                  <a:schemeClr val="tx1"/>
                </a:solidFill>
              </a:rPr>
              <a:t>neurons</a:t>
            </a:r>
            <a:r>
              <a:rPr lang="pt-PT">
                <a:solidFill>
                  <a:schemeClr val="tx1"/>
                </a:solidFill>
              </a:rPr>
              <a:t>, </a:t>
            </a:r>
            <a:r>
              <a:rPr lang="pt-PT" err="1">
                <a:solidFill>
                  <a:schemeClr val="tx1"/>
                </a:solidFill>
              </a:rPr>
              <a:t>based</a:t>
            </a:r>
            <a:r>
              <a:rPr lang="pt-PT">
                <a:solidFill>
                  <a:schemeClr val="tx1"/>
                </a:solidFill>
              </a:rPr>
              <a:t> </a:t>
            </a:r>
            <a:r>
              <a:rPr lang="pt-PT" err="1">
                <a:solidFill>
                  <a:schemeClr val="tx1"/>
                </a:solidFill>
              </a:rPr>
              <a:t>on</a:t>
            </a:r>
            <a:r>
              <a:rPr lang="pt-PT">
                <a:solidFill>
                  <a:schemeClr val="tx1"/>
                </a:solidFill>
              </a:rPr>
              <a:t> </a:t>
            </a:r>
            <a:r>
              <a:rPr lang="pt-PT" err="1">
                <a:solidFill>
                  <a:schemeClr val="tx1"/>
                </a:solidFill>
              </a:rPr>
              <a:t>transcript</a:t>
            </a:r>
            <a:r>
              <a:rPr lang="pt-PT">
                <a:solidFill>
                  <a:schemeClr val="tx1"/>
                </a:solidFill>
              </a:rPr>
              <a:t> data.</a:t>
            </a:r>
          </a:p>
        </p:txBody>
      </p:sp>
      <p:sp>
        <p:nvSpPr>
          <p:cNvPr id="5" name="Retângulo: Cantos Arredondados 4">
            <a:extLst>
              <a:ext uri="{FF2B5EF4-FFF2-40B4-BE49-F238E27FC236}">
                <a16:creationId xmlns:a16="http://schemas.microsoft.com/office/drawing/2014/main" id="{9ACD1DD5-3A7D-4B6C-7605-CD18FBB8A052}"/>
              </a:ext>
            </a:extLst>
          </p:cNvPr>
          <p:cNvSpPr/>
          <p:nvPr/>
        </p:nvSpPr>
        <p:spPr>
          <a:xfrm>
            <a:off x="7837948" y="1109611"/>
            <a:ext cx="2181403" cy="516835"/>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err="1"/>
              <a:t>Results</a:t>
            </a:r>
            <a:r>
              <a:rPr lang="pt-PT" b="1"/>
              <a:t> </a:t>
            </a:r>
            <a:r>
              <a:rPr lang="pt-PT" b="1" err="1"/>
              <a:t>analysis</a:t>
            </a:r>
            <a:endParaRPr lang="pt-PT" b="1"/>
          </a:p>
        </p:txBody>
      </p:sp>
      <p:sp>
        <p:nvSpPr>
          <p:cNvPr id="6" name="Retângulo 5">
            <a:extLst>
              <a:ext uri="{FF2B5EF4-FFF2-40B4-BE49-F238E27FC236}">
                <a16:creationId xmlns:a16="http://schemas.microsoft.com/office/drawing/2014/main" id="{8D57C25E-41FF-C021-82E6-A62E22FA5473}"/>
              </a:ext>
            </a:extLst>
          </p:cNvPr>
          <p:cNvSpPr/>
          <p:nvPr/>
        </p:nvSpPr>
        <p:spPr>
          <a:xfrm>
            <a:off x="6827189" y="4671753"/>
            <a:ext cx="4291899" cy="797243"/>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err="1">
                <a:solidFill>
                  <a:schemeClr val="tx1"/>
                </a:solidFill>
              </a:rPr>
              <a:t>Silhouette</a:t>
            </a:r>
            <a:r>
              <a:rPr lang="pt-PT">
                <a:solidFill>
                  <a:schemeClr val="tx1"/>
                </a:solidFill>
              </a:rPr>
              <a:t> score: 0. 444</a:t>
            </a:r>
          </a:p>
          <a:p>
            <a:r>
              <a:rPr lang="pt-PT">
                <a:solidFill>
                  <a:schemeClr val="tx1"/>
                </a:solidFill>
              </a:rPr>
              <a:t>Rand-</a:t>
            </a:r>
            <a:r>
              <a:rPr lang="pt-PT" err="1">
                <a:solidFill>
                  <a:schemeClr val="tx1"/>
                </a:solidFill>
              </a:rPr>
              <a:t>index</a:t>
            </a:r>
            <a:r>
              <a:rPr lang="pt-PT">
                <a:solidFill>
                  <a:schemeClr val="tx1"/>
                </a:solidFill>
              </a:rPr>
              <a:t> score: 1.0</a:t>
            </a:r>
          </a:p>
        </p:txBody>
      </p:sp>
      <p:pic>
        <p:nvPicPr>
          <p:cNvPr id="7" name="Picture 2">
            <a:extLst>
              <a:ext uri="{FF2B5EF4-FFF2-40B4-BE49-F238E27FC236}">
                <a16:creationId xmlns:a16="http://schemas.microsoft.com/office/drawing/2014/main" id="{A0EC1D14-62E4-BA7E-3D18-EA92C8F2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767" y="1513002"/>
            <a:ext cx="5383749" cy="4073169"/>
          </a:xfrm>
          <a:prstGeom prst="rect">
            <a:avLst/>
          </a:prstGeom>
          <a:noFill/>
          <a:ln w="19050">
            <a:solidFill>
              <a:srgbClr val="7BB88A"/>
            </a:solidFill>
          </a:ln>
          <a:extLst>
            <a:ext uri="{909E8E84-426E-40DD-AFC4-6F175D3DCCD1}">
              <a14:hiddenFill xmlns:a14="http://schemas.microsoft.com/office/drawing/2010/main">
                <a:solidFill>
                  <a:srgbClr val="FFFFFF"/>
                </a:solidFill>
              </a14:hiddenFill>
            </a:ext>
          </a:extLst>
        </p:spPr>
      </p:pic>
      <p:grpSp>
        <p:nvGrpSpPr>
          <p:cNvPr id="16" name="Agrupar 15">
            <a:extLst>
              <a:ext uri="{FF2B5EF4-FFF2-40B4-BE49-F238E27FC236}">
                <a16:creationId xmlns:a16="http://schemas.microsoft.com/office/drawing/2014/main" id="{95364F96-E42F-44AE-4E14-31E157E17876}"/>
              </a:ext>
            </a:extLst>
          </p:cNvPr>
          <p:cNvGrpSpPr/>
          <p:nvPr/>
        </p:nvGrpSpPr>
        <p:grpSpPr>
          <a:xfrm>
            <a:off x="4767575" y="1621243"/>
            <a:ext cx="909688" cy="822103"/>
            <a:chOff x="5059552" y="3246300"/>
            <a:chExt cx="909688" cy="822103"/>
          </a:xfrm>
        </p:grpSpPr>
        <p:sp>
          <p:nvSpPr>
            <p:cNvPr id="9" name="Google Shape;309;p21">
              <a:extLst>
                <a:ext uri="{FF2B5EF4-FFF2-40B4-BE49-F238E27FC236}">
                  <a16:creationId xmlns:a16="http://schemas.microsoft.com/office/drawing/2014/main" id="{69A7EBB4-5B21-F923-4C3B-E33D37BE6E8B}"/>
                </a:ext>
              </a:extLst>
            </p:cNvPr>
            <p:cNvSpPr/>
            <p:nvPr/>
          </p:nvSpPr>
          <p:spPr>
            <a:xfrm>
              <a:off x="5059552" y="3246300"/>
              <a:ext cx="909688" cy="822103"/>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grpSp>
          <p:nvGrpSpPr>
            <p:cNvPr id="10" name="Agrupar 9">
              <a:extLst>
                <a:ext uri="{FF2B5EF4-FFF2-40B4-BE49-F238E27FC236}">
                  <a16:creationId xmlns:a16="http://schemas.microsoft.com/office/drawing/2014/main" id="{300A48A3-C101-42D8-D9BE-530C00C71222}"/>
                </a:ext>
              </a:extLst>
            </p:cNvPr>
            <p:cNvGrpSpPr/>
            <p:nvPr/>
          </p:nvGrpSpPr>
          <p:grpSpPr>
            <a:xfrm>
              <a:off x="5126005" y="3305928"/>
              <a:ext cx="809837" cy="639169"/>
              <a:chOff x="5117615" y="3095854"/>
              <a:chExt cx="809837" cy="639169"/>
            </a:xfrm>
          </p:grpSpPr>
          <p:sp>
            <p:nvSpPr>
              <p:cNvPr id="11" name="CaixaDeTexto 10">
                <a:extLst>
                  <a:ext uri="{FF2B5EF4-FFF2-40B4-BE49-F238E27FC236}">
                    <a16:creationId xmlns:a16="http://schemas.microsoft.com/office/drawing/2014/main" id="{48ECCA93-7BE4-63CB-5D07-13FDD0BEC786}"/>
                  </a:ext>
                </a:extLst>
              </p:cNvPr>
              <p:cNvSpPr txBox="1"/>
              <p:nvPr/>
            </p:nvSpPr>
            <p:spPr>
              <a:xfrm>
                <a:off x="5117615" y="3095854"/>
                <a:ext cx="809837" cy="261610"/>
              </a:xfrm>
              <a:prstGeom prst="rect">
                <a:avLst/>
              </a:prstGeom>
              <a:noFill/>
            </p:spPr>
            <p:txBody>
              <a:bodyPr wrap="none" rtlCol="0">
                <a:spAutoFit/>
              </a:bodyPr>
              <a:lstStyle/>
              <a:p>
                <a:r>
                  <a:rPr lang="pt-PT" sz="1100" err="1"/>
                  <a:t>True</a:t>
                </a:r>
                <a:r>
                  <a:rPr lang="pt-PT" sz="1100"/>
                  <a:t> </a:t>
                </a:r>
                <a:r>
                  <a:rPr lang="pt-PT" sz="1100" err="1"/>
                  <a:t>labels</a:t>
                </a:r>
                <a:endParaRPr lang="pt-PT" sz="1100"/>
              </a:p>
            </p:txBody>
          </p:sp>
          <p:sp>
            <p:nvSpPr>
              <p:cNvPr id="14" name="Retângulo 13">
                <a:extLst>
                  <a:ext uri="{FF2B5EF4-FFF2-40B4-BE49-F238E27FC236}">
                    <a16:creationId xmlns:a16="http://schemas.microsoft.com/office/drawing/2014/main" id="{DCA2AB1C-116A-72B9-B622-27F668647E68}"/>
                  </a:ext>
                </a:extLst>
              </p:cNvPr>
              <p:cNvSpPr/>
              <p:nvPr/>
            </p:nvSpPr>
            <p:spPr>
              <a:xfrm>
                <a:off x="5250972" y="3377390"/>
                <a:ext cx="579322" cy="143053"/>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800" b="1">
                    <a:solidFill>
                      <a:schemeClr val="tx1"/>
                    </a:solidFill>
                  </a:rPr>
                  <a:t>Glia</a:t>
                </a:r>
              </a:p>
            </p:txBody>
          </p:sp>
          <p:sp>
            <p:nvSpPr>
              <p:cNvPr id="15" name="Retângulo 14">
                <a:extLst>
                  <a:ext uri="{FF2B5EF4-FFF2-40B4-BE49-F238E27FC236}">
                    <a16:creationId xmlns:a16="http://schemas.microsoft.com/office/drawing/2014/main" id="{6BFC036A-5B0E-F094-F674-A20C4728CB7E}"/>
                  </a:ext>
                </a:extLst>
              </p:cNvPr>
              <p:cNvSpPr/>
              <p:nvPr/>
            </p:nvSpPr>
            <p:spPr>
              <a:xfrm>
                <a:off x="5256328" y="3591970"/>
                <a:ext cx="579322" cy="143053"/>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800" b="1" err="1">
                    <a:solidFill>
                      <a:schemeClr val="tx1"/>
                    </a:solidFill>
                  </a:rPr>
                  <a:t>Neurons</a:t>
                </a:r>
                <a:endParaRPr lang="pt-PT" sz="800" b="1">
                  <a:solidFill>
                    <a:schemeClr val="tx1"/>
                  </a:solidFill>
                </a:endParaRPr>
              </a:p>
            </p:txBody>
          </p:sp>
        </p:grpSp>
      </p:grpSp>
    </p:spTree>
    <p:extLst>
      <p:ext uri="{BB962C8B-B14F-4D97-AF65-F5344CB8AC3E}">
        <p14:creationId xmlns:p14="http://schemas.microsoft.com/office/powerpoint/2010/main" val="1481095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8" name="Retângulo 7">
            <a:extLst>
              <a:ext uri="{FF2B5EF4-FFF2-40B4-BE49-F238E27FC236}">
                <a16:creationId xmlns:a16="http://schemas.microsoft.com/office/drawing/2014/main" id="{EBAEC86F-5E8B-BE2D-5A49-33533CD88439}"/>
              </a:ext>
            </a:extLst>
          </p:cNvPr>
          <p:cNvSpPr/>
          <p:nvPr/>
        </p:nvSpPr>
        <p:spPr>
          <a:xfrm>
            <a:off x="331393" y="953110"/>
            <a:ext cx="5761467" cy="5408481"/>
          </a:xfrm>
          <a:prstGeom prst="rect">
            <a:avLst/>
          </a:prstGeom>
          <a:solidFill>
            <a:schemeClr val="bg1"/>
          </a:solidFill>
          <a:ln w="19050">
            <a:solidFill>
              <a:srgbClr val="7BB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 name="Imagem 6">
            <a:extLst>
              <a:ext uri="{FF2B5EF4-FFF2-40B4-BE49-F238E27FC236}">
                <a16:creationId xmlns:a16="http://schemas.microsoft.com/office/drawing/2014/main" id="{3FD25AB8-93F5-C816-448B-8A24F2563726}"/>
              </a:ext>
            </a:extLst>
          </p:cNvPr>
          <p:cNvPicPr>
            <a:picLocks noChangeAspect="1"/>
          </p:cNvPicPr>
          <p:nvPr/>
        </p:nvPicPr>
        <p:blipFill rotWithShape="1">
          <a:blip r:embed="rId4"/>
          <a:srcRect b="16934"/>
          <a:stretch/>
        </p:blipFill>
        <p:spPr>
          <a:xfrm>
            <a:off x="401687" y="976433"/>
            <a:ext cx="4559628" cy="1220790"/>
          </a:xfrm>
          <a:prstGeom prst="rect">
            <a:avLst/>
          </a:prstGeom>
        </p:spPr>
      </p:pic>
      <p:pic>
        <p:nvPicPr>
          <p:cNvPr id="15" name="Imagem 14">
            <a:extLst>
              <a:ext uri="{FF2B5EF4-FFF2-40B4-BE49-F238E27FC236}">
                <a16:creationId xmlns:a16="http://schemas.microsoft.com/office/drawing/2014/main" id="{9A78370B-5328-2D2F-5EEC-B57DBF9B41F0}"/>
              </a:ext>
            </a:extLst>
          </p:cNvPr>
          <p:cNvPicPr>
            <a:picLocks noChangeAspect="1"/>
          </p:cNvPicPr>
          <p:nvPr/>
        </p:nvPicPr>
        <p:blipFill rotWithShape="1">
          <a:blip r:embed="rId5"/>
          <a:srcRect b="18124"/>
          <a:stretch/>
        </p:blipFill>
        <p:spPr>
          <a:xfrm>
            <a:off x="413933" y="2263120"/>
            <a:ext cx="4547382" cy="1248583"/>
          </a:xfrm>
          <a:prstGeom prst="rect">
            <a:avLst/>
          </a:prstGeom>
        </p:spPr>
      </p:pic>
      <p:pic>
        <p:nvPicPr>
          <p:cNvPr id="18" name="Imagem 17">
            <a:extLst>
              <a:ext uri="{FF2B5EF4-FFF2-40B4-BE49-F238E27FC236}">
                <a16:creationId xmlns:a16="http://schemas.microsoft.com/office/drawing/2014/main" id="{AEAB8267-E797-2E3F-385B-51D4F1FA6A5C}"/>
              </a:ext>
            </a:extLst>
          </p:cNvPr>
          <p:cNvPicPr>
            <a:picLocks noChangeAspect="1"/>
          </p:cNvPicPr>
          <p:nvPr/>
        </p:nvPicPr>
        <p:blipFill rotWithShape="1">
          <a:blip r:embed="rId6"/>
          <a:srcRect b="16069"/>
          <a:stretch/>
        </p:blipFill>
        <p:spPr>
          <a:xfrm>
            <a:off x="413933" y="3625513"/>
            <a:ext cx="4559629" cy="1240530"/>
          </a:xfrm>
          <a:prstGeom prst="rect">
            <a:avLst/>
          </a:prstGeom>
        </p:spPr>
      </p:pic>
      <p:pic>
        <p:nvPicPr>
          <p:cNvPr id="20" name="Imagem 19">
            <a:extLst>
              <a:ext uri="{FF2B5EF4-FFF2-40B4-BE49-F238E27FC236}">
                <a16:creationId xmlns:a16="http://schemas.microsoft.com/office/drawing/2014/main" id="{0C69A440-C5F9-00D8-4592-11704CDC5B2D}"/>
              </a:ext>
            </a:extLst>
          </p:cNvPr>
          <p:cNvPicPr>
            <a:picLocks noChangeAspect="1"/>
          </p:cNvPicPr>
          <p:nvPr/>
        </p:nvPicPr>
        <p:blipFill rotWithShape="1">
          <a:blip r:embed="rId7"/>
          <a:srcRect b="17095"/>
          <a:stretch/>
        </p:blipFill>
        <p:spPr>
          <a:xfrm>
            <a:off x="401687" y="4934718"/>
            <a:ext cx="4642809" cy="1240530"/>
          </a:xfrm>
          <a:prstGeom prst="rect">
            <a:avLst/>
          </a:prstGeom>
        </p:spPr>
      </p:pic>
      <p:sp>
        <p:nvSpPr>
          <p:cNvPr id="29" name="Google Shape;2162;p54">
            <a:extLst>
              <a:ext uri="{FF2B5EF4-FFF2-40B4-BE49-F238E27FC236}">
                <a16:creationId xmlns:a16="http://schemas.microsoft.com/office/drawing/2014/main" id="{5598363E-DA56-3C1E-A2A5-941D437930E4}"/>
              </a:ext>
            </a:extLst>
          </p:cNvPr>
          <p:cNvSpPr txBox="1"/>
          <p:nvPr/>
        </p:nvSpPr>
        <p:spPr>
          <a:xfrm>
            <a:off x="-2529764" y="240852"/>
            <a:ext cx="10298000" cy="536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Hierarchical clustering </a:t>
            </a:r>
            <a:endParaRPr kumimoji="0"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endParaRPr>
          </a:p>
        </p:txBody>
      </p:sp>
      <p:sp>
        <p:nvSpPr>
          <p:cNvPr id="4" name="Retângulo 3">
            <a:extLst>
              <a:ext uri="{FF2B5EF4-FFF2-40B4-BE49-F238E27FC236}">
                <a16:creationId xmlns:a16="http://schemas.microsoft.com/office/drawing/2014/main" id="{2EF016B8-E0B1-F479-31B1-C48F26031645}"/>
              </a:ext>
            </a:extLst>
          </p:cNvPr>
          <p:cNvSpPr/>
          <p:nvPr/>
        </p:nvSpPr>
        <p:spPr>
          <a:xfrm>
            <a:off x="6827189" y="1389004"/>
            <a:ext cx="4291899" cy="3900131"/>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pt-PT" err="1">
                <a:solidFill>
                  <a:schemeClr val="tx1"/>
                </a:solidFill>
              </a:rPr>
              <a:t>Independently</a:t>
            </a:r>
            <a:r>
              <a:rPr lang="pt-PT">
                <a:solidFill>
                  <a:schemeClr val="tx1"/>
                </a:solidFill>
              </a:rPr>
              <a:t> </a:t>
            </a:r>
            <a:r>
              <a:rPr lang="pt-PT" err="1">
                <a:solidFill>
                  <a:schemeClr val="tx1"/>
                </a:solidFill>
              </a:rPr>
              <a:t>of</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metrics</a:t>
            </a:r>
            <a:r>
              <a:rPr lang="pt-PT">
                <a:solidFill>
                  <a:schemeClr val="tx1"/>
                </a:solidFill>
              </a:rPr>
              <a:t> </a:t>
            </a:r>
            <a:r>
              <a:rPr lang="pt-PT" err="1">
                <a:solidFill>
                  <a:schemeClr val="tx1"/>
                </a:solidFill>
              </a:rPr>
              <a:t>used</a:t>
            </a:r>
            <a:r>
              <a:rPr lang="pt-PT">
                <a:solidFill>
                  <a:schemeClr val="tx1"/>
                </a:solidFill>
              </a:rPr>
              <a:t> </a:t>
            </a:r>
            <a:r>
              <a:rPr lang="pt-PT" err="1">
                <a:solidFill>
                  <a:schemeClr val="tx1"/>
                </a:solidFill>
              </a:rPr>
              <a:t>we</a:t>
            </a:r>
            <a:r>
              <a:rPr lang="pt-PT">
                <a:solidFill>
                  <a:schemeClr val="tx1"/>
                </a:solidFill>
              </a:rPr>
              <a:t> are </a:t>
            </a:r>
            <a:r>
              <a:rPr lang="pt-PT" err="1">
                <a:solidFill>
                  <a:schemeClr val="tx1"/>
                </a:solidFill>
              </a:rPr>
              <a:t>always</a:t>
            </a:r>
            <a:r>
              <a:rPr lang="pt-PT">
                <a:solidFill>
                  <a:schemeClr val="tx1"/>
                </a:solidFill>
              </a:rPr>
              <a:t> </a:t>
            </a:r>
            <a:r>
              <a:rPr lang="pt-PT" err="1">
                <a:solidFill>
                  <a:schemeClr val="tx1"/>
                </a:solidFill>
              </a:rPr>
              <a:t>able</a:t>
            </a:r>
            <a:r>
              <a:rPr lang="pt-PT">
                <a:solidFill>
                  <a:schemeClr val="tx1"/>
                </a:solidFill>
              </a:rPr>
              <a:t> to </a:t>
            </a:r>
            <a:r>
              <a:rPr lang="pt-PT" err="1">
                <a:solidFill>
                  <a:schemeClr val="tx1"/>
                </a:solidFill>
              </a:rPr>
              <a:t>obtain</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same</a:t>
            </a:r>
            <a:r>
              <a:rPr lang="pt-PT">
                <a:solidFill>
                  <a:schemeClr val="tx1"/>
                </a:solidFill>
              </a:rPr>
              <a:t> </a:t>
            </a:r>
            <a:r>
              <a:rPr lang="pt-PT" err="1">
                <a:solidFill>
                  <a:schemeClr val="tx1"/>
                </a:solidFill>
              </a:rPr>
              <a:t>two</a:t>
            </a:r>
            <a:r>
              <a:rPr lang="pt-PT">
                <a:solidFill>
                  <a:schemeClr val="tx1"/>
                </a:solidFill>
              </a:rPr>
              <a:t> clusters (Glia </a:t>
            </a:r>
            <a:r>
              <a:rPr lang="pt-PT" err="1">
                <a:solidFill>
                  <a:schemeClr val="tx1"/>
                </a:solidFill>
              </a:rPr>
              <a:t>vs</a:t>
            </a:r>
            <a:r>
              <a:rPr lang="pt-PT">
                <a:solidFill>
                  <a:schemeClr val="tx1"/>
                </a:solidFill>
              </a:rPr>
              <a:t> </a:t>
            </a:r>
            <a:r>
              <a:rPr lang="pt-PT" err="1">
                <a:solidFill>
                  <a:schemeClr val="tx1"/>
                </a:solidFill>
              </a:rPr>
              <a:t>Neurons</a:t>
            </a:r>
            <a:r>
              <a:rPr lang="pt-PT">
                <a:solidFill>
                  <a:schemeClr val="tx1"/>
                </a:solidFill>
              </a:rPr>
              <a:t>)</a:t>
            </a:r>
          </a:p>
          <a:p>
            <a:pPr marL="285750" indent="-285750">
              <a:buFont typeface="Wingdings" panose="05000000000000000000" pitchFamily="2" charset="2"/>
              <a:buChar char="ü"/>
            </a:pPr>
            <a:r>
              <a:rPr lang="pt-PT" err="1">
                <a:solidFill>
                  <a:schemeClr val="tx1"/>
                </a:solidFill>
              </a:rPr>
              <a:t>We</a:t>
            </a:r>
            <a:r>
              <a:rPr lang="pt-PT">
                <a:solidFill>
                  <a:schemeClr val="tx1"/>
                </a:solidFill>
              </a:rPr>
              <a:t> are </a:t>
            </a:r>
            <a:r>
              <a:rPr lang="pt-PT" err="1">
                <a:solidFill>
                  <a:schemeClr val="tx1"/>
                </a:solidFill>
              </a:rPr>
              <a:t>not</a:t>
            </a:r>
            <a:r>
              <a:rPr lang="pt-PT">
                <a:solidFill>
                  <a:schemeClr val="tx1"/>
                </a:solidFill>
              </a:rPr>
              <a:t> </a:t>
            </a:r>
            <a:r>
              <a:rPr lang="pt-PT" err="1">
                <a:solidFill>
                  <a:schemeClr val="tx1"/>
                </a:solidFill>
              </a:rPr>
              <a:t>still</a:t>
            </a:r>
            <a:r>
              <a:rPr lang="pt-PT">
                <a:solidFill>
                  <a:schemeClr val="tx1"/>
                </a:solidFill>
              </a:rPr>
              <a:t> </a:t>
            </a:r>
            <a:r>
              <a:rPr lang="pt-PT" err="1">
                <a:solidFill>
                  <a:schemeClr val="tx1"/>
                </a:solidFill>
              </a:rPr>
              <a:t>able</a:t>
            </a:r>
            <a:r>
              <a:rPr lang="pt-PT">
                <a:solidFill>
                  <a:schemeClr val="tx1"/>
                </a:solidFill>
              </a:rPr>
              <a:t> to </a:t>
            </a:r>
            <a:r>
              <a:rPr lang="pt-PT" err="1">
                <a:solidFill>
                  <a:schemeClr val="tx1"/>
                </a:solidFill>
              </a:rPr>
              <a:t>choose</a:t>
            </a:r>
            <a:r>
              <a:rPr lang="pt-PT">
                <a:solidFill>
                  <a:schemeClr val="tx1"/>
                </a:solidFill>
              </a:rPr>
              <a:t> a single </a:t>
            </a:r>
            <a:r>
              <a:rPr lang="pt-PT" err="1">
                <a:solidFill>
                  <a:schemeClr val="tx1"/>
                </a:solidFill>
              </a:rPr>
              <a:t>test</a:t>
            </a:r>
            <a:r>
              <a:rPr lang="pt-PT">
                <a:solidFill>
                  <a:schemeClr val="tx1"/>
                </a:solidFill>
              </a:rPr>
              <a:t> as </a:t>
            </a:r>
            <a:r>
              <a:rPr lang="pt-PT" err="1">
                <a:solidFill>
                  <a:schemeClr val="tx1"/>
                </a:solidFill>
              </a:rPr>
              <a:t>the</a:t>
            </a:r>
            <a:r>
              <a:rPr lang="pt-PT">
                <a:solidFill>
                  <a:schemeClr val="tx1"/>
                </a:solidFill>
              </a:rPr>
              <a:t> </a:t>
            </a:r>
            <a:r>
              <a:rPr lang="pt-PT" err="1">
                <a:solidFill>
                  <a:schemeClr val="tx1"/>
                </a:solidFill>
              </a:rPr>
              <a:t>best</a:t>
            </a:r>
            <a:r>
              <a:rPr lang="pt-PT">
                <a:solidFill>
                  <a:schemeClr val="tx1"/>
                </a:solidFill>
              </a:rPr>
              <a:t> </a:t>
            </a:r>
            <a:r>
              <a:rPr lang="pt-PT" err="1">
                <a:solidFill>
                  <a:schemeClr val="tx1"/>
                </a:solidFill>
              </a:rPr>
              <a:t>one</a:t>
            </a:r>
            <a:r>
              <a:rPr lang="pt-PT">
                <a:solidFill>
                  <a:schemeClr val="tx1"/>
                </a:solidFill>
              </a:rPr>
              <a:t>, as </a:t>
            </a:r>
            <a:r>
              <a:rPr lang="pt-PT" err="1">
                <a:solidFill>
                  <a:schemeClr val="tx1"/>
                </a:solidFill>
              </a:rPr>
              <a:t>they</a:t>
            </a:r>
            <a:r>
              <a:rPr lang="pt-PT">
                <a:solidFill>
                  <a:schemeClr val="tx1"/>
                </a:solidFill>
              </a:rPr>
              <a:t> </a:t>
            </a:r>
            <a:r>
              <a:rPr lang="pt-PT" err="1">
                <a:solidFill>
                  <a:schemeClr val="tx1"/>
                </a:solidFill>
              </a:rPr>
              <a:t>produce</a:t>
            </a:r>
            <a:r>
              <a:rPr lang="pt-PT">
                <a:solidFill>
                  <a:schemeClr val="tx1"/>
                </a:solidFill>
              </a:rPr>
              <a:t> </a:t>
            </a:r>
            <a:r>
              <a:rPr lang="pt-PT" err="1">
                <a:solidFill>
                  <a:schemeClr val="tx1"/>
                </a:solidFill>
              </a:rPr>
              <a:t>all</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same</a:t>
            </a:r>
            <a:r>
              <a:rPr lang="pt-PT">
                <a:solidFill>
                  <a:schemeClr val="tx1"/>
                </a:solidFill>
              </a:rPr>
              <a:t> </a:t>
            </a:r>
            <a:r>
              <a:rPr lang="pt-PT" err="1">
                <a:solidFill>
                  <a:schemeClr val="tx1"/>
                </a:solidFill>
              </a:rPr>
              <a:t>results</a:t>
            </a:r>
            <a:endParaRPr lang="pt-PT">
              <a:solidFill>
                <a:schemeClr val="tx1"/>
              </a:solidFill>
            </a:endParaRPr>
          </a:p>
          <a:p>
            <a:pPr marL="285750" indent="-285750">
              <a:buFont typeface="Wingdings" panose="05000000000000000000" pitchFamily="2" charset="2"/>
              <a:buChar char="ü"/>
            </a:pP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silhuoette</a:t>
            </a:r>
            <a:r>
              <a:rPr lang="pt-PT">
                <a:solidFill>
                  <a:schemeClr val="tx1"/>
                </a:solidFill>
              </a:rPr>
              <a:t> score </a:t>
            </a:r>
            <a:r>
              <a:rPr lang="pt-PT" err="1">
                <a:solidFill>
                  <a:schemeClr val="tx1"/>
                </a:solidFill>
              </a:rPr>
              <a:t>and</a:t>
            </a:r>
            <a:r>
              <a:rPr lang="pt-PT">
                <a:solidFill>
                  <a:schemeClr val="tx1"/>
                </a:solidFill>
              </a:rPr>
              <a:t> rand </a:t>
            </a:r>
            <a:r>
              <a:rPr lang="pt-PT" err="1">
                <a:solidFill>
                  <a:schemeClr val="tx1"/>
                </a:solidFill>
              </a:rPr>
              <a:t>index</a:t>
            </a:r>
            <a:r>
              <a:rPr lang="pt-PT">
                <a:solidFill>
                  <a:schemeClr val="tx1"/>
                </a:solidFill>
              </a:rPr>
              <a:t> score </a:t>
            </a:r>
            <a:r>
              <a:rPr lang="pt-PT" err="1">
                <a:solidFill>
                  <a:schemeClr val="tx1"/>
                </a:solidFill>
              </a:rPr>
              <a:t>were</a:t>
            </a:r>
            <a:r>
              <a:rPr lang="pt-PT">
                <a:solidFill>
                  <a:schemeClr val="tx1"/>
                </a:solidFill>
              </a:rPr>
              <a:t> </a:t>
            </a:r>
            <a:r>
              <a:rPr lang="pt-PT" err="1">
                <a:solidFill>
                  <a:schemeClr val="tx1"/>
                </a:solidFill>
              </a:rPr>
              <a:t>computed</a:t>
            </a:r>
            <a:r>
              <a:rPr lang="pt-PT">
                <a:solidFill>
                  <a:schemeClr val="tx1"/>
                </a:solidFill>
              </a:rPr>
              <a:t> </a:t>
            </a:r>
            <a:r>
              <a:rPr lang="pt-PT" err="1">
                <a:solidFill>
                  <a:schemeClr val="tx1"/>
                </a:solidFill>
              </a:rPr>
              <a:t>and</a:t>
            </a:r>
            <a:r>
              <a:rPr lang="pt-PT">
                <a:solidFill>
                  <a:schemeClr val="tx1"/>
                </a:solidFill>
              </a:rPr>
              <a:t> are </a:t>
            </a:r>
            <a:r>
              <a:rPr lang="pt-PT" err="1">
                <a:solidFill>
                  <a:schemeClr val="tx1"/>
                </a:solidFill>
              </a:rPr>
              <a:t>the</a:t>
            </a:r>
            <a:r>
              <a:rPr lang="pt-PT">
                <a:solidFill>
                  <a:schemeClr val="tx1"/>
                </a:solidFill>
              </a:rPr>
              <a:t> </a:t>
            </a:r>
            <a:r>
              <a:rPr lang="pt-PT" err="1">
                <a:solidFill>
                  <a:schemeClr val="tx1"/>
                </a:solidFill>
              </a:rPr>
              <a:t>same</a:t>
            </a:r>
            <a:r>
              <a:rPr lang="pt-PT">
                <a:solidFill>
                  <a:schemeClr val="tx1"/>
                </a:solidFill>
              </a:rPr>
              <a:t> for </a:t>
            </a:r>
            <a:r>
              <a:rPr lang="pt-PT" err="1">
                <a:solidFill>
                  <a:schemeClr val="tx1"/>
                </a:solidFill>
              </a:rPr>
              <a:t>all</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tests</a:t>
            </a:r>
            <a:endParaRPr lang="pt-PT">
              <a:solidFill>
                <a:schemeClr val="tx1"/>
              </a:solidFill>
            </a:endParaRPr>
          </a:p>
          <a:p>
            <a:pPr marL="285750" indent="-285750">
              <a:buFont typeface="Wingdings" panose="05000000000000000000" pitchFamily="2" charset="2"/>
              <a:buChar char="ü"/>
            </a:pPr>
            <a:r>
              <a:rPr lang="pt-PT" err="1">
                <a:solidFill>
                  <a:schemeClr val="tx1"/>
                </a:solidFill>
              </a:rPr>
              <a:t>These</a:t>
            </a:r>
            <a:r>
              <a:rPr lang="pt-PT">
                <a:solidFill>
                  <a:schemeClr val="tx1"/>
                </a:solidFill>
              </a:rPr>
              <a:t> </a:t>
            </a:r>
            <a:r>
              <a:rPr lang="pt-PT" err="1">
                <a:solidFill>
                  <a:schemeClr val="tx1"/>
                </a:solidFill>
              </a:rPr>
              <a:t>results</a:t>
            </a:r>
            <a:r>
              <a:rPr lang="pt-PT">
                <a:solidFill>
                  <a:schemeClr val="tx1"/>
                </a:solidFill>
              </a:rPr>
              <a:t> </a:t>
            </a:r>
            <a:r>
              <a:rPr lang="pt-PT" err="1">
                <a:solidFill>
                  <a:schemeClr val="tx1"/>
                </a:solidFill>
              </a:rPr>
              <a:t>support</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idea</a:t>
            </a:r>
            <a:r>
              <a:rPr lang="pt-PT">
                <a:solidFill>
                  <a:schemeClr val="tx1"/>
                </a:solidFill>
              </a:rPr>
              <a:t> </a:t>
            </a:r>
            <a:r>
              <a:rPr lang="pt-PT" err="1">
                <a:solidFill>
                  <a:schemeClr val="tx1"/>
                </a:solidFill>
              </a:rPr>
              <a:t>that</a:t>
            </a:r>
            <a:r>
              <a:rPr lang="pt-PT">
                <a:solidFill>
                  <a:schemeClr val="tx1"/>
                </a:solidFill>
              </a:rPr>
              <a:t> </a:t>
            </a:r>
            <a:r>
              <a:rPr lang="pt-PT" err="1">
                <a:solidFill>
                  <a:schemeClr val="tx1"/>
                </a:solidFill>
              </a:rPr>
              <a:t>we</a:t>
            </a:r>
            <a:r>
              <a:rPr lang="pt-PT">
                <a:solidFill>
                  <a:schemeClr val="tx1"/>
                </a:solidFill>
              </a:rPr>
              <a:t> can </a:t>
            </a:r>
            <a:r>
              <a:rPr lang="pt-PT" err="1">
                <a:solidFill>
                  <a:schemeClr val="tx1"/>
                </a:solidFill>
              </a:rPr>
              <a:t>destinguish</a:t>
            </a:r>
            <a:r>
              <a:rPr lang="pt-PT">
                <a:solidFill>
                  <a:schemeClr val="tx1"/>
                </a:solidFill>
              </a:rPr>
              <a:t> glia </a:t>
            </a:r>
            <a:r>
              <a:rPr lang="pt-PT" err="1">
                <a:solidFill>
                  <a:schemeClr val="tx1"/>
                </a:solidFill>
              </a:rPr>
              <a:t>vs</a:t>
            </a:r>
            <a:r>
              <a:rPr lang="pt-PT">
                <a:solidFill>
                  <a:schemeClr val="tx1"/>
                </a:solidFill>
              </a:rPr>
              <a:t> </a:t>
            </a:r>
            <a:r>
              <a:rPr lang="pt-PT" err="1">
                <a:solidFill>
                  <a:schemeClr val="tx1"/>
                </a:solidFill>
              </a:rPr>
              <a:t>neurons</a:t>
            </a:r>
            <a:r>
              <a:rPr lang="pt-PT">
                <a:solidFill>
                  <a:schemeClr val="tx1"/>
                </a:solidFill>
              </a:rPr>
              <a:t>, </a:t>
            </a:r>
            <a:r>
              <a:rPr lang="pt-PT" err="1">
                <a:solidFill>
                  <a:schemeClr val="tx1"/>
                </a:solidFill>
              </a:rPr>
              <a:t>based</a:t>
            </a:r>
            <a:r>
              <a:rPr lang="pt-PT">
                <a:solidFill>
                  <a:schemeClr val="tx1"/>
                </a:solidFill>
              </a:rPr>
              <a:t> </a:t>
            </a:r>
            <a:r>
              <a:rPr lang="pt-PT" err="1">
                <a:solidFill>
                  <a:schemeClr val="tx1"/>
                </a:solidFill>
              </a:rPr>
              <a:t>on</a:t>
            </a:r>
            <a:r>
              <a:rPr lang="pt-PT">
                <a:solidFill>
                  <a:schemeClr val="tx1"/>
                </a:solidFill>
              </a:rPr>
              <a:t> </a:t>
            </a:r>
            <a:r>
              <a:rPr lang="pt-PT" err="1">
                <a:solidFill>
                  <a:schemeClr val="tx1"/>
                </a:solidFill>
              </a:rPr>
              <a:t>their</a:t>
            </a:r>
            <a:r>
              <a:rPr lang="pt-PT">
                <a:solidFill>
                  <a:schemeClr val="tx1"/>
                </a:solidFill>
              </a:rPr>
              <a:t> </a:t>
            </a:r>
            <a:r>
              <a:rPr lang="pt-PT" err="1">
                <a:solidFill>
                  <a:schemeClr val="tx1"/>
                </a:solidFill>
              </a:rPr>
              <a:t>biological</a:t>
            </a:r>
            <a:r>
              <a:rPr lang="pt-PT">
                <a:solidFill>
                  <a:schemeClr val="tx1"/>
                </a:solidFill>
              </a:rPr>
              <a:t> </a:t>
            </a:r>
            <a:r>
              <a:rPr lang="pt-PT" err="1">
                <a:solidFill>
                  <a:schemeClr val="tx1"/>
                </a:solidFill>
              </a:rPr>
              <a:t>differences</a:t>
            </a:r>
            <a:endParaRPr lang="pt-PT">
              <a:solidFill>
                <a:schemeClr val="tx1"/>
              </a:solidFill>
            </a:endParaRPr>
          </a:p>
        </p:txBody>
      </p:sp>
      <p:sp>
        <p:nvSpPr>
          <p:cNvPr id="23" name="Retângulo: Cantos Arredondados 22">
            <a:extLst>
              <a:ext uri="{FF2B5EF4-FFF2-40B4-BE49-F238E27FC236}">
                <a16:creationId xmlns:a16="http://schemas.microsoft.com/office/drawing/2014/main" id="{D051D79B-0AB9-41E1-ED3D-47BD9AFD703C}"/>
              </a:ext>
            </a:extLst>
          </p:cNvPr>
          <p:cNvSpPr/>
          <p:nvPr/>
        </p:nvSpPr>
        <p:spPr>
          <a:xfrm>
            <a:off x="7837948" y="1109611"/>
            <a:ext cx="2181403" cy="516835"/>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err="1"/>
              <a:t>Results</a:t>
            </a:r>
            <a:r>
              <a:rPr lang="pt-PT" b="1"/>
              <a:t> </a:t>
            </a:r>
            <a:r>
              <a:rPr lang="pt-PT" b="1" err="1"/>
              <a:t>analysis</a:t>
            </a:r>
            <a:endParaRPr lang="pt-PT" b="1"/>
          </a:p>
        </p:txBody>
      </p:sp>
      <p:sp>
        <p:nvSpPr>
          <p:cNvPr id="5" name="Retângulo 4">
            <a:extLst>
              <a:ext uri="{FF2B5EF4-FFF2-40B4-BE49-F238E27FC236}">
                <a16:creationId xmlns:a16="http://schemas.microsoft.com/office/drawing/2014/main" id="{9BBD74D8-8659-8079-DE91-203C6E11CB6A}"/>
              </a:ext>
            </a:extLst>
          </p:cNvPr>
          <p:cNvSpPr/>
          <p:nvPr/>
        </p:nvSpPr>
        <p:spPr>
          <a:xfrm>
            <a:off x="6827188" y="5424121"/>
            <a:ext cx="4291899" cy="797243"/>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err="1">
                <a:solidFill>
                  <a:schemeClr val="tx1"/>
                </a:solidFill>
              </a:rPr>
              <a:t>Silhouette</a:t>
            </a:r>
            <a:r>
              <a:rPr lang="pt-PT">
                <a:solidFill>
                  <a:schemeClr val="tx1"/>
                </a:solidFill>
              </a:rPr>
              <a:t> score: 0. 4440158094773555 </a:t>
            </a:r>
          </a:p>
          <a:p>
            <a:r>
              <a:rPr lang="pt-PT">
                <a:solidFill>
                  <a:schemeClr val="tx1"/>
                </a:solidFill>
              </a:rPr>
              <a:t>Rand-</a:t>
            </a:r>
            <a:r>
              <a:rPr lang="pt-PT" err="1">
                <a:solidFill>
                  <a:schemeClr val="tx1"/>
                </a:solidFill>
              </a:rPr>
              <a:t>index</a:t>
            </a:r>
            <a:r>
              <a:rPr lang="pt-PT">
                <a:solidFill>
                  <a:schemeClr val="tx1"/>
                </a:solidFill>
              </a:rPr>
              <a:t> score: 1.0</a:t>
            </a:r>
          </a:p>
        </p:txBody>
      </p:sp>
      <p:sp>
        <p:nvSpPr>
          <p:cNvPr id="10" name="Retângulo 9">
            <a:extLst>
              <a:ext uri="{FF2B5EF4-FFF2-40B4-BE49-F238E27FC236}">
                <a16:creationId xmlns:a16="http://schemas.microsoft.com/office/drawing/2014/main" id="{D62A776F-AEF8-6409-ACDD-3A533B9E6C3B}"/>
              </a:ext>
            </a:extLst>
          </p:cNvPr>
          <p:cNvSpPr/>
          <p:nvPr/>
        </p:nvSpPr>
        <p:spPr>
          <a:xfrm>
            <a:off x="660796" y="2194194"/>
            <a:ext cx="2124075" cy="81626"/>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11" name="Retângulo 10">
            <a:extLst>
              <a:ext uri="{FF2B5EF4-FFF2-40B4-BE49-F238E27FC236}">
                <a16:creationId xmlns:a16="http://schemas.microsoft.com/office/drawing/2014/main" id="{6BB5E211-0B63-FECC-BD06-793524842493}"/>
              </a:ext>
            </a:extLst>
          </p:cNvPr>
          <p:cNvSpPr/>
          <p:nvPr/>
        </p:nvSpPr>
        <p:spPr>
          <a:xfrm>
            <a:off x="2794397" y="2194194"/>
            <a:ext cx="2112170" cy="81626"/>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14" name="Retângulo 13">
            <a:extLst>
              <a:ext uri="{FF2B5EF4-FFF2-40B4-BE49-F238E27FC236}">
                <a16:creationId xmlns:a16="http://schemas.microsoft.com/office/drawing/2014/main" id="{E3FE0CA0-CA6E-A5E8-31CC-99D63DF9E294}"/>
              </a:ext>
            </a:extLst>
          </p:cNvPr>
          <p:cNvSpPr/>
          <p:nvPr/>
        </p:nvSpPr>
        <p:spPr>
          <a:xfrm>
            <a:off x="660795" y="3531873"/>
            <a:ext cx="2124075" cy="81626"/>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16" name="Retângulo 15">
            <a:extLst>
              <a:ext uri="{FF2B5EF4-FFF2-40B4-BE49-F238E27FC236}">
                <a16:creationId xmlns:a16="http://schemas.microsoft.com/office/drawing/2014/main" id="{F2788E23-07D9-7349-07AF-929925FF6D36}"/>
              </a:ext>
            </a:extLst>
          </p:cNvPr>
          <p:cNvSpPr/>
          <p:nvPr/>
        </p:nvSpPr>
        <p:spPr>
          <a:xfrm>
            <a:off x="2794397" y="3531873"/>
            <a:ext cx="2112170" cy="81626"/>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17" name="Retângulo 16">
            <a:extLst>
              <a:ext uri="{FF2B5EF4-FFF2-40B4-BE49-F238E27FC236}">
                <a16:creationId xmlns:a16="http://schemas.microsoft.com/office/drawing/2014/main" id="{00E4A87F-EBBC-6E53-5CA0-B6A58797517F}"/>
              </a:ext>
            </a:extLst>
          </p:cNvPr>
          <p:cNvSpPr/>
          <p:nvPr/>
        </p:nvSpPr>
        <p:spPr>
          <a:xfrm>
            <a:off x="660794" y="4865069"/>
            <a:ext cx="2124075" cy="81626"/>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19" name="Retângulo 18">
            <a:extLst>
              <a:ext uri="{FF2B5EF4-FFF2-40B4-BE49-F238E27FC236}">
                <a16:creationId xmlns:a16="http://schemas.microsoft.com/office/drawing/2014/main" id="{F0B4036B-50A8-764B-191F-B43123AF723F}"/>
              </a:ext>
            </a:extLst>
          </p:cNvPr>
          <p:cNvSpPr/>
          <p:nvPr/>
        </p:nvSpPr>
        <p:spPr>
          <a:xfrm>
            <a:off x="2818455" y="4865069"/>
            <a:ext cx="2124075" cy="81626"/>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21" name="Retângulo 20">
            <a:extLst>
              <a:ext uri="{FF2B5EF4-FFF2-40B4-BE49-F238E27FC236}">
                <a16:creationId xmlns:a16="http://schemas.microsoft.com/office/drawing/2014/main" id="{E8CD5C11-0628-C707-802A-82D780311CAB}"/>
              </a:ext>
            </a:extLst>
          </p:cNvPr>
          <p:cNvSpPr/>
          <p:nvPr/>
        </p:nvSpPr>
        <p:spPr>
          <a:xfrm>
            <a:off x="614086" y="6198301"/>
            <a:ext cx="2194598" cy="81626"/>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22" name="Retângulo 21">
            <a:extLst>
              <a:ext uri="{FF2B5EF4-FFF2-40B4-BE49-F238E27FC236}">
                <a16:creationId xmlns:a16="http://schemas.microsoft.com/office/drawing/2014/main" id="{6227760C-3F1A-DB92-2D09-8DBBA713719D}"/>
              </a:ext>
            </a:extLst>
          </p:cNvPr>
          <p:cNvSpPr/>
          <p:nvPr/>
        </p:nvSpPr>
        <p:spPr>
          <a:xfrm>
            <a:off x="2818455" y="6195964"/>
            <a:ext cx="2155107" cy="81626"/>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28" name="Google Shape;309;p21">
            <a:extLst>
              <a:ext uri="{FF2B5EF4-FFF2-40B4-BE49-F238E27FC236}">
                <a16:creationId xmlns:a16="http://schemas.microsoft.com/office/drawing/2014/main" id="{20D509A0-96DC-31BB-B348-09BA7294DBF0}"/>
              </a:ext>
            </a:extLst>
          </p:cNvPr>
          <p:cNvSpPr/>
          <p:nvPr/>
        </p:nvSpPr>
        <p:spPr>
          <a:xfrm>
            <a:off x="5059552" y="3246300"/>
            <a:ext cx="909688" cy="822103"/>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grpSp>
        <p:nvGrpSpPr>
          <p:cNvPr id="37" name="Agrupar 36">
            <a:extLst>
              <a:ext uri="{FF2B5EF4-FFF2-40B4-BE49-F238E27FC236}">
                <a16:creationId xmlns:a16="http://schemas.microsoft.com/office/drawing/2014/main" id="{80202C07-1A7F-F9B4-E6D4-797F4002ECD8}"/>
              </a:ext>
            </a:extLst>
          </p:cNvPr>
          <p:cNvGrpSpPr/>
          <p:nvPr/>
        </p:nvGrpSpPr>
        <p:grpSpPr>
          <a:xfrm>
            <a:off x="5126005" y="3305928"/>
            <a:ext cx="809837" cy="639169"/>
            <a:chOff x="5117615" y="3095854"/>
            <a:chExt cx="809837" cy="639169"/>
          </a:xfrm>
        </p:grpSpPr>
        <p:sp>
          <p:nvSpPr>
            <p:cNvPr id="31" name="CaixaDeTexto 30">
              <a:extLst>
                <a:ext uri="{FF2B5EF4-FFF2-40B4-BE49-F238E27FC236}">
                  <a16:creationId xmlns:a16="http://schemas.microsoft.com/office/drawing/2014/main" id="{5CC55263-B831-A133-1FA3-9541E4EF107E}"/>
                </a:ext>
              </a:extLst>
            </p:cNvPr>
            <p:cNvSpPr txBox="1"/>
            <p:nvPr/>
          </p:nvSpPr>
          <p:spPr>
            <a:xfrm>
              <a:off x="5117615" y="3095854"/>
              <a:ext cx="809837" cy="261610"/>
            </a:xfrm>
            <a:prstGeom prst="rect">
              <a:avLst/>
            </a:prstGeom>
            <a:noFill/>
          </p:spPr>
          <p:txBody>
            <a:bodyPr wrap="none" rtlCol="0">
              <a:spAutoFit/>
            </a:bodyPr>
            <a:lstStyle/>
            <a:p>
              <a:r>
                <a:rPr lang="pt-PT" sz="1100" err="1"/>
                <a:t>True</a:t>
              </a:r>
              <a:r>
                <a:rPr lang="pt-PT" sz="1100"/>
                <a:t> </a:t>
              </a:r>
              <a:r>
                <a:rPr lang="pt-PT" sz="1100" err="1"/>
                <a:t>labels</a:t>
              </a:r>
              <a:endParaRPr lang="pt-PT" sz="1100"/>
            </a:p>
          </p:txBody>
        </p:sp>
        <p:sp>
          <p:nvSpPr>
            <p:cNvPr id="35" name="Retângulo 34">
              <a:extLst>
                <a:ext uri="{FF2B5EF4-FFF2-40B4-BE49-F238E27FC236}">
                  <a16:creationId xmlns:a16="http://schemas.microsoft.com/office/drawing/2014/main" id="{73A7C784-C938-C136-3A74-8F910681B44E}"/>
                </a:ext>
              </a:extLst>
            </p:cNvPr>
            <p:cNvSpPr/>
            <p:nvPr/>
          </p:nvSpPr>
          <p:spPr>
            <a:xfrm>
              <a:off x="5250972" y="3377390"/>
              <a:ext cx="579322" cy="143053"/>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Glia</a:t>
              </a:r>
            </a:p>
          </p:txBody>
        </p:sp>
        <p:sp>
          <p:nvSpPr>
            <p:cNvPr id="36" name="Retângulo 35">
              <a:extLst>
                <a:ext uri="{FF2B5EF4-FFF2-40B4-BE49-F238E27FC236}">
                  <a16:creationId xmlns:a16="http://schemas.microsoft.com/office/drawing/2014/main" id="{2B9832F4-8F66-8B9A-834B-8323124679F0}"/>
                </a:ext>
              </a:extLst>
            </p:cNvPr>
            <p:cNvSpPr/>
            <p:nvPr/>
          </p:nvSpPr>
          <p:spPr>
            <a:xfrm>
              <a:off x="5256328" y="3591970"/>
              <a:ext cx="579322" cy="143053"/>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err="1">
                  <a:solidFill>
                    <a:schemeClr val="tx1"/>
                  </a:solidFill>
                </a:rPr>
                <a:t>Neurons</a:t>
              </a:r>
              <a:endParaRPr lang="pt-PT" sz="700" b="1">
                <a:solidFill>
                  <a:schemeClr val="tx1"/>
                </a:solidFill>
              </a:endParaRPr>
            </a:p>
          </p:txBody>
        </p:sp>
      </p:grpSp>
    </p:spTree>
    <p:extLst>
      <p:ext uri="{BB962C8B-B14F-4D97-AF65-F5344CB8AC3E}">
        <p14:creationId xmlns:p14="http://schemas.microsoft.com/office/powerpoint/2010/main" val="1868153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cxnSp>
        <p:nvCxnSpPr>
          <p:cNvPr id="4" name="Google Shape;313;p21">
            <a:extLst>
              <a:ext uri="{FF2B5EF4-FFF2-40B4-BE49-F238E27FC236}">
                <a16:creationId xmlns:a16="http://schemas.microsoft.com/office/drawing/2014/main" id="{3D312F0B-23A2-8371-2015-B0F66AFF07F1}"/>
              </a:ext>
            </a:extLst>
          </p:cNvPr>
          <p:cNvCxnSpPr>
            <a:cxnSpLocks/>
          </p:cNvCxnSpPr>
          <p:nvPr/>
        </p:nvCxnSpPr>
        <p:spPr>
          <a:xfrm flipH="1">
            <a:off x="4013947" y="2952859"/>
            <a:ext cx="4484594" cy="0"/>
          </a:xfrm>
          <a:prstGeom prst="straightConnector1">
            <a:avLst/>
          </a:prstGeom>
          <a:noFill/>
          <a:ln w="19050" cap="flat" cmpd="sng">
            <a:solidFill>
              <a:srgbClr val="AAAAAA"/>
            </a:solidFill>
            <a:prstDash val="solid"/>
            <a:round/>
            <a:headEnd type="oval" w="med" len="med"/>
            <a:tailEnd type="oval" w="med" len="med"/>
          </a:ln>
        </p:spPr>
      </p:cxnSp>
      <p:cxnSp>
        <p:nvCxnSpPr>
          <p:cNvPr id="5" name="Google Shape;317;p21">
            <a:extLst>
              <a:ext uri="{FF2B5EF4-FFF2-40B4-BE49-F238E27FC236}">
                <a16:creationId xmlns:a16="http://schemas.microsoft.com/office/drawing/2014/main" id="{C9A6B38B-9BA3-5CFC-C1AD-FE2E09E88AC6}"/>
              </a:ext>
            </a:extLst>
          </p:cNvPr>
          <p:cNvCxnSpPr/>
          <p:nvPr/>
        </p:nvCxnSpPr>
        <p:spPr>
          <a:xfrm>
            <a:off x="9069873" y="322844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6" name="Google Shape;316;p21">
            <a:extLst>
              <a:ext uri="{FF2B5EF4-FFF2-40B4-BE49-F238E27FC236}">
                <a16:creationId xmlns:a16="http://schemas.microsoft.com/office/drawing/2014/main" id="{D2E63236-DB50-9F2B-1F1D-E2C8A41FCCB5}"/>
              </a:ext>
            </a:extLst>
          </p:cNvPr>
          <p:cNvCxnSpPr/>
          <p:nvPr/>
        </p:nvCxnSpPr>
        <p:spPr>
          <a:xfrm>
            <a:off x="3095344" y="322844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7" name="Google Shape;312;p21">
            <a:extLst>
              <a:ext uri="{FF2B5EF4-FFF2-40B4-BE49-F238E27FC236}">
                <a16:creationId xmlns:a16="http://schemas.microsoft.com/office/drawing/2014/main" id="{A6A5377C-85CF-4EFC-A75E-428D16582E19}"/>
              </a:ext>
            </a:extLst>
          </p:cNvPr>
          <p:cNvCxnSpPr>
            <a:cxnSpLocks/>
          </p:cNvCxnSpPr>
          <p:nvPr/>
        </p:nvCxnSpPr>
        <p:spPr>
          <a:xfrm flipH="1">
            <a:off x="6095991" y="1627088"/>
            <a:ext cx="9" cy="1346257"/>
          </a:xfrm>
          <a:prstGeom prst="straightConnector1">
            <a:avLst/>
          </a:prstGeom>
          <a:noFill/>
          <a:ln w="19050" cap="flat" cmpd="sng">
            <a:solidFill>
              <a:srgbClr val="AAAAAA"/>
            </a:solidFill>
            <a:prstDash val="solid"/>
            <a:round/>
            <a:headEnd type="oval" w="med" len="med"/>
            <a:tailEnd type="none" w="med" len="med"/>
          </a:ln>
        </p:spPr>
      </p:cxnSp>
      <p:sp>
        <p:nvSpPr>
          <p:cNvPr id="8" name="Google Shape;300;p21">
            <a:extLst>
              <a:ext uri="{FF2B5EF4-FFF2-40B4-BE49-F238E27FC236}">
                <a16:creationId xmlns:a16="http://schemas.microsoft.com/office/drawing/2014/main" id="{61BCF1C2-51F6-77F8-AF16-AEF60F744D8B}"/>
              </a:ext>
            </a:extLst>
          </p:cNvPr>
          <p:cNvSpPr/>
          <p:nvPr/>
        </p:nvSpPr>
        <p:spPr>
          <a:xfrm>
            <a:off x="4524991" y="1471745"/>
            <a:ext cx="31492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Two-phase</a:t>
            </a: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 </a:t>
            </a: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approach</a:t>
            </a:r>
            <a:endParaRPr kumimoji="0" sz="2400" b="1" i="0" u="none" strike="noStrike" kern="0" cap="none" spc="0" normalizeH="0" baseline="0" noProof="0">
              <a:ln>
                <a:noFill/>
              </a:ln>
              <a:solidFill>
                <a:srgbClr val="000000"/>
              </a:solidFill>
              <a:effectLst/>
              <a:uLnTx/>
              <a:uFillTx/>
              <a:latin typeface="+mj-lt"/>
              <a:cs typeface="Arial" panose="020B0604020202020204" pitchFamily="34" charset="0"/>
              <a:sym typeface="Arial"/>
            </a:endParaRPr>
          </a:p>
        </p:txBody>
      </p:sp>
      <p:sp>
        <p:nvSpPr>
          <p:cNvPr id="9" name="Google Shape;309;p21">
            <a:extLst>
              <a:ext uri="{FF2B5EF4-FFF2-40B4-BE49-F238E27FC236}">
                <a16:creationId xmlns:a16="http://schemas.microsoft.com/office/drawing/2014/main" id="{B5455175-EF8C-9439-9BC6-5A0FAF22CDE1}"/>
              </a:ext>
            </a:extLst>
          </p:cNvPr>
          <p:cNvSpPr/>
          <p:nvPr/>
        </p:nvSpPr>
        <p:spPr>
          <a:xfrm>
            <a:off x="1802425" y="2605459"/>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0" name="Google Shape;311;p21">
            <a:extLst>
              <a:ext uri="{FF2B5EF4-FFF2-40B4-BE49-F238E27FC236}">
                <a16:creationId xmlns:a16="http://schemas.microsoft.com/office/drawing/2014/main" id="{CE47628C-AF0E-0053-3D8B-3402DB69D3DF}"/>
              </a:ext>
            </a:extLst>
          </p:cNvPr>
          <p:cNvSpPr/>
          <p:nvPr/>
        </p:nvSpPr>
        <p:spPr>
          <a:xfrm>
            <a:off x="7769649" y="2605459"/>
            <a:ext cx="2586000" cy="694800"/>
          </a:xfrm>
          <a:prstGeom prst="roundRect">
            <a:avLst>
              <a:gd name="adj" fmla="val 16667"/>
            </a:avLst>
          </a:prstGeom>
          <a:solidFill>
            <a:srgbClr val="7BB88A"/>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8" name="Retângulo: Cantos Arredondados 17">
            <a:extLst>
              <a:ext uri="{FF2B5EF4-FFF2-40B4-BE49-F238E27FC236}">
                <a16:creationId xmlns:a16="http://schemas.microsoft.com/office/drawing/2014/main" id="{C3951444-ACF6-4749-2447-FB4242C1545D}"/>
              </a:ext>
            </a:extLst>
          </p:cNvPr>
          <p:cNvSpPr/>
          <p:nvPr/>
        </p:nvSpPr>
        <p:spPr>
          <a:xfrm>
            <a:off x="7514076" y="3769677"/>
            <a:ext cx="3051129" cy="1550468"/>
          </a:xfrm>
          <a:prstGeom prst="roundRect">
            <a:avLst/>
          </a:prstGeom>
          <a:solidFill>
            <a:srgbClr val="7BB88A"/>
          </a:solidFill>
          <a:ln w="25400" cap="flat" cmpd="sng" algn="ctr">
            <a:solidFill>
              <a:srgbClr val="7BB88A"/>
            </a:solidFill>
            <a:prstDash val="solid"/>
          </a:ln>
          <a:effectLst/>
        </p:spPr>
        <p:txBody>
          <a:bodyPr lIns="91440" tIns="45720" rIns="91440" bIns="45720"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pt-PT" sz="2000" kern="0"/>
              <a:t>K</a:t>
            </a:r>
            <a:r>
              <a:rPr kumimoji="0" lang="pt-PT" sz="2000" b="0" i="0" u="none" strike="noStrike" kern="0" cap="none" spc="0" normalizeH="0" baseline="0" noProof="0">
                <a:ln>
                  <a:noFill/>
                </a:ln>
                <a:effectLst/>
                <a:uLnTx/>
                <a:uFillTx/>
                <a:ea typeface="+mn-ea"/>
                <a:cs typeface="+mn-cs"/>
              </a:rPr>
              <a:t> = 4</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err="1">
                <a:ln>
                  <a:noFill/>
                </a:ln>
                <a:effectLst/>
                <a:uLnTx/>
                <a:uFillTx/>
                <a:ea typeface="+mn-ea"/>
                <a:cs typeface="+mn-cs"/>
              </a:rPr>
              <a:t>Hypothesis</a:t>
            </a:r>
            <a:r>
              <a:rPr kumimoji="0" lang="pt-PT" sz="2000" b="0" i="0" u="none" strike="noStrike" kern="0" cap="none" spc="0" normalizeH="0" baseline="0" noProof="0">
                <a:ln>
                  <a:noFill/>
                </a:ln>
                <a:effectLst/>
                <a:uLnTx/>
                <a:uFillTx/>
                <a:ea typeface="+mn-ea"/>
                <a:cs typeface="+mn-cs"/>
              </a:rPr>
              <a:t>: are </a:t>
            </a:r>
            <a:r>
              <a:rPr kumimoji="0" lang="pt-PT" sz="2000" b="0" i="0" u="none" strike="noStrike" kern="0" cap="none" spc="0" normalizeH="0" baseline="0" noProof="0" err="1">
                <a:ln>
                  <a:noFill/>
                </a:ln>
                <a:effectLst/>
                <a:uLnTx/>
                <a:uFillTx/>
                <a:ea typeface="+mn-ea"/>
                <a:cs typeface="+mn-cs"/>
              </a:rPr>
              <a:t>cells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from</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the</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four</a:t>
            </a:r>
            <a:r>
              <a:rPr kumimoji="0" lang="pt-PT" sz="2000" b="0" i="0" u="none" strike="noStrike" kern="0" cap="none" spc="0" normalizeH="0" baseline="0" noProof="0">
                <a:ln>
                  <a:noFill/>
                </a:ln>
                <a:effectLst/>
                <a:uLnTx/>
                <a:uFillTx/>
                <a:ea typeface="+mn-ea"/>
                <a:cs typeface="+mn-cs"/>
              </a:rPr>
              <a:t> cerebral </a:t>
            </a:r>
            <a:r>
              <a:rPr kumimoji="0" lang="pt-PT" sz="2000" b="0" i="0" u="none" strike="noStrike" kern="0" cap="none" spc="0" normalizeH="0" baseline="0" noProof="0" err="1">
                <a:ln>
                  <a:noFill/>
                </a:ln>
                <a:effectLst/>
                <a:uLnTx/>
                <a:uFillTx/>
                <a:ea typeface="+mn-ea"/>
                <a:cs typeface="+mn-cs"/>
              </a:rPr>
              <a:t>regions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distinguishable</a:t>
            </a:r>
            <a:r>
              <a:rPr kumimoji="0" lang="pt-PT" sz="2000" b="0" i="0" u="none" strike="noStrike" kern="0" cap="none" spc="0" normalizeH="0" baseline="0" noProof="0">
                <a:ln>
                  <a:noFill/>
                </a:ln>
                <a:effectLst/>
                <a:uLnTx/>
                <a:uFillTx/>
                <a:ea typeface="+mn-ea"/>
                <a:cs typeface="+mn-cs"/>
              </a:rPr>
              <a:t>?</a:t>
            </a:r>
            <a:endParaRPr lang="pt-PT" sz="2000" b="0" i="0" u="none" strike="noStrike" kern="0" cap="none" spc="0" normalizeH="0" baseline="0" noProof="0">
              <a:ln>
                <a:noFill/>
              </a:ln>
              <a:effectLst/>
              <a:uLnTx/>
              <a:uFillTx/>
              <a:cs typeface="Calibri"/>
            </a:endParaRPr>
          </a:p>
        </p:txBody>
      </p:sp>
      <p:sp>
        <p:nvSpPr>
          <p:cNvPr id="19" name="Retângulo: Cantos Arredondados 18">
            <a:extLst>
              <a:ext uri="{FF2B5EF4-FFF2-40B4-BE49-F238E27FC236}">
                <a16:creationId xmlns:a16="http://schemas.microsoft.com/office/drawing/2014/main" id="{7113BB25-8881-C4F3-3CCC-E207D60FB6DD}"/>
              </a:ext>
            </a:extLst>
          </p:cNvPr>
          <p:cNvSpPr/>
          <p:nvPr/>
        </p:nvSpPr>
        <p:spPr>
          <a:xfrm>
            <a:off x="1559466" y="3769677"/>
            <a:ext cx="3051129" cy="1312167"/>
          </a:xfrm>
          <a:prstGeom prst="roundRect">
            <a:avLst/>
          </a:prstGeom>
          <a:solidFill>
            <a:srgbClr val="C5E5C8"/>
          </a:solidFill>
          <a:ln w="25400" cap="flat" cmpd="sng" algn="ctr">
            <a:solidFill>
              <a:srgbClr val="C5E5C8"/>
            </a:solidFill>
            <a:prstDash val="solid"/>
          </a:ln>
          <a:effectLst/>
        </p:spPr>
        <p:txBody>
          <a:bodyPr lIns="91440" tIns="45720" rIns="91440" bIns="45720"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PT" sz="2000" b="0" i="0" u="none" strike="noStrike" kern="0" cap="none" spc="0" normalizeH="0" baseline="0" noProof="0">
              <a:ln>
                <a:noFill/>
              </a:ln>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pt-PT" sz="2000" kern="0"/>
              <a:t>K</a:t>
            </a:r>
            <a:r>
              <a:rPr kumimoji="0" lang="pt-PT" sz="2000" b="0" i="0" u="none" strike="noStrike" kern="0" cap="none" spc="0" normalizeH="0" baseline="0" noProof="0">
                <a:ln>
                  <a:noFill/>
                </a:ln>
                <a:effectLst/>
                <a:uLnTx/>
                <a:uFillTx/>
                <a:ea typeface="+mn-ea"/>
                <a:cs typeface="+mn-cs"/>
              </a:rPr>
              <a:t> = 2</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PT" sz="2000" b="0" i="0" u="none" strike="noStrike" kern="0" cap="none" spc="0" normalizeH="0" baseline="0" noProof="0" err="1">
                <a:ln>
                  <a:noFill/>
                </a:ln>
                <a:effectLst/>
                <a:uLnTx/>
                <a:uFillTx/>
                <a:ea typeface="+mn-ea"/>
                <a:cs typeface="+mn-cs"/>
              </a:rPr>
              <a:t>Hypothesis</a:t>
            </a:r>
            <a:r>
              <a:rPr kumimoji="0" lang="pt-PT" sz="2000" b="0" i="0" u="none" strike="noStrike" kern="0" cap="none" spc="0" normalizeH="0" baseline="0" noProof="0">
                <a:ln>
                  <a:noFill/>
                </a:ln>
                <a:effectLst/>
                <a:uLnTx/>
                <a:uFillTx/>
                <a:ea typeface="+mn-ea"/>
                <a:cs typeface="+mn-cs"/>
              </a:rPr>
              <a:t>: are </a:t>
            </a:r>
            <a:r>
              <a:rPr kumimoji="0" lang="pt-PT" sz="2000" b="0" i="0" u="none" strike="noStrike" kern="0" cap="none" spc="0" normalizeH="0" baseline="0" noProof="0" err="1">
                <a:ln>
                  <a:noFill/>
                </a:ln>
                <a:effectLst/>
                <a:uLnTx/>
                <a:uFillTx/>
                <a:ea typeface="+mn-ea"/>
                <a:cs typeface="+mn-cs"/>
              </a:rPr>
              <a:t>cells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from</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neurons</a:t>
            </a:r>
            <a:r>
              <a:rPr kumimoji="0" lang="pt-PT" sz="2000" b="0" i="0" u="none" strike="noStrike" kern="0" cap="none" spc="0" normalizeH="0" baseline="0" noProof="0">
                <a:ln>
                  <a:noFill/>
                </a:ln>
                <a:effectLst/>
                <a:uLnTx/>
                <a:uFillTx/>
                <a:ea typeface="+mn-ea"/>
                <a:cs typeface="+mn-cs"/>
              </a:rPr>
              <a:t> </a:t>
            </a:r>
            <a:r>
              <a:rPr kumimoji="0" lang="pt-PT" sz="2000" b="0" i="0" u="none" strike="noStrike" kern="0" cap="none" spc="0" normalizeH="0" baseline="0" noProof="0" err="1">
                <a:ln>
                  <a:noFill/>
                </a:ln>
                <a:effectLst/>
                <a:uLnTx/>
                <a:uFillTx/>
                <a:ea typeface="+mn-ea"/>
                <a:cs typeface="+mn-cs"/>
              </a:rPr>
              <a:t>and</a:t>
            </a:r>
            <a:r>
              <a:rPr kumimoji="0" lang="pt-PT" sz="2000" b="0" i="0" u="none" strike="noStrike" kern="0" cap="none" spc="0" normalizeH="0" baseline="0" noProof="0">
                <a:ln>
                  <a:noFill/>
                </a:ln>
                <a:effectLst/>
                <a:uLnTx/>
                <a:uFillTx/>
                <a:ea typeface="+mn-ea"/>
                <a:cs typeface="+mn-cs"/>
              </a:rPr>
              <a:t> glia </a:t>
            </a:r>
            <a:r>
              <a:rPr kumimoji="0" lang="pt-PT" sz="2000" b="0" i="0" u="none" strike="noStrike" kern="0" cap="none" spc="0" normalizeH="0" baseline="0" noProof="0" err="1">
                <a:ln>
                  <a:noFill/>
                </a:ln>
                <a:effectLst/>
                <a:uLnTx/>
                <a:uFillTx/>
                <a:ea typeface="+mn-ea"/>
                <a:cs typeface="+mn-cs"/>
              </a:rPr>
              <a:t>distinguishable</a:t>
            </a:r>
            <a:r>
              <a:rPr kumimoji="0" lang="pt-PT" sz="2000" b="0" i="0" u="none" strike="noStrike" kern="0" cap="none" spc="0" normalizeH="0" baseline="0" noProof="0">
                <a:ln>
                  <a:noFill/>
                </a:ln>
                <a:effectLst/>
                <a:uLnTx/>
                <a:uFillTx/>
                <a:ea typeface="+mn-ea"/>
                <a:cs typeface="+mn-cs"/>
              </a:rPr>
              <a:t>?</a:t>
            </a:r>
          </a:p>
          <a:p>
            <a:pPr marR="0" lvl="0" defTabSz="914400" eaLnBrk="1" fontAlgn="auto" latinLnBrk="0" hangingPunct="1">
              <a:lnSpc>
                <a:spcPct val="100000"/>
              </a:lnSpc>
              <a:spcBef>
                <a:spcPts val="0"/>
              </a:spcBef>
              <a:spcAft>
                <a:spcPts val="0"/>
              </a:spcAft>
              <a:buClrTx/>
              <a:buSzTx/>
              <a:tabLst/>
              <a:defRPr/>
            </a:pPr>
            <a:endParaRPr kumimoji="0" lang="pt-PT" sz="2000" b="0" i="0" u="none" strike="noStrike" kern="0" cap="none" spc="0" normalizeH="0" baseline="0" noProof="0">
              <a:ln>
                <a:noFill/>
              </a:ln>
              <a:effectLst/>
              <a:uLnTx/>
              <a:uFillTx/>
              <a:ea typeface="+mn-ea"/>
              <a:cs typeface="+mn-cs"/>
            </a:endParaRPr>
          </a:p>
        </p:txBody>
      </p:sp>
      <p:sp>
        <p:nvSpPr>
          <p:cNvPr id="11" name="Google Shape;309;p21">
            <a:extLst>
              <a:ext uri="{FF2B5EF4-FFF2-40B4-BE49-F238E27FC236}">
                <a16:creationId xmlns:a16="http://schemas.microsoft.com/office/drawing/2014/main" id="{61F6112F-7B33-DE42-A5ED-5B93CE38DFAF}"/>
              </a:ext>
            </a:extLst>
          </p:cNvPr>
          <p:cNvSpPr/>
          <p:nvPr/>
        </p:nvSpPr>
        <p:spPr>
          <a:xfrm>
            <a:off x="1163782" y="5508176"/>
            <a:ext cx="1732057" cy="498214"/>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K-</a:t>
            </a:r>
            <a:r>
              <a:rPr kumimoji="0" lang="pt-PT" sz="2400" b="1" i="0" u="none" strike="noStrike" kern="0" cap="none" spc="0" normalizeH="0" baseline="0" noProof="0" err="1">
                <a:ln>
                  <a:noFill/>
                </a:ln>
                <a:solidFill>
                  <a:srgbClr val="000000"/>
                </a:solidFill>
                <a:effectLst/>
                <a:uLnTx/>
                <a:uFillTx/>
                <a:latin typeface="+mj-lt"/>
                <a:cs typeface="Arial"/>
                <a:sym typeface="Arial"/>
              </a:rPr>
              <a:t>means</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4" name="Google Shape;309;p21">
            <a:extLst>
              <a:ext uri="{FF2B5EF4-FFF2-40B4-BE49-F238E27FC236}">
                <a16:creationId xmlns:a16="http://schemas.microsoft.com/office/drawing/2014/main" id="{F5047F23-3A76-B77E-5245-93A6B05F13F5}"/>
              </a:ext>
            </a:extLst>
          </p:cNvPr>
          <p:cNvSpPr/>
          <p:nvPr/>
        </p:nvSpPr>
        <p:spPr>
          <a:xfrm>
            <a:off x="3147918" y="5508176"/>
            <a:ext cx="1732057" cy="498214"/>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HC</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cxnSp>
        <p:nvCxnSpPr>
          <p:cNvPr id="16" name="Conexão: Ângulo Reto 15">
            <a:extLst>
              <a:ext uri="{FF2B5EF4-FFF2-40B4-BE49-F238E27FC236}">
                <a16:creationId xmlns:a16="http://schemas.microsoft.com/office/drawing/2014/main" id="{14585D01-0011-74CF-D0BA-18D7FAFE536A}"/>
              </a:ext>
            </a:extLst>
          </p:cNvPr>
          <p:cNvCxnSpPr>
            <a:stCxn id="19" idx="2"/>
            <a:endCxn id="11" idx="0"/>
          </p:cNvCxnSpPr>
          <p:nvPr/>
        </p:nvCxnSpPr>
        <p:spPr>
          <a:xfrm rot="5400000">
            <a:off x="2344255" y="4767400"/>
            <a:ext cx="426332" cy="1055220"/>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7AA3E62B-7D0F-FA34-0336-6BFABCC61666}"/>
              </a:ext>
            </a:extLst>
          </p:cNvPr>
          <p:cNvCxnSpPr>
            <a:stCxn id="19" idx="2"/>
            <a:endCxn id="14" idx="0"/>
          </p:cNvCxnSpPr>
          <p:nvPr/>
        </p:nvCxnSpPr>
        <p:spPr>
          <a:xfrm rot="16200000" flipH="1">
            <a:off x="3336323" y="4830552"/>
            <a:ext cx="426332" cy="928916"/>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309;p21">
            <a:extLst>
              <a:ext uri="{FF2B5EF4-FFF2-40B4-BE49-F238E27FC236}">
                <a16:creationId xmlns:a16="http://schemas.microsoft.com/office/drawing/2014/main" id="{0BFD1F69-4713-38BD-B77C-D9B723B794ED}"/>
              </a:ext>
            </a:extLst>
          </p:cNvPr>
          <p:cNvSpPr/>
          <p:nvPr/>
        </p:nvSpPr>
        <p:spPr>
          <a:xfrm>
            <a:off x="7287371" y="5508176"/>
            <a:ext cx="1732057" cy="498214"/>
          </a:xfrm>
          <a:prstGeom prst="roundRect">
            <a:avLst>
              <a:gd name="adj" fmla="val 16667"/>
            </a:avLst>
          </a:prstGeom>
          <a:solidFill>
            <a:srgbClr val="7BB88A"/>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K-</a:t>
            </a:r>
            <a:r>
              <a:rPr kumimoji="0" lang="pt-PT" sz="2400" b="1" i="0" u="none" strike="noStrike" kern="0" cap="none" spc="0" normalizeH="0" baseline="0" noProof="0" err="1">
                <a:ln>
                  <a:noFill/>
                </a:ln>
                <a:solidFill>
                  <a:srgbClr val="000000"/>
                </a:solidFill>
                <a:effectLst/>
                <a:uLnTx/>
                <a:uFillTx/>
                <a:latin typeface="+mj-lt"/>
                <a:cs typeface="Arial"/>
                <a:sym typeface="Arial"/>
              </a:rPr>
              <a:t>means</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22" name="Google Shape;309;p21">
            <a:extLst>
              <a:ext uri="{FF2B5EF4-FFF2-40B4-BE49-F238E27FC236}">
                <a16:creationId xmlns:a16="http://schemas.microsoft.com/office/drawing/2014/main" id="{2AF4C5F0-FBEF-DFF2-14E7-DD981C03DC26}"/>
              </a:ext>
            </a:extLst>
          </p:cNvPr>
          <p:cNvSpPr/>
          <p:nvPr/>
        </p:nvSpPr>
        <p:spPr>
          <a:xfrm>
            <a:off x="9185729" y="5508176"/>
            <a:ext cx="1732057" cy="498214"/>
          </a:xfrm>
          <a:prstGeom prst="roundRect">
            <a:avLst>
              <a:gd name="adj" fmla="val 16667"/>
            </a:avLst>
          </a:prstGeom>
          <a:solidFill>
            <a:srgbClr val="7BB88A"/>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a:sym typeface="Arial"/>
              </a:rPr>
              <a:t>HC</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cxnSp>
        <p:nvCxnSpPr>
          <p:cNvPr id="24" name="Conexão: Ângulo Reto 23">
            <a:extLst>
              <a:ext uri="{FF2B5EF4-FFF2-40B4-BE49-F238E27FC236}">
                <a16:creationId xmlns:a16="http://schemas.microsoft.com/office/drawing/2014/main" id="{2FC3A64D-6438-A9EE-29BB-A3D082782C5E}"/>
              </a:ext>
            </a:extLst>
          </p:cNvPr>
          <p:cNvCxnSpPr>
            <a:stCxn id="18" idx="2"/>
            <a:endCxn id="21" idx="0"/>
          </p:cNvCxnSpPr>
          <p:nvPr/>
        </p:nvCxnSpPr>
        <p:spPr>
          <a:xfrm rot="5400000">
            <a:off x="8502506" y="4971040"/>
            <a:ext cx="188031" cy="886241"/>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xão: Ângulo Reto 25">
            <a:extLst>
              <a:ext uri="{FF2B5EF4-FFF2-40B4-BE49-F238E27FC236}">
                <a16:creationId xmlns:a16="http://schemas.microsoft.com/office/drawing/2014/main" id="{9F4CEF21-2097-886C-FB9D-2E1ACAC914F0}"/>
              </a:ext>
            </a:extLst>
          </p:cNvPr>
          <p:cNvCxnSpPr>
            <a:stCxn id="18" idx="2"/>
            <a:endCxn id="22" idx="0"/>
          </p:cNvCxnSpPr>
          <p:nvPr/>
        </p:nvCxnSpPr>
        <p:spPr>
          <a:xfrm rot="16200000" flipH="1">
            <a:off x="9451684" y="4908101"/>
            <a:ext cx="188031" cy="1012117"/>
          </a:xfrm>
          <a:prstGeom prst="bentConnector3">
            <a:avLst/>
          </a:prstGeom>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2162;p54">
            <a:extLst>
              <a:ext uri="{FF2B5EF4-FFF2-40B4-BE49-F238E27FC236}">
                <a16:creationId xmlns:a16="http://schemas.microsoft.com/office/drawing/2014/main" id="{19B74C76-0825-80C2-C60E-6617DF654C87}"/>
              </a:ext>
            </a:extLst>
          </p:cNvPr>
          <p:cNvSpPr txBox="1"/>
          <p:nvPr/>
        </p:nvSpPr>
        <p:spPr>
          <a:xfrm>
            <a:off x="-2877976" y="171580"/>
            <a:ext cx="10298000" cy="536400"/>
          </a:xfrm>
          <a:prstGeom prst="rect">
            <a:avLst/>
          </a:prstGeom>
          <a:noFill/>
          <a:ln>
            <a:noFill/>
          </a:ln>
        </p:spPr>
        <p:txBody>
          <a:bodyPr spcFirstLastPara="1" wrap="square" lIns="121900" tIns="121900" rIns="121900" bIns="121900" anchor="ctr" anchorCtr="0">
            <a:noAutofit/>
          </a:bodyPr>
          <a:lstStyle/>
          <a:p>
            <a:pPr algn="ctr">
              <a:defRPr/>
            </a:pPr>
            <a:r>
              <a:rPr kumimoji="0" lang="en"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Samples </a:t>
            </a:r>
            <a:r>
              <a:rPr kumimoji="0" lang="pt-PT"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clustering</a:t>
            </a:r>
            <a:r>
              <a:rPr lang="pt-PT" sz="4000" b="1">
                <a:solidFill>
                  <a:prstClr val="black"/>
                </a:solidFill>
                <a:latin typeface="+mj-lt"/>
                <a:ea typeface="Fira Sans Extra Condensed SemiBold"/>
                <a:cs typeface="Fira Sans Extra Condensed SemiBold"/>
                <a:sym typeface="Fira Sans Extra Condensed SemiBold"/>
              </a:rPr>
              <a:t> </a:t>
            </a:r>
            <a:endParaRPr kumimoji="0" lang="pt-PT"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endParaRPr>
          </a:p>
        </p:txBody>
      </p:sp>
    </p:spTree>
    <p:extLst>
      <p:ext uri="{BB962C8B-B14F-4D97-AF65-F5344CB8AC3E}">
        <p14:creationId xmlns:p14="http://schemas.microsoft.com/office/powerpoint/2010/main" val="3616881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3876425" y="206424"/>
            <a:ext cx="10298000" cy="536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K-means</a:t>
            </a:r>
            <a:endParaRPr kumimoji="0"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endParaRPr>
          </a:p>
        </p:txBody>
      </p:sp>
      <p:sp>
        <p:nvSpPr>
          <p:cNvPr id="5" name="Retângulo 4">
            <a:extLst>
              <a:ext uri="{FF2B5EF4-FFF2-40B4-BE49-F238E27FC236}">
                <a16:creationId xmlns:a16="http://schemas.microsoft.com/office/drawing/2014/main" id="{259598AA-C2F3-44B7-65F2-597988060C3A}"/>
              </a:ext>
            </a:extLst>
          </p:cNvPr>
          <p:cNvSpPr/>
          <p:nvPr/>
        </p:nvSpPr>
        <p:spPr>
          <a:xfrm>
            <a:off x="6827189" y="1389004"/>
            <a:ext cx="4291899" cy="2774623"/>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a:solidFill>
                  <a:schemeClr val="tx1"/>
                </a:solidFill>
              </a:rPr>
              <a:t>The cell type variability is greater than the between regions variability.</a:t>
            </a:r>
          </a:p>
          <a:p>
            <a:pPr marL="285750" indent="-285750" algn="just">
              <a:buFont typeface="Wingdings" panose="05000000000000000000" pitchFamily="2" charset="2"/>
              <a:buChar char="ü"/>
            </a:pPr>
            <a:endParaRPr lang="en-US">
              <a:solidFill>
                <a:schemeClr val="tx1"/>
              </a:solidFill>
            </a:endParaRPr>
          </a:p>
          <a:p>
            <a:pPr marL="285750" indent="-285750" algn="just">
              <a:buFont typeface="Wingdings" panose="05000000000000000000" pitchFamily="2" charset="2"/>
              <a:buChar char="ü"/>
            </a:pPr>
            <a:r>
              <a:rPr lang="en-US">
                <a:solidFill>
                  <a:schemeClr val="tx1"/>
                </a:solidFill>
              </a:rPr>
              <a:t>The structure of the data does not allow clustering of the samples by region.</a:t>
            </a:r>
          </a:p>
          <a:p>
            <a:pPr marL="285750" indent="-285750" algn="just">
              <a:buFont typeface="Wingdings" panose="05000000000000000000" pitchFamily="2" charset="2"/>
              <a:buChar char="ü"/>
            </a:pPr>
            <a:endParaRPr lang="en-US">
              <a:solidFill>
                <a:schemeClr val="tx1"/>
              </a:solidFill>
            </a:endParaRPr>
          </a:p>
          <a:p>
            <a:pPr marL="285750" indent="-285750" algn="just">
              <a:buFont typeface="Wingdings" panose="05000000000000000000" pitchFamily="2" charset="2"/>
              <a:buChar char="ü"/>
            </a:pPr>
            <a:r>
              <a:rPr lang="en-US">
                <a:solidFill>
                  <a:schemeClr val="tx1"/>
                </a:solidFill>
              </a:rPr>
              <a:t>Possible solution: consider only the neuron samples.</a:t>
            </a:r>
          </a:p>
        </p:txBody>
      </p:sp>
      <p:sp>
        <p:nvSpPr>
          <p:cNvPr id="6" name="Retângulo: Cantos Arredondados 5">
            <a:extLst>
              <a:ext uri="{FF2B5EF4-FFF2-40B4-BE49-F238E27FC236}">
                <a16:creationId xmlns:a16="http://schemas.microsoft.com/office/drawing/2014/main" id="{3CDE374A-B272-F94F-1623-64AD91882DFF}"/>
              </a:ext>
            </a:extLst>
          </p:cNvPr>
          <p:cNvSpPr/>
          <p:nvPr/>
        </p:nvSpPr>
        <p:spPr>
          <a:xfrm>
            <a:off x="7837948" y="1109611"/>
            <a:ext cx="2181403" cy="516835"/>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err="1"/>
              <a:t>Results</a:t>
            </a:r>
            <a:r>
              <a:rPr lang="pt-PT" b="1"/>
              <a:t> </a:t>
            </a:r>
            <a:r>
              <a:rPr lang="pt-PT" b="1" err="1"/>
              <a:t>analysis</a:t>
            </a:r>
            <a:endParaRPr lang="pt-PT" b="1"/>
          </a:p>
        </p:txBody>
      </p:sp>
      <p:sp>
        <p:nvSpPr>
          <p:cNvPr id="7" name="Retângulo 6">
            <a:extLst>
              <a:ext uri="{FF2B5EF4-FFF2-40B4-BE49-F238E27FC236}">
                <a16:creationId xmlns:a16="http://schemas.microsoft.com/office/drawing/2014/main" id="{8F037B06-4F8C-FA09-3861-41AF1946C1DC}"/>
              </a:ext>
            </a:extLst>
          </p:cNvPr>
          <p:cNvSpPr/>
          <p:nvPr/>
        </p:nvSpPr>
        <p:spPr>
          <a:xfrm>
            <a:off x="6827189" y="4515421"/>
            <a:ext cx="4291899" cy="797243"/>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err="1">
                <a:solidFill>
                  <a:schemeClr val="tx1"/>
                </a:solidFill>
              </a:rPr>
              <a:t>Silhouette</a:t>
            </a:r>
            <a:r>
              <a:rPr lang="pt-PT">
                <a:solidFill>
                  <a:schemeClr val="tx1"/>
                </a:solidFill>
              </a:rPr>
              <a:t> score: 0.236</a:t>
            </a:r>
          </a:p>
          <a:p>
            <a:r>
              <a:rPr lang="pt-PT">
                <a:solidFill>
                  <a:schemeClr val="tx1"/>
                </a:solidFill>
              </a:rPr>
              <a:t>Rand-</a:t>
            </a:r>
            <a:r>
              <a:rPr lang="pt-PT" err="1">
                <a:solidFill>
                  <a:schemeClr val="tx1"/>
                </a:solidFill>
              </a:rPr>
              <a:t>index</a:t>
            </a:r>
            <a:r>
              <a:rPr lang="pt-PT">
                <a:solidFill>
                  <a:schemeClr val="tx1"/>
                </a:solidFill>
              </a:rPr>
              <a:t> score: 0.065</a:t>
            </a:r>
          </a:p>
        </p:txBody>
      </p:sp>
      <p:grpSp>
        <p:nvGrpSpPr>
          <p:cNvPr id="18" name="Agrupar 17">
            <a:extLst>
              <a:ext uri="{FF2B5EF4-FFF2-40B4-BE49-F238E27FC236}">
                <a16:creationId xmlns:a16="http://schemas.microsoft.com/office/drawing/2014/main" id="{4153039F-595D-38D7-DBDE-7221B91D34B2}"/>
              </a:ext>
            </a:extLst>
          </p:cNvPr>
          <p:cNvGrpSpPr/>
          <p:nvPr/>
        </p:nvGrpSpPr>
        <p:grpSpPr>
          <a:xfrm>
            <a:off x="731038" y="1480876"/>
            <a:ext cx="5064701" cy="3831787"/>
            <a:chOff x="731038" y="1480876"/>
            <a:chExt cx="5064701" cy="3831787"/>
          </a:xfrm>
        </p:grpSpPr>
        <p:pic>
          <p:nvPicPr>
            <p:cNvPr id="4" name="Imagem 3">
              <a:extLst>
                <a:ext uri="{FF2B5EF4-FFF2-40B4-BE49-F238E27FC236}">
                  <a16:creationId xmlns:a16="http://schemas.microsoft.com/office/drawing/2014/main" id="{7CA37CBB-E5A2-A361-822C-36D62E6E134F}"/>
                </a:ext>
              </a:extLst>
            </p:cNvPr>
            <p:cNvPicPr>
              <a:picLocks noChangeAspect="1"/>
            </p:cNvPicPr>
            <p:nvPr/>
          </p:nvPicPr>
          <p:blipFill>
            <a:blip r:embed="rId4"/>
            <a:stretch>
              <a:fillRect/>
            </a:stretch>
          </p:blipFill>
          <p:spPr>
            <a:xfrm>
              <a:off x="731038" y="1480876"/>
              <a:ext cx="5064701" cy="3831787"/>
            </a:xfrm>
            <a:prstGeom prst="rect">
              <a:avLst/>
            </a:prstGeom>
            <a:ln w="19050">
              <a:solidFill>
                <a:srgbClr val="7BB88A"/>
              </a:solidFill>
            </a:ln>
          </p:spPr>
        </p:pic>
        <p:sp>
          <p:nvSpPr>
            <p:cNvPr id="17" name="Retângulo 16">
              <a:extLst>
                <a:ext uri="{FF2B5EF4-FFF2-40B4-BE49-F238E27FC236}">
                  <a16:creationId xmlns:a16="http://schemas.microsoft.com/office/drawing/2014/main" id="{D45040D9-150C-6763-5822-EFE375C34FBA}"/>
                </a:ext>
              </a:extLst>
            </p:cNvPr>
            <p:cNvSpPr/>
            <p:nvPr/>
          </p:nvSpPr>
          <p:spPr>
            <a:xfrm>
              <a:off x="4713035" y="1580042"/>
              <a:ext cx="959795" cy="10901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Agrupar 7">
            <a:extLst>
              <a:ext uri="{FF2B5EF4-FFF2-40B4-BE49-F238E27FC236}">
                <a16:creationId xmlns:a16="http://schemas.microsoft.com/office/drawing/2014/main" id="{AC1283BE-2853-DF5C-3E4B-F1188FB88196}"/>
              </a:ext>
            </a:extLst>
          </p:cNvPr>
          <p:cNvGrpSpPr/>
          <p:nvPr/>
        </p:nvGrpSpPr>
        <p:grpSpPr>
          <a:xfrm>
            <a:off x="4547342" y="1659256"/>
            <a:ext cx="1059942" cy="1030379"/>
            <a:chOff x="494490" y="6061113"/>
            <a:chExt cx="1059942" cy="1030379"/>
          </a:xfrm>
        </p:grpSpPr>
        <p:sp>
          <p:nvSpPr>
            <p:cNvPr id="9" name="Google Shape;309;p21">
              <a:extLst>
                <a:ext uri="{FF2B5EF4-FFF2-40B4-BE49-F238E27FC236}">
                  <a16:creationId xmlns:a16="http://schemas.microsoft.com/office/drawing/2014/main" id="{DA550878-F6EB-07B4-DB5B-10EDD287C42D}"/>
                </a:ext>
              </a:extLst>
            </p:cNvPr>
            <p:cNvSpPr/>
            <p:nvPr/>
          </p:nvSpPr>
          <p:spPr>
            <a:xfrm>
              <a:off x="494490" y="6061114"/>
              <a:ext cx="1059942" cy="1030378"/>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sp>
          <p:nvSpPr>
            <p:cNvPr id="10" name="CaixaDeTexto 9">
              <a:extLst>
                <a:ext uri="{FF2B5EF4-FFF2-40B4-BE49-F238E27FC236}">
                  <a16:creationId xmlns:a16="http://schemas.microsoft.com/office/drawing/2014/main" id="{A18BED23-C445-7131-AD88-63CC844E98FF}"/>
                </a:ext>
              </a:extLst>
            </p:cNvPr>
            <p:cNvSpPr txBox="1"/>
            <p:nvPr/>
          </p:nvSpPr>
          <p:spPr>
            <a:xfrm>
              <a:off x="494490" y="6061113"/>
              <a:ext cx="857992" cy="276999"/>
            </a:xfrm>
            <a:prstGeom prst="rect">
              <a:avLst/>
            </a:prstGeom>
            <a:noFill/>
          </p:spPr>
          <p:txBody>
            <a:bodyPr wrap="none" rtlCol="0">
              <a:spAutoFit/>
            </a:bodyPr>
            <a:lstStyle/>
            <a:p>
              <a:r>
                <a:rPr lang="pt-PT" sz="1200" err="1"/>
                <a:t>True</a:t>
              </a:r>
              <a:r>
                <a:rPr lang="pt-PT" sz="1200"/>
                <a:t> </a:t>
              </a:r>
              <a:r>
                <a:rPr lang="pt-PT" sz="1200" err="1"/>
                <a:t>labels</a:t>
              </a:r>
              <a:endParaRPr lang="pt-PT" sz="1200"/>
            </a:p>
          </p:txBody>
        </p:sp>
        <p:sp>
          <p:nvSpPr>
            <p:cNvPr id="11" name="Retângulo 10">
              <a:extLst>
                <a:ext uri="{FF2B5EF4-FFF2-40B4-BE49-F238E27FC236}">
                  <a16:creationId xmlns:a16="http://schemas.microsoft.com/office/drawing/2014/main" id="{354A764D-626B-9063-AAD3-1CCDA75AD2BD}"/>
                </a:ext>
              </a:extLst>
            </p:cNvPr>
            <p:cNvSpPr/>
            <p:nvPr/>
          </p:nvSpPr>
          <p:spPr>
            <a:xfrm>
              <a:off x="637936" y="6333317"/>
              <a:ext cx="756699" cy="140026"/>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HB</a:t>
              </a:r>
              <a:endParaRPr lang="en-GB" sz="1000" b="1">
                <a:solidFill>
                  <a:schemeClr val="tx1"/>
                </a:solidFill>
              </a:endParaRPr>
            </a:p>
          </p:txBody>
        </p:sp>
        <p:sp>
          <p:nvSpPr>
            <p:cNvPr id="14" name="Retângulo 13">
              <a:extLst>
                <a:ext uri="{FF2B5EF4-FFF2-40B4-BE49-F238E27FC236}">
                  <a16:creationId xmlns:a16="http://schemas.microsoft.com/office/drawing/2014/main" id="{97329A11-AED0-CC2C-5988-E0F20B289605}"/>
                </a:ext>
              </a:extLst>
            </p:cNvPr>
            <p:cNvSpPr/>
            <p:nvPr/>
          </p:nvSpPr>
          <p:spPr>
            <a:xfrm>
              <a:off x="637935" y="6512027"/>
              <a:ext cx="756699" cy="14002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BG</a:t>
              </a:r>
              <a:endParaRPr lang="en-GB" sz="1000" b="1">
                <a:solidFill>
                  <a:schemeClr val="tx1"/>
                </a:solidFill>
              </a:endParaRPr>
            </a:p>
          </p:txBody>
        </p:sp>
        <p:sp>
          <p:nvSpPr>
            <p:cNvPr id="15" name="Retângulo 14">
              <a:extLst>
                <a:ext uri="{FF2B5EF4-FFF2-40B4-BE49-F238E27FC236}">
                  <a16:creationId xmlns:a16="http://schemas.microsoft.com/office/drawing/2014/main" id="{A173D282-373D-1245-A736-4852983BAF44}"/>
                </a:ext>
              </a:extLst>
            </p:cNvPr>
            <p:cNvSpPr/>
            <p:nvPr/>
          </p:nvSpPr>
          <p:spPr>
            <a:xfrm>
              <a:off x="637935" y="6696236"/>
              <a:ext cx="756699" cy="140026"/>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FB</a:t>
              </a:r>
              <a:endParaRPr lang="en-GB" sz="1000" b="1">
                <a:solidFill>
                  <a:schemeClr val="tx1"/>
                </a:solidFill>
              </a:endParaRPr>
            </a:p>
          </p:txBody>
        </p:sp>
        <p:sp>
          <p:nvSpPr>
            <p:cNvPr id="16" name="Retângulo 15">
              <a:extLst>
                <a:ext uri="{FF2B5EF4-FFF2-40B4-BE49-F238E27FC236}">
                  <a16:creationId xmlns:a16="http://schemas.microsoft.com/office/drawing/2014/main" id="{68E6BAF1-0A93-D669-753A-B9C4D7AC7835}"/>
                </a:ext>
              </a:extLst>
            </p:cNvPr>
            <p:cNvSpPr/>
            <p:nvPr/>
          </p:nvSpPr>
          <p:spPr>
            <a:xfrm>
              <a:off x="637935" y="6880445"/>
              <a:ext cx="756699" cy="140026"/>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MB</a:t>
              </a:r>
              <a:endParaRPr lang="en-GB" sz="1000" b="1">
                <a:solidFill>
                  <a:schemeClr val="tx1"/>
                </a:solidFill>
              </a:endParaRPr>
            </a:p>
          </p:txBody>
        </p:sp>
      </p:grpSp>
    </p:spTree>
    <p:extLst>
      <p:ext uri="{BB962C8B-B14F-4D97-AF65-F5344CB8AC3E}">
        <p14:creationId xmlns:p14="http://schemas.microsoft.com/office/powerpoint/2010/main" val="345449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3876425" y="206424"/>
            <a:ext cx="10298000" cy="536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K-means</a:t>
            </a:r>
            <a:endParaRPr kumimoji="0"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endParaRPr>
          </a:p>
        </p:txBody>
      </p:sp>
      <p:sp>
        <p:nvSpPr>
          <p:cNvPr id="5" name="Retângulo 4">
            <a:extLst>
              <a:ext uri="{FF2B5EF4-FFF2-40B4-BE49-F238E27FC236}">
                <a16:creationId xmlns:a16="http://schemas.microsoft.com/office/drawing/2014/main" id="{259598AA-C2F3-44B7-65F2-597988060C3A}"/>
              </a:ext>
            </a:extLst>
          </p:cNvPr>
          <p:cNvSpPr/>
          <p:nvPr/>
        </p:nvSpPr>
        <p:spPr>
          <a:xfrm>
            <a:off x="6827189" y="1389005"/>
            <a:ext cx="4291899" cy="2366250"/>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a:solidFill>
                  <a:schemeClr val="tx1"/>
                </a:solidFill>
              </a:rPr>
              <a:t>By considering only the neuron samples it was possible to distinguish between brain regions. </a:t>
            </a:r>
          </a:p>
          <a:p>
            <a:pPr marL="285750" indent="-285750" algn="just">
              <a:buFont typeface="Wingdings" panose="05000000000000000000" pitchFamily="2" charset="2"/>
              <a:buChar char="ü"/>
            </a:pPr>
            <a:endParaRPr lang="en-US">
              <a:solidFill>
                <a:schemeClr val="tx1"/>
              </a:solidFill>
            </a:endParaRPr>
          </a:p>
          <a:p>
            <a:pPr marL="285750" indent="-285750" algn="just">
              <a:buFont typeface="Wingdings" panose="05000000000000000000" pitchFamily="2" charset="2"/>
              <a:buChar char="ü"/>
            </a:pPr>
            <a:r>
              <a:rPr lang="en-US">
                <a:solidFill>
                  <a:schemeClr val="tx1"/>
                </a:solidFill>
              </a:rPr>
              <a:t>Hindbrain samples are the most different from the other regions.</a:t>
            </a:r>
          </a:p>
        </p:txBody>
      </p:sp>
      <p:sp>
        <p:nvSpPr>
          <p:cNvPr id="6" name="Retângulo: Cantos Arredondados 5">
            <a:extLst>
              <a:ext uri="{FF2B5EF4-FFF2-40B4-BE49-F238E27FC236}">
                <a16:creationId xmlns:a16="http://schemas.microsoft.com/office/drawing/2014/main" id="{3CDE374A-B272-F94F-1623-64AD91882DFF}"/>
              </a:ext>
            </a:extLst>
          </p:cNvPr>
          <p:cNvSpPr/>
          <p:nvPr/>
        </p:nvSpPr>
        <p:spPr>
          <a:xfrm>
            <a:off x="7837948" y="1109611"/>
            <a:ext cx="2181403" cy="516835"/>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err="1"/>
              <a:t>Results</a:t>
            </a:r>
            <a:r>
              <a:rPr lang="pt-PT" b="1"/>
              <a:t> </a:t>
            </a:r>
            <a:r>
              <a:rPr lang="pt-PT" b="1" err="1"/>
              <a:t>analysis</a:t>
            </a:r>
            <a:endParaRPr lang="pt-PT" b="1"/>
          </a:p>
        </p:txBody>
      </p:sp>
      <p:sp>
        <p:nvSpPr>
          <p:cNvPr id="7" name="Retângulo 6">
            <a:extLst>
              <a:ext uri="{FF2B5EF4-FFF2-40B4-BE49-F238E27FC236}">
                <a16:creationId xmlns:a16="http://schemas.microsoft.com/office/drawing/2014/main" id="{8F037B06-4F8C-FA09-3861-41AF1946C1DC}"/>
              </a:ext>
            </a:extLst>
          </p:cNvPr>
          <p:cNvSpPr/>
          <p:nvPr/>
        </p:nvSpPr>
        <p:spPr>
          <a:xfrm>
            <a:off x="6827188" y="4258559"/>
            <a:ext cx="4291899" cy="797243"/>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err="1">
                <a:solidFill>
                  <a:schemeClr val="tx1"/>
                </a:solidFill>
              </a:rPr>
              <a:t>Silhouette</a:t>
            </a:r>
            <a:r>
              <a:rPr lang="pt-PT">
                <a:solidFill>
                  <a:schemeClr val="tx1"/>
                </a:solidFill>
              </a:rPr>
              <a:t> score: 0.254</a:t>
            </a:r>
          </a:p>
          <a:p>
            <a:r>
              <a:rPr lang="pt-PT">
                <a:solidFill>
                  <a:schemeClr val="tx1"/>
                </a:solidFill>
              </a:rPr>
              <a:t>Rand-</a:t>
            </a:r>
            <a:r>
              <a:rPr lang="pt-PT" err="1">
                <a:solidFill>
                  <a:schemeClr val="tx1"/>
                </a:solidFill>
              </a:rPr>
              <a:t>index</a:t>
            </a:r>
            <a:r>
              <a:rPr lang="pt-PT">
                <a:solidFill>
                  <a:schemeClr val="tx1"/>
                </a:solidFill>
              </a:rPr>
              <a:t> score: 1.0</a:t>
            </a:r>
          </a:p>
        </p:txBody>
      </p:sp>
      <p:grpSp>
        <p:nvGrpSpPr>
          <p:cNvPr id="20" name="Agrupar 19">
            <a:extLst>
              <a:ext uri="{FF2B5EF4-FFF2-40B4-BE49-F238E27FC236}">
                <a16:creationId xmlns:a16="http://schemas.microsoft.com/office/drawing/2014/main" id="{7C6BE271-FFD0-C73B-828A-FBB83F4D500B}"/>
              </a:ext>
            </a:extLst>
          </p:cNvPr>
          <p:cNvGrpSpPr/>
          <p:nvPr/>
        </p:nvGrpSpPr>
        <p:grpSpPr>
          <a:xfrm>
            <a:off x="731037" y="1480875"/>
            <a:ext cx="5064701" cy="3831787"/>
            <a:chOff x="731037" y="1480875"/>
            <a:chExt cx="5064701" cy="3831787"/>
          </a:xfrm>
        </p:grpSpPr>
        <p:pic>
          <p:nvPicPr>
            <p:cNvPr id="19" name="Imagem 18">
              <a:extLst>
                <a:ext uri="{FF2B5EF4-FFF2-40B4-BE49-F238E27FC236}">
                  <a16:creationId xmlns:a16="http://schemas.microsoft.com/office/drawing/2014/main" id="{41847051-5B42-C116-E647-810B1286DE81}"/>
                </a:ext>
              </a:extLst>
            </p:cNvPr>
            <p:cNvPicPr>
              <a:picLocks noChangeAspect="1"/>
            </p:cNvPicPr>
            <p:nvPr/>
          </p:nvPicPr>
          <p:blipFill>
            <a:blip r:embed="rId4"/>
            <a:stretch>
              <a:fillRect/>
            </a:stretch>
          </p:blipFill>
          <p:spPr>
            <a:xfrm>
              <a:off x="731037" y="1480875"/>
              <a:ext cx="5064701" cy="3831787"/>
            </a:xfrm>
            <a:prstGeom prst="rect">
              <a:avLst/>
            </a:prstGeom>
            <a:ln w="19050">
              <a:solidFill>
                <a:srgbClr val="7BB88A"/>
              </a:solidFill>
            </a:ln>
          </p:spPr>
        </p:pic>
        <p:sp>
          <p:nvSpPr>
            <p:cNvPr id="17" name="Retângulo 16">
              <a:extLst>
                <a:ext uri="{FF2B5EF4-FFF2-40B4-BE49-F238E27FC236}">
                  <a16:creationId xmlns:a16="http://schemas.microsoft.com/office/drawing/2014/main" id="{D45040D9-150C-6763-5822-EFE375C34FBA}"/>
                </a:ext>
              </a:extLst>
            </p:cNvPr>
            <p:cNvSpPr/>
            <p:nvPr/>
          </p:nvSpPr>
          <p:spPr>
            <a:xfrm>
              <a:off x="4713035" y="1580042"/>
              <a:ext cx="959795" cy="10901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Agrupar 7">
            <a:extLst>
              <a:ext uri="{FF2B5EF4-FFF2-40B4-BE49-F238E27FC236}">
                <a16:creationId xmlns:a16="http://schemas.microsoft.com/office/drawing/2014/main" id="{AC1283BE-2853-DF5C-3E4B-F1188FB88196}"/>
              </a:ext>
            </a:extLst>
          </p:cNvPr>
          <p:cNvGrpSpPr/>
          <p:nvPr/>
        </p:nvGrpSpPr>
        <p:grpSpPr>
          <a:xfrm>
            <a:off x="4547342" y="1659256"/>
            <a:ext cx="1059942" cy="1030379"/>
            <a:chOff x="494490" y="6061113"/>
            <a:chExt cx="1059942" cy="1030379"/>
          </a:xfrm>
        </p:grpSpPr>
        <p:sp>
          <p:nvSpPr>
            <p:cNvPr id="9" name="Google Shape;309;p21">
              <a:extLst>
                <a:ext uri="{FF2B5EF4-FFF2-40B4-BE49-F238E27FC236}">
                  <a16:creationId xmlns:a16="http://schemas.microsoft.com/office/drawing/2014/main" id="{DA550878-F6EB-07B4-DB5B-10EDD287C42D}"/>
                </a:ext>
              </a:extLst>
            </p:cNvPr>
            <p:cNvSpPr/>
            <p:nvPr/>
          </p:nvSpPr>
          <p:spPr>
            <a:xfrm>
              <a:off x="494490" y="6061114"/>
              <a:ext cx="1059942" cy="1030378"/>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sp>
          <p:nvSpPr>
            <p:cNvPr id="10" name="CaixaDeTexto 9">
              <a:extLst>
                <a:ext uri="{FF2B5EF4-FFF2-40B4-BE49-F238E27FC236}">
                  <a16:creationId xmlns:a16="http://schemas.microsoft.com/office/drawing/2014/main" id="{A18BED23-C445-7131-AD88-63CC844E98FF}"/>
                </a:ext>
              </a:extLst>
            </p:cNvPr>
            <p:cNvSpPr txBox="1"/>
            <p:nvPr/>
          </p:nvSpPr>
          <p:spPr>
            <a:xfrm>
              <a:off x="494490" y="6061113"/>
              <a:ext cx="857992" cy="276999"/>
            </a:xfrm>
            <a:prstGeom prst="rect">
              <a:avLst/>
            </a:prstGeom>
            <a:noFill/>
          </p:spPr>
          <p:txBody>
            <a:bodyPr wrap="none" rtlCol="0">
              <a:spAutoFit/>
            </a:bodyPr>
            <a:lstStyle/>
            <a:p>
              <a:r>
                <a:rPr lang="pt-PT" sz="1200" err="1"/>
                <a:t>True</a:t>
              </a:r>
              <a:r>
                <a:rPr lang="pt-PT" sz="1200"/>
                <a:t> </a:t>
              </a:r>
              <a:r>
                <a:rPr lang="pt-PT" sz="1200" err="1"/>
                <a:t>labels</a:t>
              </a:r>
              <a:endParaRPr lang="pt-PT" sz="1200"/>
            </a:p>
          </p:txBody>
        </p:sp>
        <p:sp>
          <p:nvSpPr>
            <p:cNvPr id="11" name="Retângulo 10">
              <a:extLst>
                <a:ext uri="{FF2B5EF4-FFF2-40B4-BE49-F238E27FC236}">
                  <a16:creationId xmlns:a16="http://schemas.microsoft.com/office/drawing/2014/main" id="{354A764D-626B-9063-AAD3-1CCDA75AD2BD}"/>
                </a:ext>
              </a:extLst>
            </p:cNvPr>
            <p:cNvSpPr/>
            <p:nvPr/>
          </p:nvSpPr>
          <p:spPr>
            <a:xfrm>
              <a:off x="637936" y="6333317"/>
              <a:ext cx="756699" cy="140026"/>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HB</a:t>
              </a:r>
              <a:endParaRPr lang="en-GB" sz="1000" b="1">
                <a:solidFill>
                  <a:schemeClr val="tx1"/>
                </a:solidFill>
              </a:endParaRPr>
            </a:p>
          </p:txBody>
        </p:sp>
        <p:sp>
          <p:nvSpPr>
            <p:cNvPr id="14" name="Retângulo 13">
              <a:extLst>
                <a:ext uri="{FF2B5EF4-FFF2-40B4-BE49-F238E27FC236}">
                  <a16:creationId xmlns:a16="http://schemas.microsoft.com/office/drawing/2014/main" id="{97329A11-AED0-CC2C-5988-E0F20B289605}"/>
                </a:ext>
              </a:extLst>
            </p:cNvPr>
            <p:cNvSpPr/>
            <p:nvPr/>
          </p:nvSpPr>
          <p:spPr>
            <a:xfrm>
              <a:off x="637935" y="6512027"/>
              <a:ext cx="756699" cy="14002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BG</a:t>
              </a:r>
              <a:endParaRPr lang="en-GB" sz="1000" b="1">
                <a:solidFill>
                  <a:schemeClr val="tx1"/>
                </a:solidFill>
              </a:endParaRPr>
            </a:p>
          </p:txBody>
        </p:sp>
        <p:sp>
          <p:nvSpPr>
            <p:cNvPr id="15" name="Retângulo 14">
              <a:extLst>
                <a:ext uri="{FF2B5EF4-FFF2-40B4-BE49-F238E27FC236}">
                  <a16:creationId xmlns:a16="http://schemas.microsoft.com/office/drawing/2014/main" id="{A173D282-373D-1245-A736-4852983BAF44}"/>
                </a:ext>
              </a:extLst>
            </p:cNvPr>
            <p:cNvSpPr/>
            <p:nvPr/>
          </p:nvSpPr>
          <p:spPr>
            <a:xfrm>
              <a:off x="637935" y="6696236"/>
              <a:ext cx="756699" cy="140026"/>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FB</a:t>
              </a:r>
              <a:endParaRPr lang="en-GB" sz="1000" b="1">
                <a:solidFill>
                  <a:schemeClr val="tx1"/>
                </a:solidFill>
              </a:endParaRPr>
            </a:p>
          </p:txBody>
        </p:sp>
        <p:sp>
          <p:nvSpPr>
            <p:cNvPr id="16" name="Retângulo 15">
              <a:extLst>
                <a:ext uri="{FF2B5EF4-FFF2-40B4-BE49-F238E27FC236}">
                  <a16:creationId xmlns:a16="http://schemas.microsoft.com/office/drawing/2014/main" id="{68E6BAF1-0A93-D669-753A-B9C4D7AC7835}"/>
                </a:ext>
              </a:extLst>
            </p:cNvPr>
            <p:cNvSpPr/>
            <p:nvPr/>
          </p:nvSpPr>
          <p:spPr>
            <a:xfrm>
              <a:off x="637935" y="6880445"/>
              <a:ext cx="756699" cy="140026"/>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MB</a:t>
              </a:r>
              <a:endParaRPr lang="en-GB" sz="1000" b="1">
                <a:solidFill>
                  <a:schemeClr val="tx1"/>
                </a:solidFill>
              </a:endParaRPr>
            </a:p>
          </p:txBody>
        </p:sp>
      </p:grpSp>
    </p:spTree>
    <p:extLst>
      <p:ext uri="{BB962C8B-B14F-4D97-AF65-F5344CB8AC3E}">
        <p14:creationId xmlns:p14="http://schemas.microsoft.com/office/powerpoint/2010/main" val="3187800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4CFE5ECA-081D-593A-20D7-5E69ADE2E74E}"/>
              </a:ext>
            </a:extLst>
          </p:cNvPr>
          <p:cNvSpPr/>
          <p:nvPr/>
        </p:nvSpPr>
        <p:spPr>
          <a:xfrm>
            <a:off x="281355" y="1517110"/>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Samples Clustering</a:t>
            </a:r>
            <a:endParaRPr lang="en-US" sz="1200">
              <a:latin typeface="Fira Sans Extra Condensed"/>
              <a:ea typeface="Calibri"/>
              <a:cs typeface="Calibri"/>
            </a:endParaRPr>
          </a:p>
        </p:txBody>
      </p:sp>
      <p:sp>
        <p:nvSpPr>
          <p:cNvPr id="7" name="Retângulo 6">
            <a:extLst>
              <a:ext uri="{FF2B5EF4-FFF2-40B4-BE49-F238E27FC236}">
                <a16:creationId xmlns:a16="http://schemas.microsoft.com/office/drawing/2014/main" id="{18641762-1482-2D00-1A55-47EECA2F3AD3}"/>
              </a:ext>
            </a:extLst>
          </p:cNvPr>
          <p:cNvSpPr/>
          <p:nvPr/>
        </p:nvSpPr>
        <p:spPr>
          <a:xfrm>
            <a:off x="281355" y="53394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Genes Clustering</a:t>
            </a:r>
            <a:endParaRPr lang="en-US" sz="1200">
              <a:latin typeface="Fira Sans Extra Condensed"/>
              <a:ea typeface="Calibri"/>
              <a:cs typeface="Calibri"/>
            </a:endParaRPr>
          </a:p>
        </p:txBody>
      </p:sp>
      <p:sp>
        <p:nvSpPr>
          <p:cNvPr id="14" name="Retângulo 13">
            <a:extLst>
              <a:ext uri="{FF2B5EF4-FFF2-40B4-BE49-F238E27FC236}">
                <a16:creationId xmlns:a16="http://schemas.microsoft.com/office/drawing/2014/main" id="{A8AA48E4-78C4-719A-71E2-66FCF5A6BC72}"/>
              </a:ext>
            </a:extLst>
          </p:cNvPr>
          <p:cNvSpPr/>
          <p:nvPr/>
        </p:nvSpPr>
        <p:spPr>
          <a:xfrm>
            <a:off x="3459556" y="4978197"/>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PCA with all the genes</a:t>
            </a:r>
            <a:endParaRPr lang="en-US" sz="1200">
              <a:latin typeface="Fira Sans Extra Condensed"/>
              <a:ea typeface="Calibri"/>
              <a:cs typeface="Calibri"/>
            </a:endParaRPr>
          </a:p>
        </p:txBody>
      </p:sp>
      <p:sp>
        <p:nvSpPr>
          <p:cNvPr id="16" name="Retângulo 15">
            <a:extLst>
              <a:ext uri="{FF2B5EF4-FFF2-40B4-BE49-F238E27FC236}">
                <a16:creationId xmlns:a16="http://schemas.microsoft.com/office/drawing/2014/main" id="{F9DE5345-33C9-74A6-34F5-56AFB8148BD4}"/>
              </a:ext>
            </a:extLst>
          </p:cNvPr>
          <p:cNvSpPr/>
          <p:nvPr/>
        </p:nvSpPr>
        <p:spPr>
          <a:xfrm>
            <a:off x="5816467" y="4978198"/>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Elbow Method</a:t>
            </a:r>
            <a:endParaRPr lang="en-US" sz="1200">
              <a:latin typeface="Fira Sans Extra Condensed"/>
              <a:ea typeface="Calibri"/>
              <a:cs typeface="Calibri"/>
            </a:endParaRPr>
          </a:p>
        </p:txBody>
      </p:sp>
      <p:cxnSp>
        <p:nvCxnSpPr>
          <p:cNvPr id="18" name="Conexão reta unidirecional 17">
            <a:extLst>
              <a:ext uri="{FF2B5EF4-FFF2-40B4-BE49-F238E27FC236}">
                <a16:creationId xmlns:a16="http://schemas.microsoft.com/office/drawing/2014/main" id="{19AD5DFE-43EC-57BC-30BF-DB85921CCC51}"/>
              </a:ext>
            </a:extLst>
          </p:cNvPr>
          <p:cNvCxnSpPr>
            <a:cxnSpLocks/>
          </p:cNvCxnSpPr>
          <p:nvPr/>
        </p:nvCxnSpPr>
        <p:spPr>
          <a:xfrm>
            <a:off x="7332686" y="5263736"/>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C4807612-7E2C-9CDF-2D34-A1F1E3277BD2}"/>
              </a:ext>
            </a:extLst>
          </p:cNvPr>
          <p:cNvSpPr/>
          <p:nvPr/>
        </p:nvSpPr>
        <p:spPr>
          <a:xfrm>
            <a:off x="8166809" y="4978198"/>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20" name="Conexão reta unidirecional 19">
            <a:extLst>
              <a:ext uri="{FF2B5EF4-FFF2-40B4-BE49-F238E27FC236}">
                <a16:creationId xmlns:a16="http://schemas.microsoft.com/office/drawing/2014/main" id="{6E2810CB-0D77-8647-87ED-C3891F87D11F}"/>
              </a:ext>
            </a:extLst>
          </p:cNvPr>
          <p:cNvCxnSpPr>
            <a:cxnSpLocks/>
          </p:cNvCxnSpPr>
          <p:nvPr/>
        </p:nvCxnSpPr>
        <p:spPr>
          <a:xfrm>
            <a:off x="9681674" y="5296862"/>
            <a:ext cx="710649" cy="2606"/>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9217DA07-B31B-5EFC-E019-A2EF797EF3CF}"/>
              </a:ext>
            </a:extLst>
          </p:cNvPr>
          <p:cNvSpPr/>
          <p:nvPr/>
        </p:nvSpPr>
        <p:spPr>
          <a:xfrm>
            <a:off x="10392734" y="4978198"/>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Expression Heatmaps</a:t>
            </a:r>
          </a:p>
        </p:txBody>
      </p:sp>
      <p:cxnSp>
        <p:nvCxnSpPr>
          <p:cNvPr id="25" name="Conexão reta unidirecional 24">
            <a:extLst>
              <a:ext uri="{FF2B5EF4-FFF2-40B4-BE49-F238E27FC236}">
                <a16:creationId xmlns:a16="http://schemas.microsoft.com/office/drawing/2014/main" id="{1A0AD1B9-C75A-004D-D096-62C501C930F8}"/>
              </a:ext>
            </a:extLst>
          </p:cNvPr>
          <p:cNvCxnSpPr/>
          <p:nvPr/>
        </p:nvCxnSpPr>
        <p:spPr>
          <a:xfrm>
            <a:off x="11144291" y="5556407"/>
            <a:ext cx="10101" cy="412717"/>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C9EBEF5-0DE6-30D4-09B6-C483C97EF6C7}"/>
              </a:ext>
            </a:extLst>
          </p:cNvPr>
          <p:cNvSpPr/>
          <p:nvPr/>
        </p:nvSpPr>
        <p:spPr>
          <a:xfrm>
            <a:off x="10425411" y="596225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Gene Ontology</a:t>
            </a:r>
            <a:endParaRPr lang="en-US" sz="1200">
              <a:latin typeface="Fira Sans Extra Condensed"/>
              <a:ea typeface="Calibri"/>
              <a:cs typeface="Calibri"/>
            </a:endParaRPr>
          </a:p>
        </p:txBody>
      </p:sp>
      <p:sp>
        <p:nvSpPr>
          <p:cNvPr id="28" name="Retângulo 27">
            <a:extLst>
              <a:ext uri="{FF2B5EF4-FFF2-40B4-BE49-F238E27FC236}">
                <a16:creationId xmlns:a16="http://schemas.microsoft.com/office/drawing/2014/main" id="{64E782AA-BAB1-CDD0-FFD9-EDE7046B666F}"/>
              </a:ext>
            </a:extLst>
          </p:cNvPr>
          <p:cNvSpPr/>
          <p:nvPr/>
        </p:nvSpPr>
        <p:spPr>
          <a:xfrm>
            <a:off x="3459556" y="5950124"/>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PCA with only Neurons</a:t>
            </a:r>
            <a:endParaRPr lang="en-US" sz="1200">
              <a:latin typeface="Fira Sans Extra Condensed"/>
              <a:ea typeface="Calibri"/>
              <a:cs typeface="Calibri"/>
            </a:endParaRPr>
          </a:p>
        </p:txBody>
      </p:sp>
      <p:sp>
        <p:nvSpPr>
          <p:cNvPr id="12" name="Retângulo 11">
            <a:extLst>
              <a:ext uri="{FF2B5EF4-FFF2-40B4-BE49-F238E27FC236}">
                <a16:creationId xmlns:a16="http://schemas.microsoft.com/office/drawing/2014/main" id="{C27C55C1-AEE8-70C8-4D54-BC41F8291FDB}"/>
              </a:ext>
            </a:extLst>
          </p:cNvPr>
          <p:cNvSpPr/>
          <p:nvPr/>
        </p:nvSpPr>
        <p:spPr>
          <a:xfrm>
            <a:off x="3459056" y="36245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a:t>
            </a:r>
            <a:endParaRPr lang="en-US" sz="1200">
              <a:latin typeface="Fira Sans Extra Condensed"/>
              <a:ea typeface="Calibri"/>
              <a:cs typeface="Calibri"/>
            </a:endParaRPr>
          </a:p>
        </p:txBody>
      </p:sp>
      <p:sp>
        <p:nvSpPr>
          <p:cNvPr id="17" name="Retângulo 16">
            <a:extLst>
              <a:ext uri="{FF2B5EF4-FFF2-40B4-BE49-F238E27FC236}">
                <a16:creationId xmlns:a16="http://schemas.microsoft.com/office/drawing/2014/main" id="{A2477625-586C-FA25-4256-73BC7D143820}"/>
              </a:ext>
            </a:extLst>
          </p:cNvPr>
          <p:cNvSpPr/>
          <p:nvPr/>
        </p:nvSpPr>
        <p:spPr>
          <a:xfrm>
            <a:off x="5813120" y="359572"/>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II</a:t>
            </a:r>
            <a:endParaRPr lang="en-US" sz="1200">
              <a:latin typeface="Fira Sans Extra Condensed"/>
              <a:ea typeface="Calibri"/>
              <a:cs typeface="Calibri"/>
            </a:endParaRPr>
          </a:p>
        </p:txBody>
      </p:sp>
      <p:cxnSp>
        <p:nvCxnSpPr>
          <p:cNvPr id="2" name="Conexão reta unidirecional 1">
            <a:extLst>
              <a:ext uri="{FF2B5EF4-FFF2-40B4-BE49-F238E27FC236}">
                <a16:creationId xmlns:a16="http://schemas.microsoft.com/office/drawing/2014/main" id="{AC638B42-C4DB-6823-308B-09213A46DD46}"/>
              </a:ext>
            </a:extLst>
          </p:cNvPr>
          <p:cNvCxnSpPr/>
          <p:nvPr/>
        </p:nvCxnSpPr>
        <p:spPr>
          <a:xfrm flipV="1">
            <a:off x="1804481" y="1423535"/>
            <a:ext cx="1653617" cy="36976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5" name="Retângulo 4">
            <a:extLst>
              <a:ext uri="{FF2B5EF4-FFF2-40B4-BE49-F238E27FC236}">
                <a16:creationId xmlns:a16="http://schemas.microsoft.com/office/drawing/2014/main" id="{0611794C-494E-0931-6EC4-43E6992BDCA0}"/>
              </a:ext>
            </a:extLst>
          </p:cNvPr>
          <p:cNvSpPr/>
          <p:nvPr/>
        </p:nvSpPr>
        <p:spPr>
          <a:xfrm>
            <a:off x="3456022" y="1144856"/>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8" name="Conexão reta unidirecional 7">
            <a:extLst>
              <a:ext uri="{FF2B5EF4-FFF2-40B4-BE49-F238E27FC236}">
                <a16:creationId xmlns:a16="http://schemas.microsoft.com/office/drawing/2014/main" id="{91897C15-98B9-CB4F-7583-A40C20D68F11}"/>
              </a:ext>
            </a:extLst>
          </p:cNvPr>
          <p:cNvCxnSpPr>
            <a:cxnSpLocks/>
          </p:cNvCxnSpPr>
          <p:nvPr/>
        </p:nvCxnSpPr>
        <p:spPr>
          <a:xfrm>
            <a:off x="1804481" y="1846550"/>
            <a:ext cx="1638941" cy="403832"/>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148535D8-5DCE-0952-92A1-91B32DB8BCE3}"/>
              </a:ext>
            </a:extLst>
          </p:cNvPr>
          <p:cNvSpPr/>
          <p:nvPr/>
        </p:nvSpPr>
        <p:spPr>
          <a:xfrm>
            <a:off x="3456022" y="2097356"/>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HC</a:t>
            </a:r>
            <a:endParaRPr lang="en-US" sz="1200">
              <a:latin typeface="Fira Sans Extra Condensed"/>
              <a:ea typeface="Calibri"/>
              <a:cs typeface="Calibri"/>
            </a:endParaRPr>
          </a:p>
        </p:txBody>
      </p:sp>
      <p:sp>
        <p:nvSpPr>
          <p:cNvPr id="11" name="Retângulo 10">
            <a:extLst>
              <a:ext uri="{FF2B5EF4-FFF2-40B4-BE49-F238E27FC236}">
                <a16:creationId xmlns:a16="http://schemas.microsoft.com/office/drawing/2014/main" id="{404F87CA-F2BA-448B-4A6D-F0388A34AD2F}"/>
              </a:ext>
            </a:extLst>
          </p:cNvPr>
          <p:cNvSpPr/>
          <p:nvPr/>
        </p:nvSpPr>
        <p:spPr>
          <a:xfrm>
            <a:off x="5814280" y="1144856"/>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29" name="Retângulo 28">
            <a:extLst>
              <a:ext uri="{FF2B5EF4-FFF2-40B4-BE49-F238E27FC236}">
                <a16:creationId xmlns:a16="http://schemas.microsoft.com/office/drawing/2014/main" id="{3F45C967-8F52-AD25-97CE-8546EE643435}"/>
              </a:ext>
            </a:extLst>
          </p:cNvPr>
          <p:cNvSpPr/>
          <p:nvPr/>
        </p:nvSpPr>
        <p:spPr>
          <a:xfrm>
            <a:off x="5814280" y="2097356"/>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sp>
        <p:nvSpPr>
          <p:cNvPr id="30" name="Retângulo 29">
            <a:extLst>
              <a:ext uri="{FF2B5EF4-FFF2-40B4-BE49-F238E27FC236}">
                <a16:creationId xmlns:a16="http://schemas.microsoft.com/office/drawing/2014/main" id="{0464CE9E-480B-AC8A-E5D5-1C995B952C87}"/>
              </a:ext>
            </a:extLst>
          </p:cNvPr>
          <p:cNvSpPr/>
          <p:nvPr/>
        </p:nvSpPr>
        <p:spPr>
          <a:xfrm>
            <a:off x="8164810" y="359572"/>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III</a:t>
            </a:r>
            <a:endParaRPr lang="en-US" sz="1200">
              <a:latin typeface="Fira Sans Extra Condensed"/>
              <a:ea typeface="Calibri"/>
              <a:cs typeface="Calibri"/>
            </a:endParaRPr>
          </a:p>
        </p:txBody>
      </p:sp>
      <p:sp>
        <p:nvSpPr>
          <p:cNvPr id="31" name="Retângulo 30">
            <a:extLst>
              <a:ext uri="{FF2B5EF4-FFF2-40B4-BE49-F238E27FC236}">
                <a16:creationId xmlns:a16="http://schemas.microsoft.com/office/drawing/2014/main" id="{159E85AC-820A-3052-5AB6-DC405EB2B1BB}"/>
              </a:ext>
            </a:extLst>
          </p:cNvPr>
          <p:cNvSpPr/>
          <p:nvPr/>
        </p:nvSpPr>
        <p:spPr>
          <a:xfrm>
            <a:off x="281355" y="3330145"/>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Samples Clustering with PCA</a:t>
            </a:r>
            <a:endParaRPr lang="en-US" sz="1200">
              <a:latin typeface="Fira Sans Extra Condensed"/>
              <a:ea typeface="Calibri"/>
              <a:cs typeface="Calibri"/>
            </a:endParaRPr>
          </a:p>
        </p:txBody>
      </p:sp>
      <p:cxnSp>
        <p:nvCxnSpPr>
          <p:cNvPr id="32" name="Conexão reta unidirecional 31">
            <a:extLst>
              <a:ext uri="{FF2B5EF4-FFF2-40B4-BE49-F238E27FC236}">
                <a16:creationId xmlns:a16="http://schemas.microsoft.com/office/drawing/2014/main" id="{E8F20BF8-191F-5C36-05EB-8E9341120E46}"/>
              </a:ext>
            </a:extLst>
          </p:cNvPr>
          <p:cNvCxnSpPr>
            <a:cxnSpLocks/>
          </p:cNvCxnSpPr>
          <p:nvPr/>
        </p:nvCxnSpPr>
        <p:spPr>
          <a:xfrm flipV="1">
            <a:off x="1804481" y="3236570"/>
            <a:ext cx="1653617" cy="36976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33" name="Retângulo 32">
            <a:extLst>
              <a:ext uri="{FF2B5EF4-FFF2-40B4-BE49-F238E27FC236}">
                <a16:creationId xmlns:a16="http://schemas.microsoft.com/office/drawing/2014/main" id="{AFA91C8F-EB74-3DC9-C228-F92BAD25BD05}"/>
              </a:ext>
            </a:extLst>
          </p:cNvPr>
          <p:cNvSpPr/>
          <p:nvPr/>
        </p:nvSpPr>
        <p:spPr>
          <a:xfrm>
            <a:off x="3456022" y="295789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34" name="Conexão reta unidirecional 33">
            <a:extLst>
              <a:ext uri="{FF2B5EF4-FFF2-40B4-BE49-F238E27FC236}">
                <a16:creationId xmlns:a16="http://schemas.microsoft.com/office/drawing/2014/main" id="{60CEC5AE-3925-6524-24E0-68CF5B07B80C}"/>
              </a:ext>
            </a:extLst>
          </p:cNvPr>
          <p:cNvCxnSpPr>
            <a:cxnSpLocks/>
          </p:cNvCxnSpPr>
          <p:nvPr/>
        </p:nvCxnSpPr>
        <p:spPr>
          <a:xfrm>
            <a:off x="1804481" y="3659585"/>
            <a:ext cx="1638941" cy="403832"/>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37220EEB-F232-FDF0-0139-C078FC8E0B09}"/>
              </a:ext>
            </a:extLst>
          </p:cNvPr>
          <p:cNvSpPr/>
          <p:nvPr/>
        </p:nvSpPr>
        <p:spPr>
          <a:xfrm>
            <a:off x="3456022" y="391039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HC</a:t>
            </a:r>
            <a:endParaRPr lang="en-US" sz="1200">
              <a:latin typeface="Fira Sans Extra Condensed"/>
              <a:ea typeface="Calibri"/>
              <a:cs typeface="Calibri"/>
            </a:endParaRPr>
          </a:p>
        </p:txBody>
      </p:sp>
      <p:sp>
        <p:nvSpPr>
          <p:cNvPr id="36" name="Retângulo 35">
            <a:extLst>
              <a:ext uri="{FF2B5EF4-FFF2-40B4-BE49-F238E27FC236}">
                <a16:creationId xmlns:a16="http://schemas.microsoft.com/office/drawing/2014/main" id="{82A54441-6C17-D4A9-9BC6-0DE374189C4B}"/>
              </a:ext>
            </a:extLst>
          </p:cNvPr>
          <p:cNvSpPr/>
          <p:nvPr/>
        </p:nvSpPr>
        <p:spPr>
          <a:xfrm>
            <a:off x="5814280" y="295789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37" name="Retângulo 36">
            <a:extLst>
              <a:ext uri="{FF2B5EF4-FFF2-40B4-BE49-F238E27FC236}">
                <a16:creationId xmlns:a16="http://schemas.microsoft.com/office/drawing/2014/main" id="{4B449D81-21E5-2F7C-5AEE-F48BDC530D57}"/>
              </a:ext>
            </a:extLst>
          </p:cNvPr>
          <p:cNvSpPr/>
          <p:nvPr/>
        </p:nvSpPr>
        <p:spPr>
          <a:xfrm>
            <a:off x="5814280" y="391039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sp>
        <p:nvSpPr>
          <p:cNvPr id="38" name="Retângulo 37">
            <a:extLst>
              <a:ext uri="{FF2B5EF4-FFF2-40B4-BE49-F238E27FC236}">
                <a16:creationId xmlns:a16="http://schemas.microsoft.com/office/drawing/2014/main" id="{8A5399F1-E4DB-D376-B713-4688BA161E8E}"/>
              </a:ext>
            </a:extLst>
          </p:cNvPr>
          <p:cNvSpPr/>
          <p:nvPr/>
        </p:nvSpPr>
        <p:spPr>
          <a:xfrm>
            <a:off x="8165970" y="295789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39" name="Retângulo 38">
            <a:extLst>
              <a:ext uri="{FF2B5EF4-FFF2-40B4-BE49-F238E27FC236}">
                <a16:creationId xmlns:a16="http://schemas.microsoft.com/office/drawing/2014/main" id="{875AA6B0-0A36-7CF0-B983-EC60E909BDAF}"/>
              </a:ext>
            </a:extLst>
          </p:cNvPr>
          <p:cNvSpPr/>
          <p:nvPr/>
        </p:nvSpPr>
        <p:spPr>
          <a:xfrm>
            <a:off x="8165969" y="391039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cxnSp>
        <p:nvCxnSpPr>
          <p:cNvPr id="40" name="Conexão reta unidirecional 39">
            <a:extLst>
              <a:ext uri="{FF2B5EF4-FFF2-40B4-BE49-F238E27FC236}">
                <a16:creationId xmlns:a16="http://schemas.microsoft.com/office/drawing/2014/main" id="{EF267FC6-43C5-AE02-BB89-216762EF3C05}"/>
              </a:ext>
            </a:extLst>
          </p:cNvPr>
          <p:cNvCxnSpPr>
            <a:cxnSpLocks/>
          </p:cNvCxnSpPr>
          <p:nvPr/>
        </p:nvCxnSpPr>
        <p:spPr>
          <a:xfrm flipV="1">
            <a:off x="1804481" y="5259811"/>
            <a:ext cx="1653617" cy="36976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xão reta unidirecional 40">
            <a:extLst>
              <a:ext uri="{FF2B5EF4-FFF2-40B4-BE49-F238E27FC236}">
                <a16:creationId xmlns:a16="http://schemas.microsoft.com/office/drawing/2014/main" id="{5F51989E-542B-31D9-257C-B8A026AB9382}"/>
              </a:ext>
            </a:extLst>
          </p:cNvPr>
          <p:cNvCxnSpPr>
            <a:cxnSpLocks/>
          </p:cNvCxnSpPr>
          <p:nvPr/>
        </p:nvCxnSpPr>
        <p:spPr>
          <a:xfrm>
            <a:off x="1804481" y="5623705"/>
            <a:ext cx="1638941" cy="403832"/>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xão reta unidirecional 41">
            <a:extLst>
              <a:ext uri="{FF2B5EF4-FFF2-40B4-BE49-F238E27FC236}">
                <a16:creationId xmlns:a16="http://schemas.microsoft.com/office/drawing/2014/main" id="{0B65A58B-C22D-E02C-AA06-AF2BFE8FF5DD}"/>
              </a:ext>
            </a:extLst>
          </p:cNvPr>
          <p:cNvCxnSpPr>
            <a:cxnSpLocks/>
          </p:cNvCxnSpPr>
          <p:nvPr/>
        </p:nvCxnSpPr>
        <p:spPr>
          <a:xfrm>
            <a:off x="4966112" y="5303150"/>
            <a:ext cx="828891" cy="2606"/>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unidirecional 9">
            <a:extLst>
              <a:ext uri="{FF2B5EF4-FFF2-40B4-BE49-F238E27FC236}">
                <a16:creationId xmlns:a16="http://schemas.microsoft.com/office/drawing/2014/main" id="{A51FD444-D493-626E-7327-C29F7B8DCB2A}"/>
              </a:ext>
            </a:extLst>
          </p:cNvPr>
          <p:cNvCxnSpPr>
            <a:cxnSpLocks/>
          </p:cNvCxnSpPr>
          <p:nvPr/>
        </p:nvCxnSpPr>
        <p:spPr>
          <a:xfrm>
            <a:off x="7327357" y="4198002"/>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xão reta unidirecional 12">
            <a:extLst>
              <a:ext uri="{FF2B5EF4-FFF2-40B4-BE49-F238E27FC236}">
                <a16:creationId xmlns:a16="http://schemas.microsoft.com/office/drawing/2014/main" id="{E5081E5A-20D8-55CA-19B4-34B0E7088C07}"/>
              </a:ext>
            </a:extLst>
          </p:cNvPr>
          <p:cNvCxnSpPr>
            <a:cxnSpLocks/>
          </p:cNvCxnSpPr>
          <p:nvPr/>
        </p:nvCxnSpPr>
        <p:spPr>
          <a:xfrm>
            <a:off x="7332686" y="3238841"/>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xão reta unidirecional 14">
            <a:extLst>
              <a:ext uri="{FF2B5EF4-FFF2-40B4-BE49-F238E27FC236}">
                <a16:creationId xmlns:a16="http://schemas.microsoft.com/office/drawing/2014/main" id="{176C75F0-9DFC-2566-6689-AE0178B66ADC}"/>
              </a:ext>
            </a:extLst>
          </p:cNvPr>
          <p:cNvCxnSpPr>
            <a:cxnSpLocks/>
          </p:cNvCxnSpPr>
          <p:nvPr/>
        </p:nvCxnSpPr>
        <p:spPr>
          <a:xfrm>
            <a:off x="4984340" y="3204204"/>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xão reta unidirecional 21">
            <a:extLst>
              <a:ext uri="{FF2B5EF4-FFF2-40B4-BE49-F238E27FC236}">
                <a16:creationId xmlns:a16="http://schemas.microsoft.com/office/drawing/2014/main" id="{2ECEB3E5-3E64-C0E8-5291-BC6FB90BA29E}"/>
              </a:ext>
            </a:extLst>
          </p:cNvPr>
          <p:cNvCxnSpPr>
            <a:cxnSpLocks/>
          </p:cNvCxnSpPr>
          <p:nvPr/>
        </p:nvCxnSpPr>
        <p:spPr>
          <a:xfrm>
            <a:off x="4984340" y="4194804"/>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A87DF8C6-31A4-7F45-666A-81D9DF5A5AED}"/>
              </a:ext>
            </a:extLst>
          </p:cNvPr>
          <p:cNvCxnSpPr>
            <a:cxnSpLocks/>
          </p:cNvCxnSpPr>
          <p:nvPr/>
        </p:nvCxnSpPr>
        <p:spPr>
          <a:xfrm>
            <a:off x="4963558" y="2421422"/>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xão reta unidirecional 26">
            <a:extLst>
              <a:ext uri="{FF2B5EF4-FFF2-40B4-BE49-F238E27FC236}">
                <a16:creationId xmlns:a16="http://schemas.microsoft.com/office/drawing/2014/main" id="{D7E156B2-6F48-5645-4E46-BBD7FC79BB9D}"/>
              </a:ext>
            </a:extLst>
          </p:cNvPr>
          <p:cNvCxnSpPr>
            <a:cxnSpLocks/>
          </p:cNvCxnSpPr>
          <p:nvPr/>
        </p:nvCxnSpPr>
        <p:spPr>
          <a:xfrm>
            <a:off x="4984340" y="1389259"/>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pic>
        <p:nvPicPr>
          <p:cNvPr id="46" name="Imagem 45">
            <a:extLst>
              <a:ext uri="{FF2B5EF4-FFF2-40B4-BE49-F238E27FC236}">
                <a16:creationId xmlns:a16="http://schemas.microsoft.com/office/drawing/2014/main" id="{2D2E2DD8-48BA-D9E5-5996-688F5C719071}"/>
              </a:ext>
            </a:extLst>
          </p:cNvPr>
          <p:cNvPicPr>
            <a:picLocks noChangeAspect="1"/>
          </p:cNvPicPr>
          <p:nvPr/>
        </p:nvPicPr>
        <p:blipFill rotWithShape="1">
          <a:blip r:embed="rId2"/>
          <a:srcRect l="17626" t="44390" r="29208" b="5795"/>
          <a:stretch/>
        </p:blipFill>
        <p:spPr>
          <a:xfrm>
            <a:off x="10565205" y="0"/>
            <a:ext cx="1577187" cy="1621243"/>
          </a:xfrm>
          <a:prstGeom prst="rect">
            <a:avLst/>
          </a:prstGeom>
        </p:spPr>
      </p:pic>
      <p:sp>
        <p:nvSpPr>
          <p:cNvPr id="48" name="CaixaDeTexto 47">
            <a:extLst>
              <a:ext uri="{FF2B5EF4-FFF2-40B4-BE49-F238E27FC236}">
                <a16:creationId xmlns:a16="http://schemas.microsoft.com/office/drawing/2014/main" id="{3D7FBFC8-717B-E8A7-28A4-364F90C95184}"/>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cxnSp>
        <p:nvCxnSpPr>
          <p:cNvPr id="4" name="Conexão reta unidirecional 3">
            <a:extLst>
              <a:ext uri="{FF2B5EF4-FFF2-40B4-BE49-F238E27FC236}">
                <a16:creationId xmlns:a16="http://schemas.microsoft.com/office/drawing/2014/main" id="{A5E2A96B-9213-522D-B948-12B141D11801}"/>
              </a:ext>
            </a:extLst>
          </p:cNvPr>
          <p:cNvCxnSpPr/>
          <p:nvPr/>
        </p:nvCxnSpPr>
        <p:spPr>
          <a:xfrm flipV="1">
            <a:off x="-2116" y="4637617"/>
            <a:ext cx="12196233" cy="16933"/>
          </a:xfrm>
          <a:prstGeom prst="straightConnector1">
            <a:avLst/>
          </a:prstGeom>
          <a:ln>
            <a:solidFill>
              <a:srgbClr val="7BB88A"/>
            </a:solidFill>
          </a:ln>
        </p:spPr>
        <p:style>
          <a:lnRef idx="3">
            <a:schemeClr val="accent1"/>
          </a:lnRef>
          <a:fillRef idx="0">
            <a:schemeClr val="accent1"/>
          </a:fillRef>
          <a:effectRef idx="2">
            <a:schemeClr val="accent1"/>
          </a:effectRef>
          <a:fontRef idx="minor">
            <a:schemeClr val="tx1"/>
          </a:fontRef>
        </p:style>
      </p:cxnSp>
      <p:sp>
        <p:nvSpPr>
          <p:cNvPr id="23" name="Marcador de Posição do Rodapé 1">
            <a:extLst>
              <a:ext uri="{FF2B5EF4-FFF2-40B4-BE49-F238E27FC236}">
                <a16:creationId xmlns:a16="http://schemas.microsoft.com/office/drawing/2014/main" id="{57B0CCC6-819C-9C21-4103-26FF75C3FEA3}"/>
              </a:ext>
            </a:extLst>
          </p:cNvPr>
          <p:cNvSpPr>
            <a:spLocks noGrp="1"/>
          </p:cNvSpPr>
          <p:nvPr>
            <p:ph type="ftr" sz="quarter" idx="11"/>
          </p:nvPr>
        </p:nvSpPr>
        <p:spPr>
          <a:xfrm>
            <a:off x="4282017" y="6536267"/>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spTree>
    <p:extLst>
      <p:ext uri="{BB962C8B-B14F-4D97-AF65-F5344CB8AC3E}">
        <p14:creationId xmlns:p14="http://schemas.microsoft.com/office/powerpoint/2010/main" val="1483949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2776067" y="233155"/>
            <a:ext cx="10298000" cy="536400"/>
          </a:xfrm>
          <a:prstGeom prst="rect">
            <a:avLst/>
          </a:prstGeom>
          <a:noFill/>
          <a:ln>
            <a:noFill/>
          </a:ln>
        </p:spPr>
        <p:txBody>
          <a:bodyPr spcFirstLastPara="1" wrap="square" lIns="121900" tIns="121900" rIns="121900" bIns="121900" anchor="ctr" anchorCtr="0">
            <a:noAutofit/>
          </a:bodyPr>
          <a:lstStyle/>
          <a:p>
            <a:pPr algn="ctr">
              <a:defRPr/>
            </a:pPr>
            <a:r>
              <a:rPr kumimoji="0" lang="en" sz="3500" b="1" i="0" u="none" strike="noStrike" kern="1200" cap="none" spc="0" normalizeH="0" baseline="0" noProof="0">
                <a:ln>
                  <a:noFill/>
                </a:ln>
                <a:solidFill>
                  <a:prstClr val="black"/>
                </a:solidFill>
                <a:effectLst/>
                <a:uLnTx/>
                <a:uFillTx/>
                <a:latin typeface="Calibri Light"/>
                <a:ea typeface="Fira Sans Extra Condensed SemiBold"/>
                <a:cs typeface="Fira Sans Extra Condensed SemiBold"/>
                <a:sym typeface="Fira Sans Extra Condensed SemiBold"/>
              </a:rPr>
              <a:t>Hierarchical clustering</a:t>
            </a:r>
            <a:r>
              <a:rPr lang="en" sz="3500" b="1">
                <a:solidFill>
                  <a:prstClr val="black"/>
                </a:solidFill>
                <a:latin typeface="Calibri Light"/>
                <a:ea typeface="Fira Sans Extra Condensed SemiBold"/>
                <a:cs typeface="Fira Sans Extra Condensed SemiBold"/>
                <a:sym typeface="Fira Sans Extra Condensed SemiBold"/>
              </a:rPr>
              <a:t> </a:t>
            </a:r>
            <a:endParaRPr lang="pt-PT" sz="3500" b="1" i="0" u="none" strike="noStrike" kern="1200" cap="none" spc="0" normalizeH="0" baseline="0" noProof="0">
              <a:ln>
                <a:noFill/>
              </a:ln>
              <a:solidFill>
                <a:prstClr val="black"/>
              </a:solidFill>
              <a:effectLst/>
              <a:uLnTx/>
              <a:uFillTx/>
              <a:latin typeface="Calibri Light"/>
              <a:ea typeface="Fira Sans Extra Condensed SemiBold"/>
              <a:cs typeface="Fira Sans Extra Condensed SemiBold"/>
            </a:endParaRPr>
          </a:p>
        </p:txBody>
      </p:sp>
      <p:sp>
        <p:nvSpPr>
          <p:cNvPr id="5" name="Retângulo 4">
            <a:extLst>
              <a:ext uri="{FF2B5EF4-FFF2-40B4-BE49-F238E27FC236}">
                <a16:creationId xmlns:a16="http://schemas.microsoft.com/office/drawing/2014/main" id="{9BBD74D8-8659-8079-DE91-203C6E11CB6A}"/>
              </a:ext>
            </a:extLst>
          </p:cNvPr>
          <p:cNvSpPr/>
          <p:nvPr/>
        </p:nvSpPr>
        <p:spPr>
          <a:xfrm>
            <a:off x="494490" y="913976"/>
            <a:ext cx="2520926"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0.25410455166431134</a:t>
            </a:r>
          </a:p>
          <a:p>
            <a:r>
              <a:rPr lang="pt-PT" sz="1100">
                <a:solidFill>
                  <a:schemeClr val="tx1"/>
                </a:solidFill>
              </a:rPr>
              <a:t>Rand-</a:t>
            </a:r>
            <a:r>
              <a:rPr lang="pt-PT" sz="1100" err="1">
                <a:solidFill>
                  <a:schemeClr val="tx1"/>
                </a:solidFill>
              </a:rPr>
              <a:t>index</a:t>
            </a:r>
            <a:r>
              <a:rPr lang="pt-PT" sz="1100">
                <a:solidFill>
                  <a:schemeClr val="tx1"/>
                </a:solidFill>
              </a:rPr>
              <a:t> score: 1.0</a:t>
            </a:r>
          </a:p>
        </p:txBody>
      </p:sp>
      <p:sp>
        <p:nvSpPr>
          <p:cNvPr id="36" name="Retângulo 35">
            <a:extLst>
              <a:ext uri="{FF2B5EF4-FFF2-40B4-BE49-F238E27FC236}">
                <a16:creationId xmlns:a16="http://schemas.microsoft.com/office/drawing/2014/main" id="{83FB8D4E-D19F-4CDA-0158-E304CC06BD84}"/>
              </a:ext>
            </a:extLst>
          </p:cNvPr>
          <p:cNvSpPr/>
          <p:nvPr/>
        </p:nvSpPr>
        <p:spPr>
          <a:xfrm>
            <a:off x="494491" y="3313164"/>
            <a:ext cx="301800" cy="77735"/>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37" name="Retângulo 36">
            <a:extLst>
              <a:ext uri="{FF2B5EF4-FFF2-40B4-BE49-F238E27FC236}">
                <a16:creationId xmlns:a16="http://schemas.microsoft.com/office/drawing/2014/main" id="{1CBC7AD8-16F9-D2D5-2528-551C71E3D101}"/>
              </a:ext>
            </a:extLst>
          </p:cNvPr>
          <p:cNvSpPr/>
          <p:nvPr/>
        </p:nvSpPr>
        <p:spPr>
          <a:xfrm>
            <a:off x="816391" y="3314876"/>
            <a:ext cx="551400"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pic>
        <p:nvPicPr>
          <p:cNvPr id="39" name="Imagem 38">
            <a:extLst>
              <a:ext uri="{FF2B5EF4-FFF2-40B4-BE49-F238E27FC236}">
                <a16:creationId xmlns:a16="http://schemas.microsoft.com/office/drawing/2014/main" id="{B37D71E4-80E0-033E-1C18-2379E9D4E5E3}"/>
              </a:ext>
            </a:extLst>
          </p:cNvPr>
          <p:cNvPicPr>
            <a:picLocks noChangeAspect="1"/>
          </p:cNvPicPr>
          <p:nvPr/>
        </p:nvPicPr>
        <p:blipFill rotWithShape="1">
          <a:blip r:embed="rId4"/>
          <a:srcRect b="5082"/>
          <a:stretch/>
        </p:blipFill>
        <p:spPr>
          <a:xfrm>
            <a:off x="267019" y="1502185"/>
            <a:ext cx="5828981" cy="1803139"/>
          </a:xfrm>
          <a:prstGeom prst="rect">
            <a:avLst/>
          </a:prstGeom>
        </p:spPr>
      </p:pic>
      <p:sp>
        <p:nvSpPr>
          <p:cNvPr id="40" name="Retângulo 39">
            <a:extLst>
              <a:ext uri="{FF2B5EF4-FFF2-40B4-BE49-F238E27FC236}">
                <a16:creationId xmlns:a16="http://schemas.microsoft.com/office/drawing/2014/main" id="{E3B52B28-0BDF-7DA4-219D-3B9276B33296}"/>
              </a:ext>
            </a:extLst>
          </p:cNvPr>
          <p:cNvSpPr/>
          <p:nvPr/>
        </p:nvSpPr>
        <p:spPr>
          <a:xfrm>
            <a:off x="1403362" y="3313165"/>
            <a:ext cx="3460104" cy="81626"/>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41" name="Retângulo 40">
            <a:extLst>
              <a:ext uri="{FF2B5EF4-FFF2-40B4-BE49-F238E27FC236}">
                <a16:creationId xmlns:a16="http://schemas.microsoft.com/office/drawing/2014/main" id="{702829F1-E74C-8870-B57F-9F50D15B2511}"/>
              </a:ext>
            </a:extLst>
          </p:cNvPr>
          <p:cNvSpPr/>
          <p:nvPr/>
        </p:nvSpPr>
        <p:spPr>
          <a:xfrm>
            <a:off x="4879985" y="3313164"/>
            <a:ext cx="113938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44" name="Retângulo 43">
            <a:extLst>
              <a:ext uri="{FF2B5EF4-FFF2-40B4-BE49-F238E27FC236}">
                <a16:creationId xmlns:a16="http://schemas.microsoft.com/office/drawing/2014/main" id="{52009D4A-CD7B-4A89-9177-A70DC455DBD8}"/>
              </a:ext>
            </a:extLst>
          </p:cNvPr>
          <p:cNvSpPr/>
          <p:nvPr/>
        </p:nvSpPr>
        <p:spPr>
          <a:xfrm>
            <a:off x="6507773" y="872556"/>
            <a:ext cx="2619602"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0.26360112823288123</a:t>
            </a:r>
          </a:p>
          <a:p>
            <a:r>
              <a:rPr lang="pt-PT" sz="1100">
                <a:solidFill>
                  <a:schemeClr val="tx1"/>
                </a:solidFill>
              </a:rPr>
              <a:t>Rand-</a:t>
            </a:r>
            <a:r>
              <a:rPr lang="pt-PT" sz="1100" err="1">
                <a:solidFill>
                  <a:schemeClr val="tx1"/>
                </a:solidFill>
              </a:rPr>
              <a:t>index</a:t>
            </a:r>
            <a:r>
              <a:rPr lang="pt-PT" sz="1100">
                <a:solidFill>
                  <a:schemeClr val="tx1"/>
                </a:solidFill>
              </a:rPr>
              <a:t> score: 0.17765609589886647</a:t>
            </a:r>
          </a:p>
        </p:txBody>
      </p:sp>
      <p:sp>
        <p:nvSpPr>
          <p:cNvPr id="45" name="Retângulo 44">
            <a:extLst>
              <a:ext uri="{FF2B5EF4-FFF2-40B4-BE49-F238E27FC236}">
                <a16:creationId xmlns:a16="http://schemas.microsoft.com/office/drawing/2014/main" id="{C475B748-0648-06E4-20EA-1217C39169CB}"/>
              </a:ext>
            </a:extLst>
          </p:cNvPr>
          <p:cNvSpPr/>
          <p:nvPr/>
        </p:nvSpPr>
        <p:spPr>
          <a:xfrm>
            <a:off x="450040" y="3506735"/>
            <a:ext cx="2520926"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0.21811340188890257</a:t>
            </a:r>
          </a:p>
          <a:p>
            <a:r>
              <a:rPr lang="pt-PT" sz="1100">
                <a:solidFill>
                  <a:schemeClr val="tx1"/>
                </a:solidFill>
              </a:rPr>
              <a:t>Rand-</a:t>
            </a:r>
            <a:r>
              <a:rPr lang="pt-PT" sz="1100" err="1">
                <a:solidFill>
                  <a:schemeClr val="tx1"/>
                </a:solidFill>
              </a:rPr>
              <a:t>index</a:t>
            </a:r>
            <a:r>
              <a:rPr lang="pt-PT" sz="1100">
                <a:solidFill>
                  <a:schemeClr val="tx1"/>
                </a:solidFill>
              </a:rPr>
              <a:t> score: 0.899916510274156</a:t>
            </a:r>
          </a:p>
        </p:txBody>
      </p:sp>
      <p:sp>
        <p:nvSpPr>
          <p:cNvPr id="47" name="Retângulo 46">
            <a:extLst>
              <a:ext uri="{FF2B5EF4-FFF2-40B4-BE49-F238E27FC236}">
                <a16:creationId xmlns:a16="http://schemas.microsoft.com/office/drawing/2014/main" id="{675B118A-490A-294A-EE02-D0C46CA36402}"/>
              </a:ext>
            </a:extLst>
          </p:cNvPr>
          <p:cNvSpPr/>
          <p:nvPr/>
        </p:nvSpPr>
        <p:spPr>
          <a:xfrm>
            <a:off x="6507773" y="3510782"/>
            <a:ext cx="2520926"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0.21811340188890257</a:t>
            </a:r>
          </a:p>
          <a:p>
            <a:r>
              <a:rPr lang="pt-PT" sz="1100">
                <a:solidFill>
                  <a:schemeClr val="tx1"/>
                </a:solidFill>
              </a:rPr>
              <a:t>Rand-</a:t>
            </a:r>
            <a:r>
              <a:rPr lang="pt-PT" sz="1100" err="1">
                <a:solidFill>
                  <a:schemeClr val="tx1"/>
                </a:solidFill>
              </a:rPr>
              <a:t>index</a:t>
            </a:r>
            <a:r>
              <a:rPr lang="pt-PT" sz="1100">
                <a:solidFill>
                  <a:schemeClr val="tx1"/>
                </a:solidFill>
              </a:rPr>
              <a:t> score: 0.899916510274156</a:t>
            </a:r>
          </a:p>
        </p:txBody>
      </p:sp>
      <p:pic>
        <p:nvPicPr>
          <p:cNvPr id="55" name="Imagem 54">
            <a:extLst>
              <a:ext uri="{FF2B5EF4-FFF2-40B4-BE49-F238E27FC236}">
                <a16:creationId xmlns:a16="http://schemas.microsoft.com/office/drawing/2014/main" id="{C7C5C4C2-C01F-BB7B-DFE4-F6930B0C60EC}"/>
              </a:ext>
            </a:extLst>
          </p:cNvPr>
          <p:cNvPicPr>
            <a:picLocks noChangeAspect="1"/>
          </p:cNvPicPr>
          <p:nvPr/>
        </p:nvPicPr>
        <p:blipFill rotWithShape="1">
          <a:blip r:embed="rId5"/>
          <a:srcRect b="6263"/>
          <a:stretch/>
        </p:blipFill>
        <p:spPr>
          <a:xfrm>
            <a:off x="6079500" y="1461834"/>
            <a:ext cx="5975189" cy="1852864"/>
          </a:xfrm>
          <a:prstGeom prst="rect">
            <a:avLst/>
          </a:prstGeom>
        </p:spPr>
      </p:pic>
      <p:grpSp>
        <p:nvGrpSpPr>
          <p:cNvPr id="92" name="Agrupar 91">
            <a:extLst>
              <a:ext uri="{FF2B5EF4-FFF2-40B4-BE49-F238E27FC236}">
                <a16:creationId xmlns:a16="http://schemas.microsoft.com/office/drawing/2014/main" id="{1FB5C34C-583B-B8BB-671B-A367D4B45CE5}"/>
              </a:ext>
            </a:extLst>
          </p:cNvPr>
          <p:cNvGrpSpPr/>
          <p:nvPr/>
        </p:nvGrpSpPr>
        <p:grpSpPr>
          <a:xfrm>
            <a:off x="494490" y="6061113"/>
            <a:ext cx="1821916" cy="477801"/>
            <a:chOff x="494490" y="6061113"/>
            <a:chExt cx="1821916" cy="477801"/>
          </a:xfrm>
        </p:grpSpPr>
        <p:sp>
          <p:nvSpPr>
            <p:cNvPr id="59" name="Google Shape;309;p21">
              <a:extLst>
                <a:ext uri="{FF2B5EF4-FFF2-40B4-BE49-F238E27FC236}">
                  <a16:creationId xmlns:a16="http://schemas.microsoft.com/office/drawing/2014/main" id="{010D3B20-0373-679A-D92C-D762CEC6E60E}"/>
                </a:ext>
              </a:extLst>
            </p:cNvPr>
            <p:cNvSpPr/>
            <p:nvPr/>
          </p:nvSpPr>
          <p:spPr>
            <a:xfrm>
              <a:off x="509448" y="6061114"/>
              <a:ext cx="1806958" cy="477800"/>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sp>
          <p:nvSpPr>
            <p:cNvPr id="60" name="CaixaDeTexto 59">
              <a:extLst>
                <a:ext uri="{FF2B5EF4-FFF2-40B4-BE49-F238E27FC236}">
                  <a16:creationId xmlns:a16="http://schemas.microsoft.com/office/drawing/2014/main" id="{91DDCFCD-6F37-FDCB-D7C2-3B14B78EBD60}"/>
                </a:ext>
              </a:extLst>
            </p:cNvPr>
            <p:cNvSpPr txBox="1"/>
            <p:nvPr/>
          </p:nvSpPr>
          <p:spPr>
            <a:xfrm>
              <a:off x="494490" y="6061113"/>
              <a:ext cx="809837" cy="261610"/>
            </a:xfrm>
            <a:prstGeom prst="rect">
              <a:avLst/>
            </a:prstGeom>
            <a:noFill/>
          </p:spPr>
          <p:txBody>
            <a:bodyPr wrap="none" rtlCol="0">
              <a:spAutoFit/>
            </a:bodyPr>
            <a:lstStyle/>
            <a:p>
              <a:r>
                <a:rPr lang="pt-PT" sz="1100" err="1"/>
                <a:t>True</a:t>
              </a:r>
              <a:r>
                <a:rPr lang="pt-PT" sz="1100"/>
                <a:t> </a:t>
              </a:r>
              <a:r>
                <a:rPr lang="pt-PT" sz="1100" err="1"/>
                <a:t>labels</a:t>
              </a:r>
              <a:endParaRPr lang="pt-PT" sz="1100"/>
            </a:p>
          </p:txBody>
        </p:sp>
        <p:sp>
          <p:nvSpPr>
            <p:cNvPr id="58" name="Retângulo 57">
              <a:extLst>
                <a:ext uri="{FF2B5EF4-FFF2-40B4-BE49-F238E27FC236}">
                  <a16:creationId xmlns:a16="http://schemas.microsoft.com/office/drawing/2014/main" id="{B124FA5C-0DBE-319D-7454-6855A0921C3D}"/>
                </a:ext>
              </a:extLst>
            </p:cNvPr>
            <p:cNvSpPr/>
            <p:nvPr/>
          </p:nvSpPr>
          <p:spPr>
            <a:xfrm>
              <a:off x="611303" y="6306684"/>
              <a:ext cx="369975" cy="128587"/>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HB</a:t>
              </a:r>
              <a:endParaRPr lang="en-GB" sz="700" b="1">
                <a:solidFill>
                  <a:schemeClr val="tx1"/>
                </a:solidFill>
              </a:endParaRPr>
            </a:p>
          </p:txBody>
        </p:sp>
        <p:sp>
          <p:nvSpPr>
            <p:cNvPr id="61" name="Retângulo 60">
              <a:extLst>
                <a:ext uri="{FF2B5EF4-FFF2-40B4-BE49-F238E27FC236}">
                  <a16:creationId xmlns:a16="http://schemas.microsoft.com/office/drawing/2014/main" id="{402B5819-E64D-1856-C5DA-8E24A60E8495}"/>
                </a:ext>
              </a:extLst>
            </p:cNvPr>
            <p:cNvSpPr/>
            <p:nvPr/>
          </p:nvSpPr>
          <p:spPr>
            <a:xfrm>
              <a:off x="1003255" y="6306684"/>
              <a:ext cx="369975" cy="128587"/>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BG</a:t>
              </a:r>
              <a:endParaRPr lang="en-GB" sz="700" b="1">
                <a:solidFill>
                  <a:schemeClr val="tx1"/>
                </a:solidFill>
              </a:endParaRPr>
            </a:p>
          </p:txBody>
        </p:sp>
        <p:sp>
          <p:nvSpPr>
            <p:cNvPr id="62" name="Retângulo 61">
              <a:extLst>
                <a:ext uri="{FF2B5EF4-FFF2-40B4-BE49-F238E27FC236}">
                  <a16:creationId xmlns:a16="http://schemas.microsoft.com/office/drawing/2014/main" id="{FBEE3BB6-4EEF-4FAD-7AD9-473D16B9DF21}"/>
                </a:ext>
              </a:extLst>
            </p:cNvPr>
            <p:cNvSpPr/>
            <p:nvPr/>
          </p:nvSpPr>
          <p:spPr>
            <a:xfrm>
              <a:off x="1407316" y="6306684"/>
              <a:ext cx="369975" cy="128587"/>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FB</a:t>
              </a:r>
              <a:endParaRPr lang="en-GB" sz="700" b="1">
                <a:solidFill>
                  <a:schemeClr val="tx1"/>
                </a:solidFill>
              </a:endParaRPr>
            </a:p>
          </p:txBody>
        </p:sp>
        <p:sp>
          <p:nvSpPr>
            <p:cNvPr id="63" name="Retângulo 62">
              <a:extLst>
                <a:ext uri="{FF2B5EF4-FFF2-40B4-BE49-F238E27FC236}">
                  <a16:creationId xmlns:a16="http://schemas.microsoft.com/office/drawing/2014/main" id="{35D310F4-9745-8FB1-B800-36B98CEFB2ED}"/>
                </a:ext>
              </a:extLst>
            </p:cNvPr>
            <p:cNvSpPr/>
            <p:nvPr/>
          </p:nvSpPr>
          <p:spPr>
            <a:xfrm>
              <a:off x="1808369" y="6306684"/>
              <a:ext cx="369975" cy="128587"/>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MB</a:t>
              </a:r>
              <a:endParaRPr lang="en-GB" sz="700" b="1">
                <a:solidFill>
                  <a:schemeClr val="tx1"/>
                </a:solidFill>
              </a:endParaRPr>
            </a:p>
          </p:txBody>
        </p:sp>
      </p:grpSp>
      <p:sp>
        <p:nvSpPr>
          <p:cNvPr id="65" name="Retângulo 64">
            <a:extLst>
              <a:ext uri="{FF2B5EF4-FFF2-40B4-BE49-F238E27FC236}">
                <a16:creationId xmlns:a16="http://schemas.microsoft.com/office/drawing/2014/main" id="{BBC41445-FAC9-79D6-8AE2-F23A061F9DD0}"/>
              </a:ext>
            </a:extLst>
          </p:cNvPr>
          <p:cNvSpPr/>
          <p:nvPr/>
        </p:nvSpPr>
        <p:spPr>
          <a:xfrm>
            <a:off x="6349200" y="3322150"/>
            <a:ext cx="225285" cy="70462"/>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66" name="Retângulo 65">
            <a:extLst>
              <a:ext uri="{FF2B5EF4-FFF2-40B4-BE49-F238E27FC236}">
                <a16:creationId xmlns:a16="http://schemas.microsoft.com/office/drawing/2014/main" id="{D84E4DF7-511B-AF10-4066-C0122366A7AE}"/>
              </a:ext>
            </a:extLst>
          </p:cNvPr>
          <p:cNvSpPr/>
          <p:nvPr/>
        </p:nvSpPr>
        <p:spPr>
          <a:xfrm>
            <a:off x="11073416" y="3322151"/>
            <a:ext cx="912546" cy="61380"/>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67" name="Retângulo 66">
            <a:extLst>
              <a:ext uri="{FF2B5EF4-FFF2-40B4-BE49-F238E27FC236}">
                <a16:creationId xmlns:a16="http://schemas.microsoft.com/office/drawing/2014/main" id="{AD430B3A-DFA2-10ED-4759-3E4826B01D0F}"/>
              </a:ext>
            </a:extLst>
          </p:cNvPr>
          <p:cNvSpPr/>
          <p:nvPr/>
        </p:nvSpPr>
        <p:spPr>
          <a:xfrm>
            <a:off x="7520175" y="3324410"/>
            <a:ext cx="3538173" cy="61380"/>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68" name="Retângulo 67">
            <a:extLst>
              <a:ext uri="{FF2B5EF4-FFF2-40B4-BE49-F238E27FC236}">
                <a16:creationId xmlns:a16="http://schemas.microsoft.com/office/drawing/2014/main" id="{BE55A31B-BCFF-CFC5-CF7A-0D0231A80128}"/>
              </a:ext>
            </a:extLst>
          </p:cNvPr>
          <p:cNvSpPr/>
          <p:nvPr/>
        </p:nvSpPr>
        <p:spPr>
          <a:xfrm>
            <a:off x="6589554" y="3322150"/>
            <a:ext cx="314758" cy="68749"/>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69" name="Retângulo 68">
            <a:extLst>
              <a:ext uri="{FF2B5EF4-FFF2-40B4-BE49-F238E27FC236}">
                <a16:creationId xmlns:a16="http://schemas.microsoft.com/office/drawing/2014/main" id="{8606A8C5-4FC6-5CE3-950A-B7484CEA91C6}"/>
              </a:ext>
            </a:extLst>
          </p:cNvPr>
          <p:cNvSpPr/>
          <p:nvPr/>
        </p:nvSpPr>
        <p:spPr>
          <a:xfrm>
            <a:off x="6919380" y="3322150"/>
            <a:ext cx="585727" cy="61380"/>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pic>
        <p:nvPicPr>
          <p:cNvPr id="73" name="Imagem 72">
            <a:extLst>
              <a:ext uri="{FF2B5EF4-FFF2-40B4-BE49-F238E27FC236}">
                <a16:creationId xmlns:a16="http://schemas.microsoft.com/office/drawing/2014/main" id="{6AEC7228-09B2-D716-B086-A3712CE7A388}"/>
              </a:ext>
            </a:extLst>
          </p:cNvPr>
          <p:cNvPicPr>
            <a:picLocks noChangeAspect="1"/>
          </p:cNvPicPr>
          <p:nvPr/>
        </p:nvPicPr>
        <p:blipFill rotWithShape="1">
          <a:blip r:embed="rId6"/>
          <a:srcRect b="5270"/>
          <a:stretch/>
        </p:blipFill>
        <p:spPr>
          <a:xfrm>
            <a:off x="241039" y="4110001"/>
            <a:ext cx="5880936" cy="1834024"/>
          </a:xfrm>
          <a:prstGeom prst="rect">
            <a:avLst/>
          </a:prstGeom>
        </p:spPr>
      </p:pic>
      <p:sp>
        <p:nvSpPr>
          <p:cNvPr id="75" name="Retângulo 74">
            <a:extLst>
              <a:ext uri="{FF2B5EF4-FFF2-40B4-BE49-F238E27FC236}">
                <a16:creationId xmlns:a16="http://schemas.microsoft.com/office/drawing/2014/main" id="{04DD0355-87F6-4A8B-2354-2ACE8FE6D949}"/>
              </a:ext>
            </a:extLst>
          </p:cNvPr>
          <p:cNvSpPr/>
          <p:nvPr/>
        </p:nvSpPr>
        <p:spPr>
          <a:xfrm>
            <a:off x="494489" y="5935518"/>
            <a:ext cx="267713" cy="77735"/>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76" name="Retângulo 75">
            <a:extLst>
              <a:ext uri="{FF2B5EF4-FFF2-40B4-BE49-F238E27FC236}">
                <a16:creationId xmlns:a16="http://schemas.microsoft.com/office/drawing/2014/main" id="{6AED1B06-EC68-2774-06DF-E56697E1B4A6}"/>
              </a:ext>
            </a:extLst>
          </p:cNvPr>
          <p:cNvSpPr/>
          <p:nvPr/>
        </p:nvSpPr>
        <p:spPr>
          <a:xfrm>
            <a:off x="787531" y="5935518"/>
            <a:ext cx="3478082"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77" name="Retângulo 76">
            <a:extLst>
              <a:ext uri="{FF2B5EF4-FFF2-40B4-BE49-F238E27FC236}">
                <a16:creationId xmlns:a16="http://schemas.microsoft.com/office/drawing/2014/main" id="{6D6F1B94-15B8-4769-1B7E-C74C2C904446}"/>
              </a:ext>
            </a:extLst>
          </p:cNvPr>
          <p:cNvSpPr/>
          <p:nvPr/>
        </p:nvSpPr>
        <p:spPr>
          <a:xfrm>
            <a:off x="4290942" y="5935518"/>
            <a:ext cx="601734" cy="77735"/>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78" name="Retângulo 77">
            <a:extLst>
              <a:ext uri="{FF2B5EF4-FFF2-40B4-BE49-F238E27FC236}">
                <a16:creationId xmlns:a16="http://schemas.microsoft.com/office/drawing/2014/main" id="{2AC02390-C796-6330-CCBC-35DA52945E1D}"/>
              </a:ext>
            </a:extLst>
          </p:cNvPr>
          <p:cNvSpPr/>
          <p:nvPr/>
        </p:nvSpPr>
        <p:spPr>
          <a:xfrm>
            <a:off x="4918004" y="5935518"/>
            <a:ext cx="1120845"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pic>
        <p:nvPicPr>
          <p:cNvPr id="82" name="Imagem 81">
            <a:extLst>
              <a:ext uri="{FF2B5EF4-FFF2-40B4-BE49-F238E27FC236}">
                <a16:creationId xmlns:a16="http://schemas.microsoft.com/office/drawing/2014/main" id="{961333DA-DDD2-E955-9E55-39F41C9D19D7}"/>
              </a:ext>
            </a:extLst>
          </p:cNvPr>
          <p:cNvPicPr>
            <a:picLocks noChangeAspect="1"/>
          </p:cNvPicPr>
          <p:nvPr/>
        </p:nvPicPr>
        <p:blipFill rotWithShape="1">
          <a:blip r:embed="rId7"/>
          <a:srcRect b="4764"/>
          <a:stretch/>
        </p:blipFill>
        <p:spPr>
          <a:xfrm>
            <a:off x="6184697" y="4117112"/>
            <a:ext cx="5850457" cy="1826913"/>
          </a:xfrm>
          <a:prstGeom prst="rect">
            <a:avLst/>
          </a:prstGeom>
        </p:spPr>
      </p:pic>
      <p:sp>
        <p:nvSpPr>
          <p:cNvPr id="84" name="Retângulo 83">
            <a:extLst>
              <a:ext uri="{FF2B5EF4-FFF2-40B4-BE49-F238E27FC236}">
                <a16:creationId xmlns:a16="http://schemas.microsoft.com/office/drawing/2014/main" id="{206F188F-DF4A-EB4D-2D21-C424BB94E27A}"/>
              </a:ext>
            </a:extLst>
          </p:cNvPr>
          <p:cNvSpPr/>
          <p:nvPr/>
        </p:nvSpPr>
        <p:spPr>
          <a:xfrm>
            <a:off x="6440629" y="5935517"/>
            <a:ext cx="241160" cy="77735"/>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85" name="Retângulo 84">
            <a:extLst>
              <a:ext uri="{FF2B5EF4-FFF2-40B4-BE49-F238E27FC236}">
                <a16:creationId xmlns:a16="http://schemas.microsoft.com/office/drawing/2014/main" id="{A67E035A-236A-9B62-8A30-CDF3FFEB3EBD}"/>
              </a:ext>
            </a:extLst>
          </p:cNvPr>
          <p:cNvSpPr/>
          <p:nvPr/>
        </p:nvSpPr>
        <p:spPr>
          <a:xfrm>
            <a:off x="6710901" y="5935516"/>
            <a:ext cx="1093646"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86" name="Retângulo 85">
            <a:extLst>
              <a:ext uri="{FF2B5EF4-FFF2-40B4-BE49-F238E27FC236}">
                <a16:creationId xmlns:a16="http://schemas.microsoft.com/office/drawing/2014/main" id="{3400C53F-5F36-B41F-201C-008CB54FDE66}"/>
              </a:ext>
            </a:extLst>
          </p:cNvPr>
          <p:cNvSpPr/>
          <p:nvPr/>
        </p:nvSpPr>
        <p:spPr>
          <a:xfrm>
            <a:off x="7825322" y="5935516"/>
            <a:ext cx="573347" cy="77735"/>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87" name="Retângulo 86">
            <a:extLst>
              <a:ext uri="{FF2B5EF4-FFF2-40B4-BE49-F238E27FC236}">
                <a16:creationId xmlns:a16="http://schemas.microsoft.com/office/drawing/2014/main" id="{0D4D5E9C-8FFE-1E89-F344-7E13C9AAC336}"/>
              </a:ext>
            </a:extLst>
          </p:cNvPr>
          <p:cNvSpPr/>
          <p:nvPr/>
        </p:nvSpPr>
        <p:spPr>
          <a:xfrm>
            <a:off x="8419443" y="5935515"/>
            <a:ext cx="3510619"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Tree>
    <p:extLst>
      <p:ext uri="{BB962C8B-B14F-4D97-AF65-F5344CB8AC3E}">
        <p14:creationId xmlns:p14="http://schemas.microsoft.com/office/powerpoint/2010/main" val="2029687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6BB81-470F-CE88-74D4-E06803C5DED2}"/>
              </a:ext>
            </a:extLst>
          </p:cNvPr>
          <p:cNvSpPr>
            <a:spLocks noGrp="1"/>
          </p:cNvSpPr>
          <p:nvPr>
            <p:ph type="title"/>
          </p:nvPr>
        </p:nvSpPr>
        <p:spPr>
          <a:xfrm>
            <a:off x="193117" y="-514231"/>
            <a:ext cx="4977976" cy="1454051"/>
          </a:xfrm>
        </p:spPr>
        <p:txBody>
          <a:bodyPr vert="horz" lIns="91440" tIns="45720" rIns="91440" bIns="45720" rtlCol="0" anchor="b">
            <a:normAutofit/>
          </a:bodyPr>
          <a:lstStyle/>
          <a:p>
            <a:r>
              <a:rPr lang="en-US" sz="3500" b="1">
                <a:solidFill>
                  <a:schemeClr val="tx2"/>
                </a:solidFill>
                <a:latin typeface="Calibri Light"/>
                <a:ea typeface="Calibri"/>
                <a:cs typeface="Calibri"/>
              </a:rPr>
              <a:t>What we'll cover today:</a:t>
            </a:r>
          </a:p>
        </p:txBody>
      </p:sp>
      <p:graphicFrame>
        <p:nvGraphicFramePr>
          <p:cNvPr id="9" name="Marcador de Posição de Conteúdo 2">
            <a:extLst>
              <a:ext uri="{FF2B5EF4-FFF2-40B4-BE49-F238E27FC236}">
                <a16:creationId xmlns:a16="http://schemas.microsoft.com/office/drawing/2014/main" id="{FA0614A4-5A1A-CA09-C3F7-EC533A07AABA}"/>
              </a:ext>
            </a:extLst>
          </p:cNvPr>
          <p:cNvGraphicFramePr>
            <a:graphicFrameLocks noGrp="1"/>
          </p:cNvGraphicFramePr>
          <p:nvPr>
            <p:ph idx="1"/>
            <p:extLst>
              <p:ext uri="{D42A27DB-BD31-4B8C-83A1-F6EECF244321}">
                <p14:modId xmlns:p14="http://schemas.microsoft.com/office/powerpoint/2010/main" val="3540480540"/>
              </p:ext>
            </p:extLst>
          </p:nvPr>
        </p:nvGraphicFramePr>
        <p:xfrm>
          <a:off x="5499367" y="1787172"/>
          <a:ext cx="5583401" cy="4386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Posição do Rodapé 3">
            <a:extLst>
              <a:ext uri="{FF2B5EF4-FFF2-40B4-BE49-F238E27FC236}">
                <a16:creationId xmlns:a16="http://schemas.microsoft.com/office/drawing/2014/main" id="{A46AC7CE-5F8E-A7A1-7994-1A166E3AFA1D}"/>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a:solidFill>
                  <a:prstClr val="black">
                    <a:tint val="75000"/>
                  </a:prstClr>
                </a:solidFill>
                <a:latin typeface="Calibri" panose="020F0502020204030204"/>
                <a:ea typeface="+mn-ea"/>
                <a:cs typeface="+mn-cs"/>
              </a:rPr>
              <a:t>Machine </a:t>
            </a:r>
            <a:r>
              <a:rPr lang="en-US">
                <a:solidFill>
                  <a:prstClr val="black">
                    <a:tint val="75000"/>
                  </a:prstClr>
                </a:solidFill>
                <a:latin typeface="Calibri" panose="020F0502020204030204"/>
              </a:rPr>
              <a:t>Learning</a:t>
            </a:r>
            <a:r>
              <a:rPr lang="en-US" kern="1200">
                <a:solidFill>
                  <a:prstClr val="black">
                    <a:tint val="75000"/>
                  </a:prstClr>
                </a:solidFill>
                <a:latin typeface="Calibri" panose="020F0502020204030204"/>
                <a:ea typeface="+mn-ea"/>
                <a:cs typeface="+mn-cs"/>
              </a:rPr>
              <a:t> in </a:t>
            </a:r>
            <a:r>
              <a:rPr lang="en-US">
                <a:solidFill>
                  <a:prstClr val="black">
                    <a:tint val="75000"/>
                  </a:prstClr>
                </a:solidFill>
                <a:latin typeface="Calibri" panose="020F0502020204030204"/>
              </a:rPr>
              <a:t>Bioengineering</a:t>
            </a:r>
            <a:r>
              <a:rPr lang="en-US" kern="1200">
                <a:solidFill>
                  <a:prstClr val="black">
                    <a:tint val="75000"/>
                  </a:prstClr>
                </a:solidFill>
                <a:latin typeface="Calibri" panose="020F0502020204030204"/>
                <a:ea typeface="+mn-ea"/>
                <a:cs typeface="+mn-cs"/>
              </a:rPr>
              <a:t> P1 2023/2024</a:t>
            </a:r>
          </a:p>
        </p:txBody>
      </p:sp>
      <p:sp>
        <p:nvSpPr>
          <p:cNvPr id="5" name="Marcador de Posição do Número do Diapositivo 4">
            <a:extLst>
              <a:ext uri="{FF2B5EF4-FFF2-40B4-BE49-F238E27FC236}">
                <a16:creationId xmlns:a16="http://schemas.microsoft.com/office/drawing/2014/main" id="{5C9D970D-6E96-7AE7-A0DD-E14B4EF37C95}"/>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47D4AA41-82C7-0749-AD25-9F0F6EE51291}" type="slidenum">
              <a:rPr lang="en-US">
                <a:solidFill>
                  <a:prstClr val="black">
                    <a:tint val="75000"/>
                  </a:prstClr>
                </a:solidFill>
                <a:latin typeface="Calibri" panose="020F0502020204030204"/>
              </a:rPr>
              <a:pPr>
                <a:spcAft>
                  <a:spcPts val="600"/>
                </a:spcAft>
                <a:defRPr/>
              </a:pPr>
              <a:t>2</a:t>
            </a:fld>
            <a:endParaRPr lang="en-US">
              <a:solidFill>
                <a:prstClr val="black">
                  <a:tint val="75000"/>
                </a:prstClr>
              </a:solidFill>
              <a:latin typeface="Calibri" panose="020F0502020204030204"/>
            </a:endParaRPr>
          </a:p>
        </p:txBody>
      </p:sp>
      <p:sp>
        <p:nvSpPr>
          <p:cNvPr id="7" name="Google Shape;2167;p54">
            <a:extLst>
              <a:ext uri="{FF2B5EF4-FFF2-40B4-BE49-F238E27FC236}">
                <a16:creationId xmlns:a16="http://schemas.microsoft.com/office/drawing/2014/main" id="{1DD5F81E-EE83-440E-F1B9-908A02910948}"/>
              </a:ext>
            </a:extLst>
          </p:cNvPr>
          <p:cNvSpPr/>
          <p:nvPr/>
        </p:nvSpPr>
        <p:spPr>
          <a:xfrm>
            <a:off x="10404367" y="-1075244"/>
            <a:ext cx="1411693" cy="2712729"/>
          </a:xfrm>
          <a:custGeom>
            <a:avLst/>
            <a:gdLst/>
            <a:ahLst/>
            <a:cxnLst/>
            <a:rect l="l" t="t" r="r" b="b"/>
            <a:pathLst>
              <a:path w="52540" h="97801" extrusionOk="0">
                <a:moveTo>
                  <a:pt x="29770" y="93965"/>
                </a:moveTo>
                <a:lnTo>
                  <a:pt x="29770" y="93965"/>
                </a:lnTo>
                <a:cubicBezTo>
                  <a:pt x="29010" y="94757"/>
                  <a:pt x="28186" y="95549"/>
                  <a:pt x="27331" y="96150"/>
                </a:cubicBezTo>
                <a:cubicBezTo>
                  <a:pt x="28155" y="95422"/>
                  <a:pt x="28946" y="94694"/>
                  <a:pt x="29770" y="93965"/>
                </a:cubicBezTo>
                <a:close/>
                <a:moveTo>
                  <a:pt x="25860" y="1"/>
                </a:moveTo>
                <a:cubicBezTo>
                  <a:pt x="21611" y="1"/>
                  <a:pt x="17396" y="1286"/>
                  <a:pt x="13777" y="3931"/>
                </a:cubicBezTo>
                <a:cubicBezTo>
                  <a:pt x="8900" y="7509"/>
                  <a:pt x="6081" y="13368"/>
                  <a:pt x="5796" y="19322"/>
                </a:cubicBezTo>
                <a:lnTo>
                  <a:pt x="5670" y="19322"/>
                </a:lnTo>
                <a:cubicBezTo>
                  <a:pt x="4118" y="19417"/>
                  <a:pt x="2503" y="19385"/>
                  <a:pt x="919" y="19543"/>
                </a:cubicBezTo>
                <a:cubicBezTo>
                  <a:pt x="824" y="19543"/>
                  <a:pt x="729" y="19607"/>
                  <a:pt x="666" y="19670"/>
                </a:cubicBezTo>
                <a:cubicBezTo>
                  <a:pt x="539" y="19733"/>
                  <a:pt x="444" y="19860"/>
                  <a:pt x="412" y="20082"/>
                </a:cubicBezTo>
                <a:cubicBezTo>
                  <a:pt x="1" y="29709"/>
                  <a:pt x="222" y="39400"/>
                  <a:pt x="349" y="49059"/>
                </a:cubicBezTo>
                <a:cubicBezTo>
                  <a:pt x="476" y="58274"/>
                  <a:pt x="222" y="67553"/>
                  <a:pt x="761" y="76769"/>
                </a:cubicBezTo>
                <a:cubicBezTo>
                  <a:pt x="761" y="76896"/>
                  <a:pt x="824" y="76991"/>
                  <a:pt x="888" y="77054"/>
                </a:cubicBezTo>
                <a:cubicBezTo>
                  <a:pt x="888" y="77149"/>
                  <a:pt x="919" y="77212"/>
                  <a:pt x="1014" y="77307"/>
                </a:cubicBezTo>
                <a:cubicBezTo>
                  <a:pt x="4276" y="80854"/>
                  <a:pt x="8393" y="83673"/>
                  <a:pt x="12193" y="86618"/>
                </a:cubicBezTo>
                <a:cubicBezTo>
                  <a:pt x="16564" y="89975"/>
                  <a:pt x="20681" y="93459"/>
                  <a:pt x="24481" y="97480"/>
                </a:cubicBezTo>
                <a:cubicBezTo>
                  <a:pt x="24576" y="97576"/>
                  <a:pt x="24671" y="97607"/>
                  <a:pt x="24766" y="97639"/>
                </a:cubicBezTo>
                <a:cubicBezTo>
                  <a:pt x="24829" y="97671"/>
                  <a:pt x="24893" y="97702"/>
                  <a:pt x="24956" y="97734"/>
                </a:cubicBezTo>
                <a:lnTo>
                  <a:pt x="25019" y="97734"/>
                </a:lnTo>
                <a:cubicBezTo>
                  <a:pt x="25098" y="97773"/>
                  <a:pt x="25188" y="97800"/>
                  <a:pt x="25276" y="97800"/>
                </a:cubicBezTo>
                <a:cubicBezTo>
                  <a:pt x="25330" y="97800"/>
                  <a:pt x="25383" y="97790"/>
                  <a:pt x="25431" y="97766"/>
                </a:cubicBezTo>
                <a:cubicBezTo>
                  <a:pt x="25463" y="97766"/>
                  <a:pt x="25495" y="97766"/>
                  <a:pt x="25526" y="97766"/>
                </a:cubicBezTo>
                <a:cubicBezTo>
                  <a:pt x="27053" y="97766"/>
                  <a:pt x="27989" y="97015"/>
                  <a:pt x="29168" y="95929"/>
                </a:cubicBezTo>
                <a:cubicBezTo>
                  <a:pt x="31607" y="93680"/>
                  <a:pt x="33918" y="91368"/>
                  <a:pt x="36357" y="89152"/>
                </a:cubicBezTo>
                <a:cubicBezTo>
                  <a:pt x="41076" y="84845"/>
                  <a:pt x="45984" y="80696"/>
                  <a:pt x="50988" y="76737"/>
                </a:cubicBezTo>
                <a:cubicBezTo>
                  <a:pt x="51178" y="76611"/>
                  <a:pt x="51210" y="76421"/>
                  <a:pt x="51178" y="76262"/>
                </a:cubicBezTo>
                <a:cubicBezTo>
                  <a:pt x="51210" y="76231"/>
                  <a:pt x="51241" y="76167"/>
                  <a:pt x="51241" y="76072"/>
                </a:cubicBezTo>
                <a:cubicBezTo>
                  <a:pt x="52445" y="67807"/>
                  <a:pt x="51970" y="58971"/>
                  <a:pt x="52065" y="50611"/>
                </a:cubicBezTo>
                <a:cubicBezTo>
                  <a:pt x="52160" y="41807"/>
                  <a:pt x="52540" y="32813"/>
                  <a:pt x="51906" y="24009"/>
                </a:cubicBezTo>
                <a:cubicBezTo>
                  <a:pt x="51906" y="23882"/>
                  <a:pt x="51875" y="23787"/>
                  <a:pt x="51780" y="23724"/>
                </a:cubicBezTo>
                <a:cubicBezTo>
                  <a:pt x="51811" y="23692"/>
                  <a:pt x="51811" y="23660"/>
                  <a:pt x="51811" y="23597"/>
                </a:cubicBezTo>
                <a:cubicBezTo>
                  <a:pt x="51653" y="22805"/>
                  <a:pt x="51210" y="21950"/>
                  <a:pt x="50576" y="21380"/>
                </a:cubicBezTo>
                <a:cubicBezTo>
                  <a:pt x="50545" y="21190"/>
                  <a:pt x="50418" y="21032"/>
                  <a:pt x="50196" y="21032"/>
                </a:cubicBezTo>
                <a:cubicBezTo>
                  <a:pt x="49088" y="21063"/>
                  <a:pt x="47979" y="21095"/>
                  <a:pt x="46871" y="21158"/>
                </a:cubicBezTo>
                <a:lnTo>
                  <a:pt x="46839" y="21824"/>
                </a:lnTo>
                <a:cubicBezTo>
                  <a:pt x="47853" y="21855"/>
                  <a:pt x="48835" y="21887"/>
                  <a:pt x="49848" y="21919"/>
                </a:cubicBezTo>
                <a:cubicBezTo>
                  <a:pt x="49468" y="30976"/>
                  <a:pt x="50038" y="40128"/>
                  <a:pt x="50101" y="49185"/>
                </a:cubicBezTo>
                <a:cubicBezTo>
                  <a:pt x="50165" y="57989"/>
                  <a:pt x="49785" y="66762"/>
                  <a:pt x="49816" y="75502"/>
                </a:cubicBezTo>
                <a:cubicBezTo>
                  <a:pt x="49721" y="75502"/>
                  <a:pt x="49595" y="75502"/>
                  <a:pt x="49500" y="75597"/>
                </a:cubicBezTo>
                <a:cubicBezTo>
                  <a:pt x="45193" y="78606"/>
                  <a:pt x="41171" y="82153"/>
                  <a:pt x="37212" y="85573"/>
                </a:cubicBezTo>
                <a:cubicBezTo>
                  <a:pt x="33127" y="89152"/>
                  <a:pt x="28788" y="92762"/>
                  <a:pt x="25209" y="96879"/>
                </a:cubicBezTo>
                <a:cubicBezTo>
                  <a:pt x="25209" y="96847"/>
                  <a:pt x="25209" y="96815"/>
                  <a:pt x="25178" y="96784"/>
                </a:cubicBezTo>
                <a:cubicBezTo>
                  <a:pt x="21947" y="92952"/>
                  <a:pt x="17989" y="89753"/>
                  <a:pt x="14062" y="86713"/>
                </a:cubicBezTo>
                <a:cubicBezTo>
                  <a:pt x="9882" y="83483"/>
                  <a:pt x="5796" y="80126"/>
                  <a:pt x="1679" y="76801"/>
                </a:cubicBezTo>
                <a:cubicBezTo>
                  <a:pt x="1679" y="76769"/>
                  <a:pt x="1679" y="76769"/>
                  <a:pt x="1679" y="76737"/>
                </a:cubicBezTo>
                <a:cubicBezTo>
                  <a:pt x="2218" y="57958"/>
                  <a:pt x="698" y="39115"/>
                  <a:pt x="1363" y="20303"/>
                </a:cubicBezTo>
                <a:lnTo>
                  <a:pt x="1363" y="20303"/>
                </a:lnTo>
                <a:cubicBezTo>
                  <a:pt x="1959" y="20383"/>
                  <a:pt x="2568" y="20418"/>
                  <a:pt x="3175" y="20418"/>
                </a:cubicBezTo>
                <a:cubicBezTo>
                  <a:pt x="4018" y="20418"/>
                  <a:pt x="4860" y="20351"/>
                  <a:pt x="5670" y="20240"/>
                </a:cubicBezTo>
                <a:lnTo>
                  <a:pt x="5765" y="20240"/>
                </a:lnTo>
                <a:cubicBezTo>
                  <a:pt x="5765" y="22045"/>
                  <a:pt x="6018" y="23882"/>
                  <a:pt x="6493" y="25655"/>
                </a:cubicBezTo>
                <a:cubicBezTo>
                  <a:pt x="6746" y="26574"/>
                  <a:pt x="7063" y="27429"/>
                  <a:pt x="7443" y="28252"/>
                </a:cubicBezTo>
                <a:lnTo>
                  <a:pt x="8171" y="27936"/>
                </a:lnTo>
                <a:cubicBezTo>
                  <a:pt x="7348" y="26130"/>
                  <a:pt x="6810" y="24104"/>
                  <a:pt x="6651" y="21887"/>
                </a:cubicBezTo>
                <a:cubicBezTo>
                  <a:pt x="5860" y="11689"/>
                  <a:pt x="12890" y="2569"/>
                  <a:pt x="23056" y="1017"/>
                </a:cubicBezTo>
                <a:cubicBezTo>
                  <a:pt x="24029" y="876"/>
                  <a:pt x="24997" y="804"/>
                  <a:pt x="25955" y="804"/>
                </a:cubicBezTo>
                <a:cubicBezTo>
                  <a:pt x="27147" y="804"/>
                  <a:pt x="28326" y="915"/>
                  <a:pt x="29485" y="1144"/>
                </a:cubicBezTo>
                <a:cubicBezTo>
                  <a:pt x="29548" y="1207"/>
                  <a:pt x="29643" y="1239"/>
                  <a:pt x="29738" y="1270"/>
                </a:cubicBezTo>
                <a:cubicBezTo>
                  <a:pt x="29991" y="1270"/>
                  <a:pt x="30245" y="1302"/>
                  <a:pt x="30466" y="1334"/>
                </a:cubicBezTo>
                <a:cubicBezTo>
                  <a:pt x="32842" y="1904"/>
                  <a:pt x="35090" y="2917"/>
                  <a:pt x="37212" y="4247"/>
                </a:cubicBezTo>
                <a:cubicBezTo>
                  <a:pt x="42247" y="7478"/>
                  <a:pt x="44591" y="12260"/>
                  <a:pt x="44844" y="18150"/>
                </a:cubicBezTo>
                <a:cubicBezTo>
                  <a:pt x="44876" y="18467"/>
                  <a:pt x="44876" y="18783"/>
                  <a:pt x="44876" y="19132"/>
                </a:cubicBezTo>
                <a:lnTo>
                  <a:pt x="45699" y="19132"/>
                </a:lnTo>
                <a:cubicBezTo>
                  <a:pt x="45731" y="18467"/>
                  <a:pt x="45699" y="17802"/>
                  <a:pt x="45668" y="17137"/>
                </a:cubicBezTo>
                <a:lnTo>
                  <a:pt x="46649" y="17010"/>
                </a:lnTo>
                <a:cubicBezTo>
                  <a:pt x="45541" y="8713"/>
                  <a:pt x="39904" y="1365"/>
                  <a:pt x="30498" y="510"/>
                </a:cubicBezTo>
                <a:cubicBezTo>
                  <a:pt x="28966" y="172"/>
                  <a:pt x="27410" y="1"/>
                  <a:pt x="25860"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algn="ctr">
              <a:spcAft>
                <a:spcPts val="600"/>
              </a:spcAft>
            </a:pPr>
            <a:endParaRPr lang="pt-PT" sz="2400">
              <a:ea typeface="Calibri"/>
              <a:cs typeface="Calibri"/>
            </a:endParaRPr>
          </a:p>
          <a:p>
            <a:pPr algn="ctr">
              <a:spcAft>
                <a:spcPts val="600"/>
              </a:spcAft>
            </a:pPr>
            <a:endParaRPr lang="pt-PT" sz="2400">
              <a:latin typeface="Fira Sans Extra Condensed"/>
              <a:ea typeface="Calibri"/>
              <a:cs typeface="Calibri"/>
            </a:endParaRPr>
          </a:p>
          <a:p>
            <a:pPr algn="ctr">
              <a:spcAft>
                <a:spcPts val="600"/>
              </a:spcAft>
            </a:pPr>
            <a:r>
              <a:rPr lang="pt-PT" sz="2400">
                <a:latin typeface="Calibri"/>
                <a:ea typeface="Calibri"/>
                <a:cs typeface="Calibri"/>
              </a:rPr>
              <a:t>Index</a:t>
            </a:r>
            <a:endParaRPr lang="pt-PT" sz="2400">
              <a:latin typeface="Calibri"/>
            </a:endParaRPr>
          </a:p>
        </p:txBody>
      </p:sp>
      <p:pic>
        <p:nvPicPr>
          <p:cNvPr id="394" name="Imagem 393" descr="Uma imagem com arte, Gráficos, design, design gráfico&#10;&#10;Descrição gerada automaticamente">
            <a:extLst>
              <a:ext uri="{FF2B5EF4-FFF2-40B4-BE49-F238E27FC236}">
                <a16:creationId xmlns:a16="http://schemas.microsoft.com/office/drawing/2014/main" id="{D0CFA317-52F2-2097-C04F-2946CA1C754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51113" y="1782762"/>
            <a:ext cx="4531012" cy="4001922"/>
          </a:xfrm>
          <a:prstGeom prst="rect">
            <a:avLst/>
          </a:prstGeom>
        </p:spPr>
      </p:pic>
      <p:sp>
        <p:nvSpPr>
          <p:cNvPr id="395" name="CaixaDeTexto 394">
            <a:extLst>
              <a:ext uri="{FF2B5EF4-FFF2-40B4-BE49-F238E27FC236}">
                <a16:creationId xmlns:a16="http://schemas.microsoft.com/office/drawing/2014/main" id="{9F64DFA8-CA88-88EC-FF9E-01055BA147AF}"/>
              </a:ext>
            </a:extLst>
          </p:cNvPr>
          <p:cNvSpPr txBox="1"/>
          <p:nvPr/>
        </p:nvSpPr>
        <p:spPr>
          <a:xfrm>
            <a:off x="651751" y="4575613"/>
            <a:ext cx="3899117" cy="567118"/>
          </a:xfrm>
          <a:prstGeom prst="rect">
            <a:avLst/>
          </a:prstGeom>
        </p:spPr>
        <p:txBody>
          <a:bodyPr lIns="91440" tIns="45720" rIns="91440" bIns="45720" anchor="t">
            <a:normAutofit/>
          </a:bodyPr>
          <a:lstStyle/>
          <a:p>
            <a:endParaRPr lang="en-US">
              <a:ea typeface="Calibri"/>
              <a:cs typeface="Calibri"/>
            </a:endParaRPr>
          </a:p>
        </p:txBody>
      </p:sp>
      <p:cxnSp>
        <p:nvCxnSpPr>
          <p:cNvPr id="44" name="Conexão Reta 3">
            <a:extLst>
              <a:ext uri="{FF2B5EF4-FFF2-40B4-BE49-F238E27FC236}">
                <a16:creationId xmlns:a16="http://schemas.microsoft.com/office/drawing/2014/main" id="{9158AACB-E9A2-C6C9-31FD-E396F0876A86}"/>
              </a:ext>
            </a:extLst>
          </p:cNvPr>
          <p:cNvCxnSpPr>
            <a:cxnSpLocks/>
          </p:cNvCxnSpPr>
          <p:nvPr/>
        </p:nvCxnSpPr>
        <p:spPr>
          <a:xfrm>
            <a:off x="4642" y="1000146"/>
            <a:ext cx="5916472"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82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2529764" y="240852"/>
            <a:ext cx="10298000" cy="536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Hierarchical clustering </a:t>
            </a:r>
            <a:endParaRPr kumimoji="0"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endParaRPr>
          </a:p>
        </p:txBody>
      </p:sp>
      <p:sp>
        <p:nvSpPr>
          <p:cNvPr id="4" name="Retângulo 3">
            <a:extLst>
              <a:ext uri="{FF2B5EF4-FFF2-40B4-BE49-F238E27FC236}">
                <a16:creationId xmlns:a16="http://schemas.microsoft.com/office/drawing/2014/main" id="{2EF016B8-E0B1-F479-31B1-C48F26031645}"/>
              </a:ext>
            </a:extLst>
          </p:cNvPr>
          <p:cNvSpPr/>
          <p:nvPr/>
        </p:nvSpPr>
        <p:spPr>
          <a:xfrm>
            <a:off x="1288842" y="4988598"/>
            <a:ext cx="9531557" cy="523761"/>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pt-PT" err="1">
                <a:solidFill>
                  <a:schemeClr val="tx1"/>
                </a:solidFill>
              </a:rPr>
              <a:t>Euclidean</a:t>
            </a:r>
            <a:r>
              <a:rPr lang="pt-PT">
                <a:solidFill>
                  <a:schemeClr val="tx1"/>
                </a:solidFill>
              </a:rPr>
              <a:t> </a:t>
            </a:r>
            <a:r>
              <a:rPr lang="pt-PT" err="1">
                <a:solidFill>
                  <a:schemeClr val="tx1"/>
                </a:solidFill>
              </a:rPr>
              <a:t>distance</a:t>
            </a:r>
            <a:r>
              <a:rPr lang="pt-PT">
                <a:solidFill>
                  <a:schemeClr val="tx1"/>
                </a:solidFill>
              </a:rPr>
              <a:t> + Complete </a:t>
            </a:r>
            <a:r>
              <a:rPr lang="pt-PT" err="1">
                <a:solidFill>
                  <a:schemeClr val="tx1"/>
                </a:solidFill>
              </a:rPr>
              <a:t>linkage</a:t>
            </a:r>
            <a:r>
              <a:rPr lang="pt-PT">
                <a:solidFill>
                  <a:schemeClr val="tx1"/>
                </a:solidFill>
              </a:rPr>
              <a:t> </a:t>
            </a:r>
            <a:r>
              <a:rPr lang="pt-PT" err="1">
                <a:solidFill>
                  <a:schemeClr val="tx1"/>
                </a:solidFill>
              </a:rPr>
              <a:t>was</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best</a:t>
            </a:r>
            <a:r>
              <a:rPr lang="pt-PT">
                <a:solidFill>
                  <a:schemeClr val="tx1"/>
                </a:solidFill>
              </a:rPr>
              <a:t> </a:t>
            </a:r>
            <a:r>
              <a:rPr lang="pt-PT" err="1">
                <a:solidFill>
                  <a:schemeClr val="tx1"/>
                </a:solidFill>
              </a:rPr>
              <a:t>method</a:t>
            </a:r>
            <a:r>
              <a:rPr lang="pt-PT">
                <a:solidFill>
                  <a:schemeClr val="tx1"/>
                </a:solidFill>
              </a:rPr>
              <a:t> to </a:t>
            </a:r>
            <a:r>
              <a:rPr lang="pt-PT" err="1">
                <a:solidFill>
                  <a:schemeClr val="tx1"/>
                </a:solidFill>
              </a:rPr>
              <a:t>distinguish</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four</a:t>
            </a:r>
            <a:r>
              <a:rPr lang="pt-PT">
                <a:solidFill>
                  <a:schemeClr val="tx1"/>
                </a:solidFill>
              </a:rPr>
              <a:t> </a:t>
            </a:r>
            <a:r>
              <a:rPr lang="pt-PT" err="1">
                <a:solidFill>
                  <a:schemeClr val="tx1"/>
                </a:solidFill>
              </a:rPr>
              <a:t>brain</a:t>
            </a:r>
            <a:r>
              <a:rPr lang="pt-PT">
                <a:solidFill>
                  <a:schemeClr val="tx1"/>
                </a:solidFill>
              </a:rPr>
              <a:t> </a:t>
            </a:r>
            <a:r>
              <a:rPr lang="pt-PT" err="1">
                <a:solidFill>
                  <a:schemeClr val="tx1"/>
                </a:solidFill>
              </a:rPr>
              <a:t>regions</a:t>
            </a:r>
            <a:endParaRPr lang="pt-PT">
              <a:solidFill>
                <a:schemeClr val="tx1"/>
              </a:solidFill>
            </a:endParaRPr>
          </a:p>
        </p:txBody>
      </p:sp>
      <p:sp>
        <p:nvSpPr>
          <p:cNvPr id="23" name="Retângulo: Cantos Arredondados 22">
            <a:extLst>
              <a:ext uri="{FF2B5EF4-FFF2-40B4-BE49-F238E27FC236}">
                <a16:creationId xmlns:a16="http://schemas.microsoft.com/office/drawing/2014/main" id="{D051D79B-0AB9-41E1-ED3D-47BD9AFD703C}"/>
              </a:ext>
            </a:extLst>
          </p:cNvPr>
          <p:cNvSpPr/>
          <p:nvPr/>
        </p:nvSpPr>
        <p:spPr>
          <a:xfrm>
            <a:off x="4808360" y="1127221"/>
            <a:ext cx="2181403" cy="516835"/>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err="1"/>
              <a:t>Best</a:t>
            </a:r>
            <a:r>
              <a:rPr lang="pt-PT" b="1"/>
              <a:t> </a:t>
            </a:r>
            <a:r>
              <a:rPr lang="pt-PT" b="1" err="1"/>
              <a:t>method</a:t>
            </a:r>
            <a:endParaRPr lang="pt-PT" b="1"/>
          </a:p>
        </p:txBody>
      </p:sp>
      <p:pic>
        <p:nvPicPr>
          <p:cNvPr id="6" name="Imagem 5">
            <a:extLst>
              <a:ext uri="{FF2B5EF4-FFF2-40B4-BE49-F238E27FC236}">
                <a16:creationId xmlns:a16="http://schemas.microsoft.com/office/drawing/2014/main" id="{0A47FCF7-5E73-07F3-1864-CFE861A6155F}"/>
              </a:ext>
            </a:extLst>
          </p:cNvPr>
          <p:cNvPicPr>
            <a:picLocks noChangeAspect="1"/>
          </p:cNvPicPr>
          <p:nvPr/>
        </p:nvPicPr>
        <p:blipFill rotWithShape="1">
          <a:blip r:embed="rId4"/>
          <a:srcRect b="5082"/>
          <a:stretch/>
        </p:blipFill>
        <p:spPr>
          <a:xfrm>
            <a:off x="1174512" y="1805381"/>
            <a:ext cx="9220438" cy="2852253"/>
          </a:xfrm>
          <a:prstGeom prst="rect">
            <a:avLst/>
          </a:prstGeom>
        </p:spPr>
      </p:pic>
      <p:sp>
        <p:nvSpPr>
          <p:cNvPr id="9" name="Retângulo 8">
            <a:extLst>
              <a:ext uri="{FF2B5EF4-FFF2-40B4-BE49-F238E27FC236}">
                <a16:creationId xmlns:a16="http://schemas.microsoft.com/office/drawing/2014/main" id="{9770B8F7-0639-1F7B-5960-2A84122F551C}"/>
              </a:ext>
            </a:extLst>
          </p:cNvPr>
          <p:cNvSpPr/>
          <p:nvPr/>
        </p:nvSpPr>
        <p:spPr>
          <a:xfrm>
            <a:off x="1565649" y="4657634"/>
            <a:ext cx="380626" cy="139791"/>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b="1">
                <a:solidFill>
                  <a:schemeClr val="tx1"/>
                </a:solidFill>
              </a:rPr>
              <a:t>HB</a:t>
            </a:r>
          </a:p>
        </p:txBody>
      </p:sp>
      <p:sp>
        <p:nvSpPr>
          <p:cNvPr id="10" name="Retângulo 9">
            <a:extLst>
              <a:ext uri="{FF2B5EF4-FFF2-40B4-BE49-F238E27FC236}">
                <a16:creationId xmlns:a16="http://schemas.microsoft.com/office/drawing/2014/main" id="{26250586-EC1B-2782-838F-9FC837C8BE7E}"/>
              </a:ext>
            </a:extLst>
          </p:cNvPr>
          <p:cNvSpPr/>
          <p:nvPr/>
        </p:nvSpPr>
        <p:spPr>
          <a:xfrm>
            <a:off x="1981574" y="4657634"/>
            <a:ext cx="945776" cy="139791"/>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b="1">
                <a:solidFill>
                  <a:schemeClr val="tx1"/>
                </a:solidFill>
              </a:rPr>
              <a:t>BG</a:t>
            </a:r>
          </a:p>
        </p:txBody>
      </p:sp>
      <p:sp>
        <p:nvSpPr>
          <p:cNvPr id="11" name="Retângulo 10">
            <a:extLst>
              <a:ext uri="{FF2B5EF4-FFF2-40B4-BE49-F238E27FC236}">
                <a16:creationId xmlns:a16="http://schemas.microsoft.com/office/drawing/2014/main" id="{9A131334-B13F-958B-FB9D-136075CAB2AB}"/>
              </a:ext>
            </a:extLst>
          </p:cNvPr>
          <p:cNvSpPr/>
          <p:nvPr/>
        </p:nvSpPr>
        <p:spPr>
          <a:xfrm>
            <a:off x="2962648" y="4657634"/>
            <a:ext cx="5509840" cy="139791"/>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b="1">
                <a:solidFill>
                  <a:schemeClr val="tx1"/>
                </a:solidFill>
              </a:rPr>
              <a:t>FB</a:t>
            </a:r>
          </a:p>
        </p:txBody>
      </p:sp>
      <p:sp>
        <p:nvSpPr>
          <p:cNvPr id="14" name="Retângulo 13">
            <a:extLst>
              <a:ext uri="{FF2B5EF4-FFF2-40B4-BE49-F238E27FC236}">
                <a16:creationId xmlns:a16="http://schemas.microsoft.com/office/drawing/2014/main" id="{701A2F7A-61B7-7294-E4E9-483D6319013B}"/>
              </a:ext>
            </a:extLst>
          </p:cNvPr>
          <p:cNvSpPr/>
          <p:nvPr/>
        </p:nvSpPr>
        <p:spPr>
          <a:xfrm>
            <a:off x="8507786" y="4653075"/>
            <a:ext cx="1769689" cy="139791"/>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b="1">
                <a:solidFill>
                  <a:schemeClr val="tx1"/>
                </a:solidFill>
              </a:rPr>
              <a:t>MB</a:t>
            </a:r>
          </a:p>
        </p:txBody>
      </p:sp>
    </p:spTree>
    <p:extLst>
      <p:ext uri="{BB962C8B-B14F-4D97-AF65-F5344CB8AC3E}">
        <p14:creationId xmlns:p14="http://schemas.microsoft.com/office/powerpoint/2010/main" val="2357538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5421128" cy="10026"/>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2190488" y="172339"/>
            <a:ext cx="10298000" cy="536400"/>
          </a:xfrm>
          <a:prstGeom prst="rect">
            <a:avLst/>
          </a:prstGeom>
          <a:noFill/>
          <a:ln>
            <a:noFill/>
          </a:ln>
        </p:spPr>
        <p:txBody>
          <a:bodyPr spcFirstLastPara="1" wrap="square" lIns="121900" tIns="121900" rIns="121900" bIns="121900" anchor="ctr" anchorCtr="0">
            <a:noAutofit/>
          </a:bodyPr>
          <a:lstStyle/>
          <a:p>
            <a:pPr algn="ctr">
              <a:defRPr/>
            </a:pPr>
            <a:r>
              <a:rPr lang="en" sz="3500" b="1">
                <a:solidFill>
                  <a:prstClr val="black"/>
                </a:solidFill>
                <a:latin typeface="+mj-lt"/>
                <a:sym typeface="Fira Sans Extra Condensed SemiBold"/>
              </a:rPr>
              <a:t>Sample Clustering with PCA</a:t>
            </a:r>
            <a:endParaRPr lang="pt-PT" sz="3500">
              <a:solidFill>
                <a:prstClr val="black"/>
              </a:solidFill>
              <a:ea typeface="Calibri"/>
              <a:cs typeface="Calibri"/>
            </a:endParaRPr>
          </a:p>
        </p:txBody>
      </p:sp>
      <p:cxnSp>
        <p:nvCxnSpPr>
          <p:cNvPr id="4" name="Google Shape;313;p21">
            <a:extLst>
              <a:ext uri="{FF2B5EF4-FFF2-40B4-BE49-F238E27FC236}">
                <a16:creationId xmlns:a16="http://schemas.microsoft.com/office/drawing/2014/main" id="{3D312F0B-23A2-8371-2015-B0F66AFF07F1}"/>
              </a:ext>
            </a:extLst>
          </p:cNvPr>
          <p:cNvCxnSpPr>
            <a:cxnSpLocks/>
          </p:cNvCxnSpPr>
          <p:nvPr/>
        </p:nvCxnSpPr>
        <p:spPr>
          <a:xfrm flipH="1">
            <a:off x="1972888" y="2263060"/>
            <a:ext cx="8290560" cy="0"/>
          </a:xfrm>
          <a:prstGeom prst="straightConnector1">
            <a:avLst/>
          </a:prstGeom>
          <a:noFill/>
          <a:ln w="19050" cap="flat" cmpd="sng">
            <a:solidFill>
              <a:srgbClr val="AAAAAA"/>
            </a:solidFill>
            <a:prstDash val="solid"/>
            <a:round/>
            <a:headEnd type="oval" w="med" len="med"/>
            <a:tailEnd type="oval" w="med" len="med"/>
          </a:ln>
        </p:spPr>
      </p:cxnSp>
      <p:cxnSp>
        <p:nvCxnSpPr>
          <p:cNvPr id="5" name="Google Shape;317;p21">
            <a:extLst>
              <a:ext uri="{FF2B5EF4-FFF2-40B4-BE49-F238E27FC236}">
                <a16:creationId xmlns:a16="http://schemas.microsoft.com/office/drawing/2014/main" id="{C9A6B38B-9BA3-5CFC-C1AD-FE2E09E88AC6}"/>
              </a:ext>
            </a:extLst>
          </p:cNvPr>
          <p:cNvCxnSpPr/>
          <p:nvPr/>
        </p:nvCxnSpPr>
        <p:spPr>
          <a:xfrm>
            <a:off x="10263448" y="226306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7" name="Google Shape;312;p21">
            <a:extLst>
              <a:ext uri="{FF2B5EF4-FFF2-40B4-BE49-F238E27FC236}">
                <a16:creationId xmlns:a16="http://schemas.microsoft.com/office/drawing/2014/main" id="{A6A5377C-85CF-4EFC-A75E-428D16582E19}"/>
              </a:ext>
            </a:extLst>
          </p:cNvPr>
          <p:cNvCxnSpPr>
            <a:cxnSpLocks/>
          </p:cNvCxnSpPr>
          <p:nvPr/>
        </p:nvCxnSpPr>
        <p:spPr>
          <a:xfrm>
            <a:off x="6284423" y="1194824"/>
            <a:ext cx="0" cy="1673171"/>
          </a:xfrm>
          <a:prstGeom prst="straightConnector1">
            <a:avLst/>
          </a:prstGeom>
          <a:noFill/>
          <a:ln w="19050" cap="flat" cmpd="sng">
            <a:solidFill>
              <a:srgbClr val="AAAAAA"/>
            </a:solidFill>
            <a:prstDash val="solid"/>
            <a:round/>
            <a:headEnd type="oval" w="med" len="med"/>
            <a:tailEnd type="none" w="med" len="med"/>
          </a:ln>
        </p:spPr>
      </p:cxnSp>
      <p:sp>
        <p:nvSpPr>
          <p:cNvPr id="8" name="Google Shape;300;p21">
            <a:extLst>
              <a:ext uri="{FF2B5EF4-FFF2-40B4-BE49-F238E27FC236}">
                <a16:creationId xmlns:a16="http://schemas.microsoft.com/office/drawing/2014/main" id="{61BCF1C2-51F6-77F8-AF16-AEF60F744D8B}"/>
              </a:ext>
            </a:extLst>
          </p:cNvPr>
          <p:cNvSpPr/>
          <p:nvPr/>
        </p:nvSpPr>
        <p:spPr>
          <a:xfrm>
            <a:off x="4713414" y="1039481"/>
            <a:ext cx="31492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PCA </a:t>
            </a: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applied</a:t>
            </a: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 to HC</a:t>
            </a:r>
            <a:endParaRPr kumimoji="0" sz="2400" b="1" i="0" u="none" strike="noStrike" kern="0" cap="none" spc="0" normalizeH="0" baseline="0" noProof="0">
              <a:ln>
                <a:noFill/>
              </a:ln>
              <a:solidFill>
                <a:srgbClr val="000000"/>
              </a:solidFill>
              <a:effectLst/>
              <a:uLnTx/>
              <a:uFillTx/>
              <a:latin typeface="+mj-lt"/>
              <a:cs typeface="Arial" panose="020B0604020202020204" pitchFamily="34" charset="0"/>
              <a:sym typeface="Arial"/>
            </a:endParaRPr>
          </a:p>
        </p:txBody>
      </p:sp>
      <p:sp>
        <p:nvSpPr>
          <p:cNvPr id="9" name="Google Shape;309;p21">
            <a:extLst>
              <a:ext uri="{FF2B5EF4-FFF2-40B4-BE49-F238E27FC236}">
                <a16:creationId xmlns:a16="http://schemas.microsoft.com/office/drawing/2014/main" id="{B5455175-EF8C-9439-9BC6-5A0FAF22CDE1}"/>
              </a:ext>
            </a:extLst>
          </p:cNvPr>
          <p:cNvSpPr/>
          <p:nvPr/>
        </p:nvSpPr>
        <p:spPr>
          <a:xfrm>
            <a:off x="679888" y="2810200"/>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9" name="Retângulo: Cantos Arredondados 18">
            <a:extLst>
              <a:ext uri="{FF2B5EF4-FFF2-40B4-BE49-F238E27FC236}">
                <a16:creationId xmlns:a16="http://schemas.microsoft.com/office/drawing/2014/main" id="{7113BB25-8881-C4F3-3CCC-E207D60FB6DD}"/>
              </a:ext>
            </a:extLst>
          </p:cNvPr>
          <p:cNvSpPr/>
          <p:nvPr/>
        </p:nvSpPr>
        <p:spPr>
          <a:xfrm>
            <a:off x="555292" y="3861058"/>
            <a:ext cx="2835192" cy="1700096"/>
          </a:xfrm>
          <a:prstGeom prst="roundRect">
            <a:avLst/>
          </a:prstGeom>
          <a:solidFill>
            <a:srgbClr val="C5E5C8"/>
          </a:solidFill>
          <a:ln w="25400" cap="flat" cmpd="sng" algn="ctr">
            <a:solidFill>
              <a:srgbClr val="C5E5C8"/>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all</a:t>
            </a:r>
            <a:r>
              <a:rPr lang="pt-PT" sz="2000" b="1">
                <a:solidFill>
                  <a:schemeClr val="tx1"/>
                </a:solidFill>
              </a:rPr>
              <a:t> samples: </a:t>
            </a:r>
            <a:r>
              <a:rPr lang="pt-PT" sz="2000" b="1" err="1">
                <a:solidFill>
                  <a:schemeClr val="tx1"/>
                </a:solidFill>
              </a:rPr>
              <a:t>neurons</a:t>
            </a:r>
            <a:r>
              <a:rPr lang="pt-PT" sz="2000" b="1">
                <a:solidFill>
                  <a:schemeClr val="tx1"/>
                </a:solidFill>
              </a:rPr>
              <a:t> </a:t>
            </a:r>
            <a:r>
              <a:rPr lang="pt-PT" sz="2000" b="1" err="1">
                <a:solidFill>
                  <a:schemeClr val="tx1"/>
                </a:solidFill>
              </a:rPr>
              <a:t>and</a:t>
            </a:r>
            <a:r>
              <a:rPr lang="pt-PT" sz="2000" b="1">
                <a:solidFill>
                  <a:schemeClr val="tx1"/>
                </a:solidFill>
              </a:rPr>
              <a:t> glia)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solidFill>
                  <a:schemeClr val="tx1"/>
                </a:solidFill>
              </a:rPr>
              <a:t>two</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sp>
        <p:nvSpPr>
          <p:cNvPr id="11" name="Google Shape;309;p21">
            <a:extLst>
              <a:ext uri="{FF2B5EF4-FFF2-40B4-BE49-F238E27FC236}">
                <a16:creationId xmlns:a16="http://schemas.microsoft.com/office/drawing/2014/main" id="{8171110E-53DC-59E5-F821-DF1BB559CE21}"/>
              </a:ext>
            </a:extLst>
          </p:cNvPr>
          <p:cNvSpPr/>
          <p:nvPr/>
        </p:nvSpPr>
        <p:spPr>
          <a:xfrm>
            <a:off x="5041436" y="2810200"/>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4" name="Retângulo: Cantos Arredondados 13">
            <a:extLst>
              <a:ext uri="{FF2B5EF4-FFF2-40B4-BE49-F238E27FC236}">
                <a16:creationId xmlns:a16="http://schemas.microsoft.com/office/drawing/2014/main" id="{34104FC1-1D5D-1F64-DA02-E97A98834E09}"/>
              </a:ext>
            </a:extLst>
          </p:cNvPr>
          <p:cNvSpPr/>
          <p:nvPr/>
        </p:nvSpPr>
        <p:spPr>
          <a:xfrm>
            <a:off x="4933044" y="3832099"/>
            <a:ext cx="2835192" cy="1700096"/>
          </a:xfrm>
          <a:prstGeom prst="roundRect">
            <a:avLst/>
          </a:prstGeom>
          <a:solidFill>
            <a:srgbClr val="C5E5C8"/>
          </a:solidFill>
          <a:ln w="25400" cap="flat" cmpd="sng" algn="ctr">
            <a:solidFill>
              <a:srgbClr val="C5E5C8"/>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all</a:t>
            </a:r>
            <a:r>
              <a:rPr lang="pt-PT" sz="2000" b="1">
                <a:solidFill>
                  <a:schemeClr val="tx1"/>
                </a:solidFill>
              </a:rPr>
              <a:t> samples: </a:t>
            </a:r>
            <a:r>
              <a:rPr lang="pt-PT" sz="2000" b="1" err="1">
                <a:solidFill>
                  <a:schemeClr val="tx1"/>
                </a:solidFill>
              </a:rPr>
              <a:t>neurons</a:t>
            </a:r>
            <a:r>
              <a:rPr lang="pt-PT" sz="2000" b="1">
                <a:solidFill>
                  <a:schemeClr val="tx1"/>
                </a:solidFill>
              </a:rPr>
              <a:t> </a:t>
            </a:r>
            <a:r>
              <a:rPr lang="pt-PT" sz="2000" b="1" err="1">
                <a:solidFill>
                  <a:schemeClr val="tx1"/>
                </a:solidFill>
              </a:rPr>
              <a:t>and</a:t>
            </a:r>
            <a:r>
              <a:rPr lang="pt-PT" sz="2000" b="1">
                <a:solidFill>
                  <a:schemeClr val="tx1"/>
                </a:solidFill>
              </a:rPr>
              <a:t> glia)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t>four</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cxnSp>
        <p:nvCxnSpPr>
          <p:cNvPr id="20" name="Google Shape;317;p21">
            <a:extLst>
              <a:ext uri="{FF2B5EF4-FFF2-40B4-BE49-F238E27FC236}">
                <a16:creationId xmlns:a16="http://schemas.microsoft.com/office/drawing/2014/main" id="{9C23933C-512C-1821-D321-4FE29EA03C94}"/>
              </a:ext>
            </a:extLst>
          </p:cNvPr>
          <p:cNvCxnSpPr/>
          <p:nvPr/>
        </p:nvCxnSpPr>
        <p:spPr>
          <a:xfrm>
            <a:off x="6284423" y="226306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21" name="Google Shape;317;p21">
            <a:extLst>
              <a:ext uri="{FF2B5EF4-FFF2-40B4-BE49-F238E27FC236}">
                <a16:creationId xmlns:a16="http://schemas.microsoft.com/office/drawing/2014/main" id="{21429C7E-24D4-E796-C740-A080AB3FA380}"/>
              </a:ext>
            </a:extLst>
          </p:cNvPr>
          <p:cNvCxnSpPr/>
          <p:nvPr/>
        </p:nvCxnSpPr>
        <p:spPr>
          <a:xfrm>
            <a:off x="1972888" y="2263060"/>
            <a:ext cx="0" cy="544400"/>
          </a:xfrm>
          <a:prstGeom prst="straightConnector1">
            <a:avLst/>
          </a:prstGeom>
          <a:noFill/>
          <a:ln w="19050" cap="flat" cmpd="sng">
            <a:solidFill>
              <a:srgbClr val="AAAAAA"/>
            </a:solidFill>
            <a:prstDash val="solid"/>
            <a:round/>
            <a:headEnd type="oval" w="med" len="med"/>
            <a:tailEnd type="none" w="med" len="med"/>
          </a:ln>
        </p:spPr>
      </p:cxnSp>
      <p:sp>
        <p:nvSpPr>
          <p:cNvPr id="22" name="Google Shape;309;p21">
            <a:extLst>
              <a:ext uri="{FF2B5EF4-FFF2-40B4-BE49-F238E27FC236}">
                <a16:creationId xmlns:a16="http://schemas.microsoft.com/office/drawing/2014/main" id="{6768A15E-E996-D50E-711A-96D481F4232D}"/>
              </a:ext>
            </a:extLst>
          </p:cNvPr>
          <p:cNvSpPr/>
          <p:nvPr/>
        </p:nvSpPr>
        <p:spPr>
          <a:xfrm>
            <a:off x="8970448" y="2803480"/>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23" name="Retângulo: Cantos Arredondados 22">
            <a:extLst>
              <a:ext uri="{FF2B5EF4-FFF2-40B4-BE49-F238E27FC236}">
                <a16:creationId xmlns:a16="http://schemas.microsoft.com/office/drawing/2014/main" id="{4CC0BBA7-B0CC-5AFE-1F09-49E7F1443B77}"/>
              </a:ext>
            </a:extLst>
          </p:cNvPr>
          <p:cNvSpPr/>
          <p:nvPr/>
        </p:nvSpPr>
        <p:spPr>
          <a:xfrm>
            <a:off x="8845852" y="3837643"/>
            <a:ext cx="2835192" cy="1700096"/>
          </a:xfrm>
          <a:prstGeom prst="roundRect">
            <a:avLst/>
          </a:prstGeom>
          <a:solidFill>
            <a:srgbClr val="C5E5C8"/>
          </a:solidFill>
          <a:ln w="25400" cap="flat" cmpd="sng" algn="ctr">
            <a:solidFill>
              <a:srgbClr val="C5E5C8"/>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just</a:t>
            </a:r>
            <a:r>
              <a:rPr lang="pt-PT" sz="2000" b="1">
                <a:solidFill>
                  <a:schemeClr val="tx1"/>
                </a:solidFill>
              </a:rPr>
              <a:t> </a:t>
            </a:r>
            <a:r>
              <a:rPr lang="pt-PT" sz="2000" b="1" err="1">
                <a:solidFill>
                  <a:schemeClr val="tx1"/>
                </a:solidFill>
              </a:rPr>
              <a:t>th</a:t>
            </a:r>
            <a:r>
              <a:rPr lang="pt-PT" sz="2000" b="1" err="1"/>
              <a:t>e</a:t>
            </a:r>
            <a:r>
              <a:rPr lang="pt-PT" sz="2000" b="1"/>
              <a:t> </a:t>
            </a:r>
            <a:r>
              <a:rPr lang="pt-PT" sz="2000" b="1" err="1"/>
              <a:t>neurons</a:t>
            </a:r>
            <a:r>
              <a:rPr lang="pt-PT" sz="2000" b="1">
                <a:solidFill>
                  <a:schemeClr val="tx1"/>
                </a:solidFill>
              </a:rPr>
              <a:t>)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t>four</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sp>
        <p:nvSpPr>
          <p:cNvPr id="25" name="Retângulo: Cantos Arredondados 24">
            <a:extLst>
              <a:ext uri="{FF2B5EF4-FFF2-40B4-BE49-F238E27FC236}">
                <a16:creationId xmlns:a16="http://schemas.microsoft.com/office/drawing/2014/main" id="{59A1F732-D8BA-7374-FCDC-3236E9D61CC6}"/>
              </a:ext>
            </a:extLst>
          </p:cNvPr>
          <p:cNvSpPr/>
          <p:nvPr/>
        </p:nvSpPr>
        <p:spPr>
          <a:xfrm>
            <a:off x="2001634" y="5887983"/>
            <a:ext cx="1378803" cy="355013"/>
          </a:xfrm>
          <a:prstGeom prst="roundRect">
            <a:avLst/>
          </a:prstGeom>
          <a:solidFill>
            <a:srgbClr val="C5E5C8"/>
          </a:solid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grpSp>
        <p:nvGrpSpPr>
          <p:cNvPr id="32" name="Agrupar 31">
            <a:extLst>
              <a:ext uri="{FF2B5EF4-FFF2-40B4-BE49-F238E27FC236}">
                <a16:creationId xmlns:a16="http://schemas.microsoft.com/office/drawing/2014/main" id="{F05C309A-E269-EA52-5843-2F487E954F59}"/>
              </a:ext>
            </a:extLst>
          </p:cNvPr>
          <p:cNvGrpSpPr/>
          <p:nvPr/>
        </p:nvGrpSpPr>
        <p:grpSpPr>
          <a:xfrm>
            <a:off x="555292" y="5561153"/>
            <a:ext cx="2135745" cy="681842"/>
            <a:chOff x="555292" y="5561153"/>
            <a:chExt cx="2135745" cy="681842"/>
          </a:xfrm>
          <a:solidFill>
            <a:srgbClr val="C5E5C8"/>
          </a:solidFill>
        </p:grpSpPr>
        <p:sp>
          <p:nvSpPr>
            <p:cNvPr id="24" name="Retângulo: Cantos Arredondados 23">
              <a:extLst>
                <a:ext uri="{FF2B5EF4-FFF2-40B4-BE49-F238E27FC236}">
                  <a16:creationId xmlns:a16="http://schemas.microsoft.com/office/drawing/2014/main" id="{1F315AB9-A753-7A5E-A993-A6B8BD2EC95C}"/>
                </a:ext>
              </a:extLst>
            </p:cNvPr>
            <p:cNvSpPr/>
            <p:nvPr/>
          </p:nvSpPr>
          <p:spPr>
            <a:xfrm>
              <a:off x="555292" y="5887982"/>
              <a:ext cx="1378803" cy="355013"/>
            </a:xfrm>
            <a:prstGeom prst="roundRect">
              <a:avLst/>
            </a:prstGeom>
            <a:grp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27" name="Conexão: Ângulo Reto 26">
              <a:extLst>
                <a:ext uri="{FF2B5EF4-FFF2-40B4-BE49-F238E27FC236}">
                  <a16:creationId xmlns:a16="http://schemas.microsoft.com/office/drawing/2014/main" id="{E6786EFE-1245-8CF6-A190-6633F9BAF7F2}"/>
                </a:ext>
              </a:extLst>
            </p:cNvPr>
            <p:cNvCxnSpPr>
              <a:stCxn id="19" idx="2"/>
              <a:endCxn id="24"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xão: Ângulo Reto 30">
              <a:extLst>
                <a:ext uri="{FF2B5EF4-FFF2-40B4-BE49-F238E27FC236}">
                  <a16:creationId xmlns:a16="http://schemas.microsoft.com/office/drawing/2014/main" id="{BE45519F-43ED-6D89-217B-F57FE37CC112}"/>
                </a:ext>
              </a:extLst>
            </p:cNvPr>
            <p:cNvCxnSpPr>
              <a:stCxn id="19" idx="2"/>
              <a:endCxn id="25" idx="0"/>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Agrupar 32">
            <a:extLst>
              <a:ext uri="{FF2B5EF4-FFF2-40B4-BE49-F238E27FC236}">
                <a16:creationId xmlns:a16="http://schemas.microsoft.com/office/drawing/2014/main" id="{75335505-97EC-1383-9821-511063F146CE}"/>
              </a:ext>
            </a:extLst>
          </p:cNvPr>
          <p:cNvGrpSpPr/>
          <p:nvPr/>
        </p:nvGrpSpPr>
        <p:grpSpPr>
          <a:xfrm>
            <a:off x="4933044" y="5547061"/>
            <a:ext cx="2135745" cy="681842"/>
            <a:chOff x="555292" y="5561153"/>
            <a:chExt cx="2135745" cy="681842"/>
          </a:xfrm>
          <a:solidFill>
            <a:srgbClr val="C5E5C8"/>
          </a:solidFill>
        </p:grpSpPr>
        <p:sp>
          <p:nvSpPr>
            <p:cNvPr id="34" name="Retângulo: Cantos Arredondados 33">
              <a:extLst>
                <a:ext uri="{FF2B5EF4-FFF2-40B4-BE49-F238E27FC236}">
                  <a16:creationId xmlns:a16="http://schemas.microsoft.com/office/drawing/2014/main" id="{F6F51C52-3C69-78BF-5F79-4C9195706C9E}"/>
                </a:ext>
              </a:extLst>
            </p:cNvPr>
            <p:cNvSpPr/>
            <p:nvPr/>
          </p:nvSpPr>
          <p:spPr>
            <a:xfrm>
              <a:off x="555292" y="5887982"/>
              <a:ext cx="1378803" cy="355013"/>
            </a:xfrm>
            <a:prstGeom prst="roundRect">
              <a:avLst/>
            </a:prstGeom>
            <a:grp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35" name="Conexão: Ângulo Reto 34">
              <a:extLst>
                <a:ext uri="{FF2B5EF4-FFF2-40B4-BE49-F238E27FC236}">
                  <a16:creationId xmlns:a16="http://schemas.microsoft.com/office/drawing/2014/main" id="{15B7576E-79B5-648C-259F-2EB4AB77BEEA}"/>
                </a:ext>
              </a:extLst>
            </p:cNvPr>
            <p:cNvCxnSpPr>
              <a:endCxn id="34"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432579E9-32F9-61F9-49F8-0E71933B8277}"/>
                </a:ext>
              </a:extLst>
            </p:cNvPr>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tângulo: Cantos Arredondados 36">
            <a:extLst>
              <a:ext uri="{FF2B5EF4-FFF2-40B4-BE49-F238E27FC236}">
                <a16:creationId xmlns:a16="http://schemas.microsoft.com/office/drawing/2014/main" id="{43B5D378-B44D-F55E-F2AA-D5A233EAFCC2}"/>
              </a:ext>
            </a:extLst>
          </p:cNvPr>
          <p:cNvSpPr/>
          <p:nvPr/>
        </p:nvSpPr>
        <p:spPr>
          <a:xfrm>
            <a:off x="6483811" y="5890416"/>
            <a:ext cx="1378803" cy="355013"/>
          </a:xfrm>
          <a:prstGeom prst="roundRect">
            <a:avLst/>
          </a:prstGeom>
          <a:solidFill>
            <a:srgbClr val="C5E5C8"/>
          </a:solid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grpSp>
        <p:nvGrpSpPr>
          <p:cNvPr id="38" name="Agrupar 37">
            <a:extLst>
              <a:ext uri="{FF2B5EF4-FFF2-40B4-BE49-F238E27FC236}">
                <a16:creationId xmlns:a16="http://schemas.microsoft.com/office/drawing/2014/main" id="{6985848D-932B-C573-D4C2-1F3FD7AE2599}"/>
              </a:ext>
            </a:extLst>
          </p:cNvPr>
          <p:cNvGrpSpPr/>
          <p:nvPr/>
        </p:nvGrpSpPr>
        <p:grpSpPr>
          <a:xfrm>
            <a:off x="8914327" y="5532969"/>
            <a:ext cx="2135745" cy="681842"/>
            <a:chOff x="555292" y="5561153"/>
            <a:chExt cx="2135745" cy="681842"/>
          </a:xfrm>
          <a:solidFill>
            <a:srgbClr val="C5E5C8"/>
          </a:solidFill>
        </p:grpSpPr>
        <p:sp>
          <p:nvSpPr>
            <p:cNvPr id="39" name="Retângulo: Cantos Arredondados 38">
              <a:extLst>
                <a:ext uri="{FF2B5EF4-FFF2-40B4-BE49-F238E27FC236}">
                  <a16:creationId xmlns:a16="http://schemas.microsoft.com/office/drawing/2014/main" id="{AC40D78A-1F32-2631-63AA-D4A2712CEC99}"/>
                </a:ext>
              </a:extLst>
            </p:cNvPr>
            <p:cNvSpPr/>
            <p:nvPr/>
          </p:nvSpPr>
          <p:spPr>
            <a:xfrm>
              <a:off x="555292" y="5887982"/>
              <a:ext cx="1378803" cy="355013"/>
            </a:xfrm>
            <a:prstGeom prst="roundRect">
              <a:avLst/>
            </a:prstGeom>
            <a:grp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40" name="Conexão: Ângulo Reto 39">
              <a:extLst>
                <a:ext uri="{FF2B5EF4-FFF2-40B4-BE49-F238E27FC236}">
                  <a16:creationId xmlns:a16="http://schemas.microsoft.com/office/drawing/2014/main" id="{BFD361ED-2EC2-9645-52B3-ABBD3C925FB6}"/>
                </a:ext>
              </a:extLst>
            </p:cNvPr>
            <p:cNvCxnSpPr>
              <a:endCxn id="39"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xão: Ângulo Reto 40">
              <a:extLst>
                <a:ext uri="{FF2B5EF4-FFF2-40B4-BE49-F238E27FC236}">
                  <a16:creationId xmlns:a16="http://schemas.microsoft.com/office/drawing/2014/main" id="{DC321362-A32B-6E8F-1E5E-391A1777F80C}"/>
                </a:ext>
              </a:extLst>
            </p:cNvPr>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Retângulo: Cantos Arredondados 41">
            <a:extLst>
              <a:ext uri="{FF2B5EF4-FFF2-40B4-BE49-F238E27FC236}">
                <a16:creationId xmlns:a16="http://schemas.microsoft.com/office/drawing/2014/main" id="{1EA13EBA-0A7C-E12D-9192-94E68C32AA20}"/>
              </a:ext>
            </a:extLst>
          </p:cNvPr>
          <p:cNvSpPr/>
          <p:nvPr/>
        </p:nvSpPr>
        <p:spPr>
          <a:xfrm>
            <a:off x="10381611" y="5859972"/>
            <a:ext cx="1378803" cy="355013"/>
          </a:xfrm>
          <a:prstGeom prst="roundRect">
            <a:avLst/>
          </a:prstGeom>
          <a:solidFill>
            <a:srgbClr val="C5E5C8"/>
          </a:solid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spTree>
    <p:extLst>
      <p:ext uri="{BB962C8B-B14F-4D97-AF65-F5344CB8AC3E}">
        <p14:creationId xmlns:p14="http://schemas.microsoft.com/office/powerpoint/2010/main" val="166963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cxnSp>
        <p:nvCxnSpPr>
          <p:cNvPr id="4" name="Google Shape;313;p21">
            <a:extLst>
              <a:ext uri="{FF2B5EF4-FFF2-40B4-BE49-F238E27FC236}">
                <a16:creationId xmlns:a16="http://schemas.microsoft.com/office/drawing/2014/main" id="{3D312F0B-23A2-8371-2015-B0F66AFF07F1}"/>
              </a:ext>
            </a:extLst>
          </p:cNvPr>
          <p:cNvCxnSpPr>
            <a:cxnSpLocks/>
          </p:cNvCxnSpPr>
          <p:nvPr/>
        </p:nvCxnSpPr>
        <p:spPr>
          <a:xfrm flipH="1">
            <a:off x="1972888" y="2263060"/>
            <a:ext cx="8290560" cy="0"/>
          </a:xfrm>
          <a:prstGeom prst="straightConnector1">
            <a:avLst/>
          </a:prstGeom>
          <a:noFill/>
          <a:ln w="19050" cap="flat" cmpd="sng">
            <a:solidFill>
              <a:srgbClr val="AAAAAA"/>
            </a:solidFill>
            <a:prstDash val="solid"/>
            <a:round/>
            <a:headEnd type="oval" w="med" len="med"/>
            <a:tailEnd type="oval" w="med" len="med"/>
          </a:ln>
        </p:spPr>
      </p:cxnSp>
      <p:cxnSp>
        <p:nvCxnSpPr>
          <p:cNvPr id="5" name="Google Shape;317;p21">
            <a:extLst>
              <a:ext uri="{FF2B5EF4-FFF2-40B4-BE49-F238E27FC236}">
                <a16:creationId xmlns:a16="http://schemas.microsoft.com/office/drawing/2014/main" id="{C9A6B38B-9BA3-5CFC-C1AD-FE2E09E88AC6}"/>
              </a:ext>
            </a:extLst>
          </p:cNvPr>
          <p:cNvCxnSpPr/>
          <p:nvPr/>
        </p:nvCxnSpPr>
        <p:spPr>
          <a:xfrm>
            <a:off x="10263448" y="226306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7" name="Google Shape;312;p21">
            <a:extLst>
              <a:ext uri="{FF2B5EF4-FFF2-40B4-BE49-F238E27FC236}">
                <a16:creationId xmlns:a16="http://schemas.microsoft.com/office/drawing/2014/main" id="{A6A5377C-85CF-4EFC-A75E-428D16582E19}"/>
              </a:ext>
            </a:extLst>
          </p:cNvPr>
          <p:cNvCxnSpPr>
            <a:cxnSpLocks/>
          </p:cNvCxnSpPr>
          <p:nvPr/>
        </p:nvCxnSpPr>
        <p:spPr>
          <a:xfrm>
            <a:off x="6284423" y="1194824"/>
            <a:ext cx="0" cy="1673171"/>
          </a:xfrm>
          <a:prstGeom prst="straightConnector1">
            <a:avLst/>
          </a:prstGeom>
          <a:noFill/>
          <a:ln w="19050" cap="flat" cmpd="sng">
            <a:solidFill>
              <a:srgbClr val="AAAAAA"/>
            </a:solidFill>
            <a:prstDash val="solid"/>
            <a:round/>
            <a:headEnd type="oval" w="med" len="med"/>
            <a:tailEnd type="none" w="med" len="med"/>
          </a:ln>
        </p:spPr>
      </p:cxnSp>
      <p:sp>
        <p:nvSpPr>
          <p:cNvPr id="8" name="Google Shape;300;p21">
            <a:extLst>
              <a:ext uri="{FF2B5EF4-FFF2-40B4-BE49-F238E27FC236}">
                <a16:creationId xmlns:a16="http://schemas.microsoft.com/office/drawing/2014/main" id="{61BCF1C2-51F6-77F8-AF16-AEF60F744D8B}"/>
              </a:ext>
            </a:extLst>
          </p:cNvPr>
          <p:cNvSpPr/>
          <p:nvPr/>
        </p:nvSpPr>
        <p:spPr>
          <a:xfrm>
            <a:off x="4713414" y="1039481"/>
            <a:ext cx="31492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PCA </a:t>
            </a: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applied</a:t>
            </a: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 to HC</a:t>
            </a:r>
            <a:endParaRPr kumimoji="0" sz="2400" b="1" i="0" u="none" strike="noStrike" kern="0" cap="none" spc="0" normalizeH="0" baseline="0" noProof="0">
              <a:ln>
                <a:noFill/>
              </a:ln>
              <a:solidFill>
                <a:srgbClr val="000000"/>
              </a:solidFill>
              <a:effectLst/>
              <a:uLnTx/>
              <a:uFillTx/>
              <a:latin typeface="+mj-lt"/>
              <a:cs typeface="Arial" panose="020B0604020202020204" pitchFamily="34" charset="0"/>
              <a:sym typeface="Arial"/>
            </a:endParaRPr>
          </a:p>
        </p:txBody>
      </p:sp>
      <p:sp>
        <p:nvSpPr>
          <p:cNvPr id="9" name="Google Shape;309;p21">
            <a:extLst>
              <a:ext uri="{FF2B5EF4-FFF2-40B4-BE49-F238E27FC236}">
                <a16:creationId xmlns:a16="http://schemas.microsoft.com/office/drawing/2014/main" id="{B5455175-EF8C-9439-9BC6-5A0FAF22CDE1}"/>
              </a:ext>
            </a:extLst>
          </p:cNvPr>
          <p:cNvSpPr/>
          <p:nvPr/>
        </p:nvSpPr>
        <p:spPr>
          <a:xfrm>
            <a:off x="679888" y="2810200"/>
            <a:ext cx="2586000" cy="694800"/>
          </a:xfrm>
          <a:prstGeom prst="roundRect">
            <a:avLst>
              <a:gd name="adj" fmla="val 16667"/>
            </a:avLst>
          </a:prstGeom>
          <a:solidFill>
            <a:srgbClr val="7BB88A"/>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9" name="Retângulo: Cantos Arredondados 18">
            <a:extLst>
              <a:ext uri="{FF2B5EF4-FFF2-40B4-BE49-F238E27FC236}">
                <a16:creationId xmlns:a16="http://schemas.microsoft.com/office/drawing/2014/main" id="{7113BB25-8881-C4F3-3CCC-E207D60FB6DD}"/>
              </a:ext>
            </a:extLst>
          </p:cNvPr>
          <p:cNvSpPr/>
          <p:nvPr/>
        </p:nvSpPr>
        <p:spPr>
          <a:xfrm>
            <a:off x="555292" y="3861058"/>
            <a:ext cx="2835192" cy="1700096"/>
          </a:xfrm>
          <a:prstGeom prst="roundRect">
            <a:avLst/>
          </a:prstGeom>
          <a:solidFill>
            <a:srgbClr val="7BB88A"/>
          </a:solidFill>
          <a:ln w="25400" cap="flat" cmpd="sng" algn="ctr">
            <a:solidFill>
              <a:srgbClr val="7BB88A"/>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all</a:t>
            </a:r>
            <a:r>
              <a:rPr lang="pt-PT" sz="2000" b="1">
                <a:solidFill>
                  <a:schemeClr val="tx1"/>
                </a:solidFill>
              </a:rPr>
              <a:t> samples: </a:t>
            </a:r>
            <a:r>
              <a:rPr lang="pt-PT" sz="2000" b="1" err="1">
                <a:solidFill>
                  <a:schemeClr val="tx1"/>
                </a:solidFill>
              </a:rPr>
              <a:t>neurons</a:t>
            </a:r>
            <a:r>
              <a:rPr lang="pt-PT" sz="2000" b="1">
                <a:solidFill>
                  <a:schemeClr val="tx1"/>
                </a:solidFill>
              </a:rPr>
              <a:t> </a:t>
            </a:r>
            <a:r>
              <a:rPr lang="pt-PT" sz="2000" b="1" err="1">
                <a:solidFill>
                  <a:schemeClr val="tx1"/>
                </a:solidFill>
              </a:rPr>
              <a:t>and</a:t>
            </a:r>
            <a:r>
              <a:rPr lang="pt-PT" sz="2000" b="1">
                <a:solidFill>
                  <a:schemeClr val="tx1"/>
                </a:solidFill>
              </a:rPr>
              <a:t> glia)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solidFill>
                  <a:schemeClr val="tx1"/>
                </a:solidFill>
              </a:rPr>
              <a:t>two</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sp>
        <p:nvSpPr>
          <p:cNvPr id="11" name="Google Shape;309;p21">
            <a:extLst>
              <a:ext uri="{FF2B5EF4-FFF2-40B4-BE49-F238E27FC236}">
                <a16:creationId xmlns:a16="http://schemas.microsoft.com/office/drawing/2014/main" id="{8171110E-53DC-59E5-F821-DF1BB559CE21}"/>
              </a:ext>
            </a:extLst>
          </p:cNvPr>
          <p:cNvSpPr/>
          <p:nvPr/>
        </p:nvSpPr>
        <p:spPr>
          <a:xfrm>
            <a:off x="5041436" y="2810200"/>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4" name="Retângulo: Cantos Arredondados 13">
            <a:extLst>
              <a:ext uri="{FF2B5EF4-FFF2-40B4-BE49-F238E27FC236}">
                <a16:creationId xmlns:a16="http://schemas.microsoft.com/office/drawing/2014/main" id="{34104FC1-1D5D-1F64-DA02-E97A98834E09}"/>
              </a:ext>
            </a:extLst>
          </p:cNvPr>
          <p:cNvSpPr/>
          <p:nvPr/>
        </p:nvSpPr>
        <p:spPr>
          <a:xfrm>
            <a:off x="4933044" y="3832099"/>
            <a:ext cx="2835192" cy="1700096"/>
          </a:xfrm>
          <a:prstGeom prst="roundRect">
            <a:avLst/>
          </a:prstGeom>
          <a:solidFill>
            <a:srgbClr val="C5E5C8"/>
          </a:solidFill>
          <a:ln w="25400" cap="flat" cmpd="sng" algn="ctr">
            <a:solidFill>
              <a:srgbClr val="C5E5C8"/>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all</a:t>
            </a:r>
            <a:r>
              <a:rPr lang="pt-PT" sz="2000" b="1">
                <a:solidFill>
                  <a:schemeClr val="tx1"/>
                </a:solidFill>
              </a:rPr>
              <a:t> samples: </a:t>
            </a:r>
            <a:r>
              <a:rPr lang="pt-PT" sz="2000" b="1" err="1">
                <a:solidFill>
                  <a:schemeClr val="tx1"/>
                </a:solidFill>
              </a:rPr>
              <a:t>neurons</a:t>
            </a:r>
            <a:r>
              <a:rPr lang="pt-PT" sz="2000" b="1">
                <a:solidFill>
                  <a:schemeClr val="tx1"/>
                </a:solidFill>
              </a:rPr>
              <a:t> </a:t>
            </a:r>
            <a:r>
              <a:rPr lang="pt-PT" sz="2000" b="1" err="1">
                <a:solidFill>
                  <a:schemeClr val="tx1"/>
                </a:solidFill>
              </a:rPr>
              <a:t>and</a:t>
            </a:r>
            <a:r>
              <a:rPr lang="pt-PT" sz="2000" b="1">
                <a:solidFill>
                  <a:schemeClr val="tx1"/>
                </a:solidFill>
              </a:rPr>
              <a:t> glia)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t>four</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cxnSp>
        <p:nvCxnSpPr>
          <p:cNvPr id="20" name="Google Shape;317;p21">
            <a:extLst>
              <a:ext uri="{FF2B5EF4-FFF2-40B4-BE49-F238E27FC236}">
                <a16:creationId xmlns:a16="http://schemas.microsoft.com/office/drawing/2014/main" id="{9C23933C-512C-1821-D321-4FE29EA03C94}"/>
              </a:ext>
            </a:extLst>
          </p:cNvPr>
          <p:cNvCxnSpPr/>
          <p:nvPr/>
        </p:nvCxnSpPr>
        <p:spPr>
          <a:xfrm>
            <a:off x="6284423" y="226306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21" name="Google Shape;317;p21">
            <a:extLst>
              <a:ext uri="{FF2B5EF4-FFF2-40B4-BE49-F238E27FC236}">
                <a16:creationId xmlns:a16="http://schemas.microsoft.com/office/drawing/2014/main" id="{21429C7E-24D4-E796-C740-A080AB3FA380}"/>
              </a:ext>
            </a:extLst>
          </p:cNvPr>
          <p:cNvCxnSpPr/>
          <p:nvPr/>
        </p:nvCxnSpPr>
        <p:spPr>
          <a:xfrm>
            <a:off x="1972888" y="2263060"/>
            <a:ext cx="0" cy="544400"/>
          </a:xfrm>
          <a:prstGeom prst="straightConnector1">
            <a:avLst/>
          </a:prstGeom>
          <a:noFill/>
          <a:ln w="19050" cap="flat" cmpd="sng">
            <a:solidFill>
              <a:srgbClr val="AAAAAA"/>
            </a:solidFill>
            <a:prstDash val="solid"/>
            <a:round/>
            <a:headEnd type="oval" w="med" len="med"/>
            <a:tailEnd type="none" w="med" len="med"/>
          </a:ln>
        </p:spPr>
      </p:cxnSp>
      <p:sp>
        <p:nvSpPr>
          <p:cNvPr id="22" name="Google Shape;309;p21">
            <a:extLst>
              <a:ext uri="{FF2B5EF4-FFF2-40B4-BE49-F238E27FC236}">
                <a16:creationId xmlns:a16="http://schemas.microsoft.com/office/drawing/2014/main" id="{6768A15E-E996-D50E-711A-96D481F4232D}"/>
              </a:ext>
            </a:extLst>
          </p:cNvPr>
          <p:cNvSpPr/>
          <p:nvPr/>
        </p:nvSpPr>
        <p:spPr>
          <a:xfrm>
            <a:off x="8970448" y="2803480"/>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23" name="Retângulo: Cantos Arredondados 22">
            <a:extLst>
              <a:ext uri="{FF2B5EF4-FFF2-40B4-BE49-F238E27FC236}">
                <a16:creationId xmlns:a16="http://schemas.microsoft.com/office/drawing/2014/main" id="{4CC0BBA7-B0CC-5AFE-1F09-49E7F1443B77}"/>
              </a:ext>
            </a:extLst>
          </p:cNvPr>
          <p:cNvSpPr/>
          <p:nvPr/>
        </p:nvSpPr>
        <p:spPr>
          <a:xfrm>
            <a:off x="8845852" y="3837643"/>
            <a:ext cx="2835192" cy="1700096"/>
          </a:xfrm>
          <a:prstGeom prst="roundRect">
            <a:avLst/>
          </a:prstGeom>
          <a:solidFill>
            <a:srgbClr val="C5E5C8"/>
          </a:solidFill>
          <a:ln w="25400" cap="flat" cmpd="sng" algn="ctr">
            <a:solidFill>
              <a:srgbClr val="C5E5C8"/>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just</a:t>
            </a:r>
            <a:r>
              <a:rPr lang="pt-PT" sz="2000" b="1">
                <a:solidFill>
                  <a:schemeClr val="tx1"/>
                </a:solidFill>
              </a:rPr>
              <a:t> </a:t>
            </a:r>
            <a:r>
              <a:rPr lang="pt-PT" sz="2000" b="1" err="1">
                <a:solidFill>
                  <a:schemeClr val="tx1"/>
                </a:solidFill>
              </a:rPr>
              <a:t>th</a:t>
            </a:r>
            <a:r>
              <a:rPr lang="pt-PT" sz="2000" b="1" err="1"/>
              <a:t>e</a:t>
            </a:r>
            <a:r>
              <a:rPr lang="pt-PT" sz="2000" b="1"/>
              <a:t> </a:t>
            </a:r>
            <a:r>
              <a:rPr lang="pt-PT" sz="2000" b="1" err="1"/>
              <a:t>neurons</a:t>
            </a:r>
            <a:r>
              <a:rPr lang="pt-PT" sz="2000" b="1">
                <a:solidFill>
                  <a:schemeClr val="tx1"/>
                </a:solidFill>
              </a:rPr>
              <a:t>)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t>four</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sp>
        <p:nvSpPr>
          <p:cNvPr id="25" name="Retângulo: Cantos Arredondados 24">
            <a:extLst>
              <a:ext uri="{FF2B5EF4-FFF2-40B4-BE49-F238E27FC236}">
                <a16:creationId xmlns:a16="http://schemas.microsoft.com/office/drawing/2014/main" id="{59A1F732-D8BA-7374-FCDC-3236E9D61CC6}"/>
              </a:ext>
            </a:extLst>
          </p:cNvPr>
          <p:cNvSpPr/>
          <p:nvPr/>
        </p:nvSpPr>
        <p:spPr>
          <a:xfrm>
            <a:off x="2001634" y="5887983"/>
            <a:ext cx="1378803" cy="355013"/>
          </a:xfrm>
          <a:prstGeom prst="round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grpSp>
        <p:nvGrpSpPr>
          <p:cNvPr id="32" name="Agrupar 31">
            <a:extLst>
              <a:ext uri="{FF2B5EF4-FFF2-40B4-BE49-F238E27FC236}">
                <a16:creationId xmlns:a16="http://schemas.microsoft.com/office/drawing/2014/main" id="{F05C309A-E269-EA52-5843-2F487E954F59}"/>
              </a:ext>
            </a:extLst>
          </p:cNvPr>
          <p:cNvGrpSpPr/>
          <p:nvPr/>
        </p:nvGrpSpPr>
        <p:grpSpPr>
          <a:xfrm>
            <a:off x="555292" y="5561153"/>
            <a:ext cx="2135745" cy="681842"/>
            <a:chOff x="555292" y="5561153"/>
            <a:chExt cx="2135745" cy="681842"/>
          </a:xfrm>
          <a:solidFill>
            <a:srgbClr val="7BB88A"/>
          </a:solidFill>
        </p:grpSpPr>
        <p:sp>
          <p:nvSpPr>
            <p:cNvPr id="24" name="Retângulo: Cantos Arredondados 23">
              <a:extLst>
                <a:ext uri="{FF2B5EF4-FFF2-40B4-BE49-F238E27FC236}">
                  <a16:creationId xmlns:a16="http://schemas.microsoft.com/office/drawing/2014/main" id="{1F315AB9-A753-7A5E-A993-A6B8BD2EC95C}"/>
                </a:ext>
              </a:extLst>
            </p:cNvPr>
            <p:cNvSpPr/>
            <p:nvPr/>
          </p:nvSpPr>
          <p:spPr>
            <a:xfrm>
              <a:off x="555292" y="5887982"/>
              <a:ext cx="1378803" cy="355013"/>
            </a:xfrm>
            <a:prstGeom prst="roundRect">
              <a:avLst/>
            </a:prstGeom>
            <a:grp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27" name="Conexão: Ângulo Reto 26">
              <a:extLst>
                <a:ext uri="{FF2B5EF4-FFF2-40B4-BE49-F238E27FC236}">
                  <a16:creationId xmlns:a16="http://schemas.microsoft.com/office/drawing/2014/main" id="{E6786EFE-1245-8CF6-A190-6633F9BAF7F2}"/>
                </a:ext>
              </a:extLst>
            </p:cNvPr>
            <p:cNvCxnSpPr>
              <a:stCxn id="19" idx="2"/>
              <a:endCxn id="24"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xão: Ângulo Reto 30">
              <a:extLst>
                <a:ext uri="{FF2B5EF4-FFF2-40B4-BE49-F238E27FC236}">
                  <a16:creationId xmlns:a16="http://schemas.microsoft.com/office/drawing/2014/main" id="{BE45519F-43ED-6D89-217B-F57FE37CC112}"/>
                </a:ext>
              </a:extLst>
            </p:cNvPr>
            <p:cNvCxnSpPr>
              <a:stCxn id="19" idx="2"/>
              <a:endCxn id="25" idx="0"/>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Agrupar 32">
            <a:extLst>
              <a:ext uri="{FF2B5EF4-FFF2-40B4-BE49-F238E27FC236}">
                <a16:creationId xmlns:a16="http://schemas.microsoft.com/office/drawing/2014/main" id="{75335505-97EC-1383-9821-511063F146CE}"/>
              </a:ext>
            </a:extLst>
          </p:cNvPr>
          <p:cNvGrpSpPr/>
          <p:nvPr/>
        </p:nvGrpSpPr>
        <p:grpSpPr>
          <a:xfrm>
            <a:off x="4933044" y="5547061"/>
            <a:ext cx="2135745" cy="681842"/>
            <a:chOff x="555292" y="5561153"/>
            <a:chExt cx="2135745" cy="681842"/>
          </a:xfrm>
          <a:solidFill>
            <a:srgbClr val="C5E5C8"/>
          </a:solidFill>
        </p:grpSpPr>
        <p:sp>
          <p:nvSpPr>
            <p:cNvPr id="34" name="Retângulo: Cantos Arredondados 33">
              <a:extLst>
                <a:ext uri="{FF2B5EF4-FFF2-40B4-BE49-F238E27FC236}">
                  <a16:creationId xmlns:a16="http://schemas.microsoft.com/office/drawing/2014/main" id="{F6F51C52-3C69-78BF-5F79-4C9195706C9E}"/>
                </a:ext>
              </a:extLst>
            </p:cNvPr>
            <p:cNvSpPr/>
            <p:nvPr/>
          </p:nvSpPr>
          <p:spPr>
            <a:xfrm>
              <a:off x="555292" y="5887982"/>
              <a:ext cx="1378803" cy="355013"/>
            </a:xfrm>
            <a:prstGeom prst="roundRect">
              <a:avLst/>
            </a:prstGeom>
            <a:grp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35" name="Conexão: Ângulo Reto 34">
              <a:extLst>
                <a:ext uri="{FF2B5EF4-FFF2-40B4-BE49-F238E27FC236}">
                  <a16:creationId xmlns:a16="http://schemas.microsoft.com/office/drawing/2014/main" id="{15B7576E-79B5-648C-259F-2EB4AB77BEEA}"/>
                </a:ext>
              </a:extLst>
            </p:cNvPr>
            <p:cNvCxnSpPr>
              <a:endCxn id="34"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432579E9-32F9-61F9-49F8-0E71933B8277}"/>
                </a:ext>
              </a:extLst>
            </p:cNvPr>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tângulo: Cantos Arredondados 36">
            <a:extLst>
              <a:ext uri="{FF2B5EF4-FFF2-40B4-BE49-F238E27FC236}">
                <a16:creationId xmlns:a16="http://schemas.microsoft.com/office/drawing/2014/main" id="{43B5D378-B44D-F55E-F2AA-D5A233EAFCC2}"/>
              </a:ext>
            </a:extLst>
          </p:cNvPr>
          <p:cNvSpPr/>
          <p:nvPr/>
        </p:nvSpPr>
        <p:spPr>
          <a:xfrm>
            <a:off x="6483811" y="5890416"/>
            <a:ext cx="1378803" cy="355013"/>
          </a:xfrm>
          <a:prstGeom prst="roundRect">
            <a:avLst/>
          </a:prstGeom>
          <a:solidFill>
            <a:srgbClr val="C5E5C8"/>
          </a:solid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grpSp>
        <p:nvGrpSpPr>
          <p:cNvPr id="38" name="Agrupar 37">
            <a:extLst>
              <a:ext uri="{FF2B5EF4-FFF2-40B4-BE49-F238E27FC236}">
                <a16:creationId xmlns:a16="http://schemas.microsoft.com/office/drawing/2014/main" id="{6985848D-932B-C573-D4C2-1F3FD7AE2599}"/>
              </a:ext>
            </a:extLst>
          </p:cNvPr>
          <p:cNvGrpSpPr/>
          <p:nvPr/>
        </p:nvGrpSpPr>
        <p:grpSpPr>
          <a:xfrm>
            <a:off x="8914327" y="5532969"/>
            <a:ext cx="2135745" cy="681842"/>
            <a:chOff x="555292" y="5561153"/>
            <a:chExt cx="2135745" cy="681842"/>
          </a:xfrm>
          <a:solidFill>
            <a:srgbClr val="C5E5C8"/>
          </a:solidFill>
        </p:grpSpPr>
        <p:sp>
          <p:nvSpPr>
            <p:cNvPr id="39" name="Retângulo: Cantos Arredondados 38">
              <a:extLst>
                <a:ext uri="{FF2B5EF4-FFF2-40B4-BE49-F238E27FC236}">
                  <a16:creationId xmlns:a16="http://schemas.microsoft.com/office/drawing/2014/main" id="{AC40D78A-1F32-2631-63AA-D4A2712CEC99}"/>
                </a:ext>
              </a:extLst>
            </p:cNvPr>
            <p:cNvSpPr/>
            <p:nvPr/>
          </p:nvSpPr>
          <p:spPr>
            <a:xfrm>
              <a:off x="555292" y="5887982"/>
              <a:ext cx="1378803" cy="355013"/>
            </a:xfrm>
            <a:prstGeom prst="roundRect">
              <a:avLst/>
            </a:prstGeom>
            <a:grp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40" name="Conexão: Ângulo Reto 39">
              <a:extLst>
                <a:ext uri="{FF2B5EF4-FFF2-40B4-BE49-F238E27FC236}">
                  <a16:creationId xmlns:a16="http://schemas.microsoft.com/office/drawing/2014/main" id="{BFD361ED-2EC2-9645-52B3-ABBD3C925FB6}"/>
                </a:ext>
              </a:extLst>
            </p:cNvPr>
            <p:cNvCxnSpPr>
              <a:endCxn id="39"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xão: Ângulo Reto 40">
              <a:extLst>
                <a:ext uri="{FF2B5EF4-FFF2-40B4-BE49-F238E27FC236}">
                  <a16:creationId xmlns:a16="http://schemas.microsoft.com/office/drawing/2014/main" id="{DC321362-A32B-6E8F-1E5E-391A1777F80C}"/>
                </a:ext>
              </a:extLst>
            </p:cNvPr>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Retângulo: Cantos Arredondados 41">
            <a:extLst>
              <a:ext uri="{FF2B5EF4-FFF2-40B4-BE49-F238E27FC236}">
                <a16:creationId xmlns:a16="http://schemas.microsoft.com/office/drawing/2014/main" id="{1EA13EBA-0A7C-E12D-9192-94E68C32AA20}"/>
              </a:ext>
            </a:extLst>
          </p:cNvPr>
          <p:cNvSpPr/>
          <p:nvPr/>
        </p:nvSpPr>
        <p:spPr>
          <a:xfrm>
            <a:off x="10381611" y="5859972"/>
            <a:ext cx="1378803" cy="355013"/>
          </a:xfrm>
          <a:prstGeom prst="roundRect">
            <a:avLst/>
          </a:prstGeom>
          <a:solidFill>
            <a:srgbClr val="C5E5C8"/>
          </a:solid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sp>
        <p:nvSpPr>
          <p:cNvPr id="10" name="Google Shape;2162;p54">
            <a:extLst>
              <a:ext uri="{FF2B5EF4-FFF2-40B4-BE49-F238E27FC236}">
                <a16:creationId xmlns:a16="http://schemas.microsoft.com/office/drawing/2014/main" id="{544D0EF1-5680-9C10-C77E-FB128E42ED4B}"/>
              </a:ext>
            </a:extLst>
          </p:cNvPr>
          <p:cNvSpPr txBox="1"/>
          <p:nvPr/>
        </p:nvSpPr>
        <p:spPr>
          <a:xfrm>
            <a:off x="-2435102" y="240852"/>
            <a:ext cx="10298000" cy="536400"/>
          </a:xfrm>
          <a:prstGeom prst="rect">
            <a:avLst/>
          </a:prstGeom>
          <a:noFill/>
          <a:ln>
            <a:noFill/>
          </a:ln>
        </p:spPr>
        <p:txBody>
          <a:bodyPr spcFirstLastPara="1" wrap="square" lIns="121900" tIns="121900" rIns="121900" bIns="121900" anchor="ctr" anchorCtr="0">
            <a:noAutofit/>
          </a:bodyPr>
          <a:lstStyle/>
          <a:p>
            <a:pPr algn="ctr">
              <a:defRPr/>
            </a:pPr>
            <a:r>
              <a:rPr lang="en" sz="3500" b="1">
                <a:solidFill>
                  <a:prstClr val="black"/>
                </a:solidFill>
                <a:latin typeface="+mj-lt"/>
                <a:sym typeface="Fira Sans Extra Condensed SemiBold"/>
              </a:rPr>
              <a:t>Sample Clustering with PCA</a:t>
            </a:r>
            <a:endParaRPr lang="pt-PT" sz="3500">
              <a:solidFill>
                <a:prstClr val="black"/>
              </a:solidFill>
              <a:ea typeface="Calibri"/>
              <a:cs typeface="Calibri"/>
            </a:endParaRPr>
          </a:p>
        </p:txBody>
      </p:sp>
    </p:spTree>
    <p:extLst>
      <p:ext uri="{BB962C8B-B14F-4D97-AF65-F5344CB8AC3E}">
        <p14:creationId xmlns:p14="http://schemas.microsoft.com/office/powerpoint/2010/main" val="3567603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3876425" y="206424"/>
            <a:ext cx="10298000" cy="536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K-means</a:t>
            </a:r>
            <a:endParaRPr lang="pt-PT"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endParaRPr>
          </a:p>
        </p:txBody>
      </p:sp>
      <p:sp>
        <p:nvSpPr>
          <p:cNvPr id="4" name="Retângulo 3">
            <a:extLst>
              <a:ext uri="{FF2B5EF4-FFF2-40B4-BE49-F238E27FC236}">
                <a16:creationId xmlns:a16="http://schemas.microsoft.com/office/drawing/2014/main" id="{D356A2C9-C1C7-5800-FD6E-42487538D818}"/>
              </a:ext>
            </a:extLst>
          </p:cNvPr>
          <p:cNvSpPr/>
          <p:nvPr/>
        </p:nvSpPr>
        <p:spPr>
          <a:xfrm>
            <a:off x="2018608" y="1026311"/>
            <a:ext cx="7963592" cy="942109"/>
          </a:xfrm>
          <a:prstGeom prst="rect">
            <a:avLst/>
          </a:prstGeom>
          <a:solidFill>
            <a:srgbClr val="C5E5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solidFill>
                  <a:schemeClr val="tx1"/>
                </a:solidFill>
              </a:rPr>
              <a:t>Are </a:t>
            </a:r>
            <a:r>
              <a:rPr lang="pt-PT" err="1">
                <a:solidFill>
                  <a:schemeClr val="tx1"/>
                </a:solidFill>
              </a:rPr>
              <a:t>we</a:t>
            </a:r>
            <a:r>
              <a:rPr lang="pt-PT">
                <a:solidFill>
                  <a:schemeClr val="tx1"/>
                </a:solidFill>
              </a:rPr>
              <a:t> </a:t>
            </a:r>
            <a:r>
              <a:rPr lang="pt-PT" err="1">
                <a:solidFill>
                  <a:schemeClr val="tx1"/>
                </a:solidFill>
              </a:rPr>
              <a:t>able</a:t>
            </a:r>
            <a:r>
              <a:rPr lang="pt-PT">
                <a:solidFill>
                  <a:schemeClr val="tx1"/>
                </a:solidFill>
              </a:rPr>
              <a:t> to </a:t>
            </a:r>
            <a:r>
              <a:rPr lang="pt-PT" err="1">
                <a:solidFill>
                  <a:schemeClr val="tx1"/>
                </a:solidFill>
              </a:rPr>
              <a:t>decrease</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problem</a:t>
            </a:r>
            <a:r>
              <a:rPr lang="pt-PT">
                <a:solidFill>
                  <a:schemeClr val="tx1"/>
                </a:solidFill>
              </a:rPr>
              <a:t> </a:t>
            </a:r>
            <a:r>
              <a:rPr lang="pt-PT" err="1">
                <a:solidFill>
                  <a:schemeClr val="tx1"/>
                </a:solidFill>
              </a:rPr>
              <a:t>complexity</a:t>
            </a:r>
            <a:r>
              <a:rPr lang="pt-PT">
                <a:solidFill>
                  <a:schemeClr val="tx1"/>
                </a:solidFill>
              </a:rPr>
              <a:t> </a:t>
            </a:r>
            <a:r>
              <a:rPr lang="pt-PT" err="1">
                <a:solidFill>
                  <a:schemeClr val="tx1"/>
                </a:solidFill>
              </a:rPr>
              <a:t>by</a:t>
            </a:r>
            <a:r>
              <a:rPr lang="pt-PT">
                <a:solidFill>
                  <a:schemeClr val="tx1"/>
                </a:solidFill>
              </a:rPr>
              <a:t> </a:t>
            </a:r>
            <a:r>
              <a:rPr lang="pt-PT" err="1">
                <a:solidFill>
                  <a:schemeClr val="tx1"/>
                </a:solidFill>
              </a:rPr>
              <a:t>using</a:t>
            </a:r>
            <a:r>
              <a:rPr lang="pt-PT">
                <a:solidFill>
                  <a:schemeClr val="tx1"/>
                </a:solidFill>
              </a:rPr>
              <a:t> </a:t>
            </a:r>
            <a:r>
              <a:rPr lang="pt-PT" err="1">
                <a:solidFill>
                  <a:schemeClr val="tx1"/>
                </a:solidFill>
              </a:rPr>
              <a:t>only</a:t>
            </a:r>
            <a:r>
              <a:rPr lang="pt-PT">
                <a:solidFill>
                  <a:schemeClr val="tx1"/>
                </a:solidFill>
              </a:rPr>
              <a:t> </a:t>
            </a:r>
            <a:r>
              <a:rPr lang="pt-PT" err="1">
                <a:solidFill>
                  <a:schemeClr val="tx1"/>
                </a:solidFill>
              </a:rPr>
              <a:t>the</a:t>
            </a:r>
            <a:r>
              <a:rPr lang="pt-PT">
                <a:solidFill>
                  <a:schemeClr val="tx1"/>
                </a:solidFill>
              </a:rPr>
              <a:t> genes </a:t>
            </a:r>
            <a:r>
              <a:rPr lang="pt-PT" err="1">
                <a:solidFill>
                  <a:schemeClr val="tx1"/>
                </a:solidFill>
              </a:rPr>
              <a:t>that</a:t>
            </a:r>
            <a:r>
              <a:rPr lang="pt-PT">
                <a:solidFill>
                  <a:schemeClr val="tx1"/>
                </a:solidFill>
              </a:rPr>
              <a:t> </a:t>
            </a:r>
            <a:r>
              <a:rPr lang="pt-PT" err="1">
                <a:solidFill>
                  <a:schemeClr val="tx1"/>
                </a:solidFill>
              </a:rPr>
              <a:t>result</a:t>
            </a:r>
            <a:r>
              <a:rPr lang="pt-PT">
                <a:solidFill>
                  <a:schemeClr val="tx1"/>
                </a:solidFill>
              </a:rPr>
              <a:t> </a:t>
            </a:r>
            <a:r>
              <a:rPr lang="pt-PT" err="1">
                <a:solidFill>
                  <a:schemeClr val="tx1"/>
                </a:solidFill>
              </a:rPr>
              <a:t>from</a:t>
            </a:r>
            <a:r>
              <a:rPr lang="pt-PT">
                <a:solidFill>
                  <a:schemeClr val="tx1"/>
                </a:solidFill>
              </a:rPr>
              <a:t> </a:t>
            </a:r>
            <a:r>
              <a:rPr lang="pt-PT" b="1">
                <a:solidFill>
                  <a:schemeClr val="tx1"/>
                </a:solidFill>
              </a:rPr>
              <a:t>PCA (</a:t>
            </a:r>
            <a:r>
              <a:rPr lang="pt-PT" b="1" err="1">
                <a:solidFill>
                  <a:schemeClr val="tx1"/>
                </a:solidFill>
              </a:rPr>
              <a:t>with</a:t>
            </a:r>
            <a:r>
              <a:rPr lang="pt-PT" b="1">
                <a:solidFill>
                  <a:schemeClr val="tx1"/>
                </a:solidFill>
              </a:rPr>
              <a:t> </a:t>
            </a:r>
            <a:r>
              <a:rPr lang="pt-PT" b="1" err="1">
                <a:solidFill>
                  <a:schemeClr val="tx1"/>
                </a:solidFill>
              </a:rPr>
              <a:t>all</a:t>
            </a:r>
            <a:r>
              <a:rPr lang="pt-PT" b="1">
                <a:solidFill>
                  <a:schemeClr val="tx1"/>
                </a:solidFill>
              </a:rPr>
              <a:t> samples: </a:t>
            </a:r>
            <a:r>
              <a:rPr lang="pt-PT" b="1" err="1">
                <a:solidFill>
                  <a:schemeClr val="tx1"/>
                </a:solidFill>
              </a:rPr>
              <a:t>neurons</a:t>
            </a:r>
            <a:r>
              <a:rPr lang="pt-PT" b="1">
                <a:solidFill>
                  <a:schemeClr val="tx1"/>
                </a:solidFill>
              </a:rPr>
              <a:t> </a:t>
            </a:r>
            <a:r>
              <a:rPr lang="pt-PT" b="1" err="1">
                <a:solidFill>
                  <a:schemeClr val="tx1"/>
                </a:solidFill>
              </a:rPr>
              <a:t>and</a:t>
            </a:r>
            <a:r>
              <a:rPr lang="pt-PT" b="1">
                <a:solidFill>
                  <a:schemeClr val="tx1"/>
                </a:solidFill>
              </a:rPr>
              <a:t> glia) </a:t>
            </a:r>
            <a:r>
              <a:rPr lang="pt-PT">
                <a:solidFill>
                  <a:schemeClr val="tx1"/>
                </a:solidFill>
              </a:rPr>
              <a:t>to </a:t>
            </a:r>
            <a:r>
              <a:rPr lang="pt-PT" err="1">
                <a:solidFill>
                  <a:schemeClr val="tx1"/>
                </a:solidFill>
              </a:rPr>
              <a:t>obtain</a:t>
            </a:r>
            <a:r>
              <a:rPr lang="pt-PT">
                <a:solidFill>
                  <a:schemeClr val="tx1"/>
                </a:solidFill>
              </a:rPr>
              <a:t> </a:t>
            </a:r>
            <a:r>
              <a:rPr lang="pt-PT" b="1" err="1">
                <a:solidFill>
                  <a:schemeClr val="tx1"/>
                </a:solidFill>
              </a:rPr>
              <a:t>two</a:t>
            </a:r>
            <a:r>
              <a:rPr lang="pt-PT" b="1">
                <a:solidFill>
                  <a:schemeClr val="tx1"/>
                </a:solidFill>
              </a:rPr>
              <a:t> clusters</a:t>
            </a:r>
            <a:r>
              <a:rPr lang="pt-PT">
                <a:solidFill>
                  <a:schemeClr val="tx1"/>
                </a:solidFill>
              </a:rPr>
              <a:t>?</a:t>
            </a:r>
          </a:p>
        </p:txBody>
      </p:sp>
      <p:grpSp>
        <p:nvGrpSpPr>
          <p:cNvPr id="26" name="Agrupar 25">
            <a:extLst>
              <a:ext uri="{FF2B5EF4-FFF2-40B4-BE49-F238E27FC236}">
                <a16:creationId xmlns:a16="http://schemas.microsoft.com/office/drawing/2014/main" id="{F203A2A4-494D-147D-3BB0-526E5BCE21D7}"/>
              </a:ext>
            </a:extLst>
          </p:cNvPr>
          <p:cNvGrpSpPr/>
          <p:nvPr/>
        </p:nvGrpSpPr>
        <p:grpSpPr>
          <a:xfrm>
            <a:off x="1544673" y="2237856"/>
            <a:ext cx="8548551" cy="3355599"/>
            <a:chOff x="1553551" y="2140207"/>
            <a:chExt cx="8548551" cy="3355599"/>
          </a:xfrm>
        </p:grpSpPr>
        <p:grpSp>
          <p:nvGrpSpPr>
            <p:cNvPr id="17" name="Agrupar 16">
              <a:extLst>
                <a:ext uri="{FF2B5EF4-FFF2-40B4-BE49-F238E27FC236}">
                  <a16:creationId xmlns:a16="http://schemas.microsoft.com/office/drawing/2014/main" id="{580F4567-9C91-8F72-D3A7-85DD46A8FAEF}"/>
                </a:ext>
              </a:extLst>
            </p:cNvPr>
            <p:cNvGrpSpPr/>
            <p:nvPr/>
          </p:nvGrpSpPr>
          <p:grpSpPr>
            <a:xfrm>
              <a:off x="1553551" y="2140207"/>
              <a:ext cx="8548551" cy="3355599"/>
              <a:chOff x="1384877" y="2246743"/>
              <a:chExt cx="8548551" cy="3355599"/>
            </a:xfrm>
          </p:grpSpPr>
          <p:grpSp>
            <p:nvGrpSpPr>
              <p:cNvPr id="6" name="Agrupar 5">
                <a:extLst>
                  <a:ext uri="{FF2B5EF4-FFF2-40B4-BE49-F238E27FC236}">
                    <a16:creationId xmlns:a16="http://schemas.microsoft.com/office/drawing/2014/main" id="{14F73520-4349-7E89-ADF4-1620ECEBA37C}"/>
                  </a:ext>
                </a:extLst>
              </p:cNvPr>
              <p:cNvGrpSpPr/>
              <p:nvPr/>
            </p:nvGrpSpPr>
            <p:grpSpPr>
              <a:xfrm>
                <a:off x="1384877" y="2747773"/>
                <a:ext cx="8548551" cy="2854569"/>
                <a:chOff x="5679936" y="1157331"/>
                <a:chExt cx="8548551" cy="2854569"/>
              </a:xfrm>
            </p:grpSpPr>
            <p:pic>
              <p:nvPicPr>
                <p:cNvPr id="9" name="Imagem 8">
                  <a:extLst>
                    <a:ext uri="{FF2B5EF4-FFF2-40B4-BE49-F238E27FC236}">
                      <a16:creationId xmlns:a16="http://schemas.microsoft.com/office/drawing/2014/main" id="{87AFF861-6568-6DC8-703F-2945731F0CC5}"/>
                    </a:ext>
                  </a:extLst>
                </p:cNvPr>
                <p:cNvPicPr>
                  <a:picLocks noChangeAspect="1"/>
                </p:cNvPicPr>
                <p:nvPr/>
              </p:nvPicPr>
              <p:blipFill>
                <a:blip r:embed="rId4"/>
                <a:stretch>
                  <a:fillRect/>
                </a:stretch>
              </p:blipFill>
              <p:spPr>
                <a:xfrm>
                  <a:off x="10455442" y="1157331"/>
                  <a:ext cx="3773045" cy="2854566"/>
                </a:xfrm>
                <a:prstGeom prst="rect">
                  <a:avLst/>
                </a:prstGeom>
              </p:spPr>
            </p:pic>
            <p:pic>
              <p:nvPicPr>
                <p:cNvPr id="10" name="Picture 2">
                  <a:extLst>
                    <a:ext uri="{FF2B5EF4-FFF2-40B4-BE49-F238E27FC236}">
                      <a16:creationId xmlns:a16="http://schemas.microsoft.com/office/drawing/2014/main" id="{9FF462CD-A13B-09F8-D031-B50E36E27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9936" y="1157332"/>
                  <a:ext cx="3773050" cy="285456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tângulo: Cantos Arredondados 10">
                <a:extLst>
                  <a:ext uri="{FF2B5EF4-FFF2-40B4-BE49-F238E27FC236}">
                    <a16:creationId xmlns:a16="http://schemas.microsoft.com/office/drawing/2014/main" id="{C101ADBB-BA28-8F3E-8CA1-A7DC4B10AC17}"/>
                  </a:ext>
                </a:extLst>
              </p:cNvPr>
              <p:cNvSpPr/>
              <p:nvPr/>
            </p:nvSpPr>
            <p:spPr>
              <a:xfrm>
                <a:off x="1802963" y="2251243"/>
                <a:ext cx="1468439"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15959 genes</a:t>
                </a:r>
              </a:p>
            </p:txBody>
          </p:sp>
          <p:sp>
            <p:nvSpPr>
              <p:cNvPr id="14" name="Retângulo: Cantos Arredondados 13">
                <a:extLst>
                  <a:ext uri="{FF2B5EF4-FFF2-40B4-BE49-F238E27FC236}">
                    <a16:creationId xmlns:a16="http://schemas.microsoft.com/office/drawing/2014/main" id="{265DB1E1-8669-1739-FDCE-09D50465DB54}"/>
                  </a:ext>
                </a:extLst>
              </p:cNvPr>
              <p:cNvSpPr/>
              <p:nvPr/>
            </p:nvSpPr>
            <p:spPr>
              <a:xfrm>
                <a:off x="6600813" y="2246743"/>
                <a:ext cx="1380214"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1000 genes</a:t>
                </a:r>
              </a:p>
            </p:txBody>
          </p:sp>
          <p:sp>
            <p:nvSpPr>
              <p:cNvPr id="15" name="Retângulo 14">
                <a:extLst>
                  <a:ext uri="{FF2B5EF4-FFF2-40B4-BE49-F238E27FC236}">
                    <a16:creationId xmlns:a16="http://schemas.microsoft.com/office/drawing/2014/main" id="{9D601A21-3D64-1700-4702-C33C57C5C101}"/>
                  </a:ext>
                </a:extLst>
              </p:cNvPr>
              <p:cNvSpPr/>
              <p:nvPr/>
            </p:nvSpPr>
            <p:spPr>
              <a:xfrm>
                <a:off x="3472088" y="2251243"/>
                <a:ext cx="1632571" cy="471104"/>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 0. 444</a:t>
                </a:r>
              </a:p>
              <a:p>
                <a:r>
                  <a:rPr lang="pt-PT" sz="1100">
                    <a:solidFill>
                      <a:schemeClr val="tx1"/>
                    </a:solidFill>
                  </a:rPr>
                  <a:t>Rand-</a:t>
                </a:r>
                <a:r>
                  <a:rPr lang="pt-PT" sz="1100" err="1">
                    <a:solidFill>
                      <a:schemeClr val="tx1"/>
                    </a:solidFill>
                  </a:rPr>
                  <a:t>index</a:t>
                </a:r>
                <a:r>
                  <a:rPr lang="pt-PT" sz="1100">
                    <a:solidFill>
                      <a:schemeClr val="tx1"/>
                    </a:solidFill>
                  </a:rPr>
                  <a:t> score: 1.0</a:t>
                </a:r>
              </a:p>
            </p:txBody>
          </p:sp>
          <p:sp>
            <p:nvSpPr>
              <p:cNvPr id="16" name="Retângulo 15">
                <a:extLst>
                  <a:ext uri="{FF2B5EF4-FFF2-40B4-BE49-F238E27FC236}">
                    <a16:creationId xmlns:a16="http://schemas.microsoft.com/office/drawing/2014/main" id="{C36EA3B0-A08A-054B-2385-0CF2CC591E75}"/>
                  </a:ext>
                </a:extLst>
              </p:cNvPr>
              <p:cNvSpPr/>
              <p:nvPr/>
            </p:nvSpPr>
            <p:spPr>
              <a:xfrm>
                <a:off x="8316030" y="2246743"/>
                <a:ext cx="1554513" cy="471104"/>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0.694</a:t>
                </a:r>
              </a:p>
              <a:p>
                <a:r>
                  <a:rPr lang="pt-PT" sz="1100">
                    <a:solidFill>
                      <a:schemeClr val="tx1"/>
                    </a:solidFill>
                  </a:rPr>
                  <a:t>Rand-</a:t>
                </a:r>
                <a:r>
                  <a:rPr lang="pt-PT" sz="1100" err="1">
                    <a:solidFill>
                      <a:schemeClr val="tx1"/>
                    </a:solidFill>
                  </a:rPr>
                  <a:t>index</a:t>
                </a:r>
                <a:r>
                  <a:rPr lang="pt-PT" sz="1100">
                    <a:solidFill>
                      <a:schemeClr val="tx1"/>
                    </a:solidFill>
                  </a:rPr>
                  <a:t> score: 1.0</a:t>
                </a:r>
              </a:p>
            </p:txBody>
          </p:sp>
        </p:grpSp>
        <p:sp>
          <p:nvSpPr>
            <p:cNvPr id="24" name="Retângulo 23">
              <a:extLst>
                <a:ext uri="{FF2B5EF4-FFF2-40B4-BE49-F238E27FC236}">
                  <a16:creationId xmlns:a16="http://schemas.microsoft.com/office/drawing/2014/main" id="{87B1FB97-4068-2B7A-5C20-6EB8272265AA}"/>
                </a:ext>
              </a:extLst>
            </p:cNvPr>
            <p:cNvSpPr/>
            <p:nvPr/>
          </p:nvSpPr>
          <p:spPr>
            <a:xfrm>
              <a:off x="4379491" y="2731995"/>
              <a:ext cx="860722" cy="793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EFE8E2BA-83EB-5710-DCF7-58DABDEB28FD}"/>
                </a:ext>
              </a:extLst>
            </p:cNvPr>
            <p:cNvSpPr/>
            <p:nvPr/>
          </p:nvSpPr>
          <p:spPr>
            <a:xfrm>
              <a:off x="8108561" y="4484452"/>
              <a:ext cx="752286" cy="652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Agrupar 17">
            <a:extLst>
              <a:ext uri="{FF2B5EF4-FFF2-40B4-BE49-F238E27FC236}">
                <a16:creationId xmlns:a16="http://schemas.microsoft.com/office/drawing/2014/main" id="{D4B5BDC8-306E-A6D0-63B9-9FC625765D03}"/>
              </a:ext>
            </a:extLst>
          </p:cNvPr>
          <p:cNvGrpSpPr/>
          <p:nvPr/>
        </p:nvGrpSpPr>
        <p:grpSpPr>
          <a:xfrm>
            <a:off x="5503009" y="4432929"/>
            <a:ext cx="909688" cy="822103"/>
            <a:chOff x="5059552" y="3246300"/>
            <a:chExt cx="909688" cy="822103"/>
          </a:xfrm>
        </p:grpSpPr>
        <p:sp>
          <p:nvSpPr>
            <p:cNvPr id="19" name="Google Shape;309;p21">
              <a:extLst>
                <a:ext uri="{FF2B5EF4-FFF2-40B4-BE49-F238E27FC236}">
                  <a16:creationId xmlns:a16="http://schemas.microsoft.com/office/drawing/2014/main" id="{1170BCCD-2D4D-07F9-A759-3DF50E8B8048}"/>
                </a:ext>
              </a:extLst>
            </p:cNvPr>
            <p:cNvSpPr/>
            <p:nvPr/>
          </p:nvSpPr>
          <p:spPr>
            <a:xfrm>
              <a:off x="5059552" y="3246300"/>
              <a:ext cx="909688" cy="822103"/>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grpSp>
          <p:nvGrpSpPr>
            <p:cNvPr id="20" name="Agrupar 19">
              <a:extLst>
                <a:ext uri="{FF2B5EF4-FFF2-40B4-BE49-F238E27FC236}">
                  <a16:creationId xmlns:a16="http://schemas.microsoft.com/office/drawing/2014/main" id="{B99E7920-02FC-DAD1-FD33-B9CB5C22ABB0}"/>
                </a:ext>
              </a:extLst>
            </p:cNvPr>
            <p:cNvGrpSpPr/>
            <p:nvPr/>
          </p:nvGrpSpPr>
          <p:grpSpPr>
            <a:xfrm>
              <a:off x="5126005" y="3305928"/>
              <a:ext cx="809837" cy="639169"/>
              <a:chOff x="5117615" y="3095854"/>
              <a:chExt cx="809837" cy="639169"/>
            </a:xfrm>
          </p:grpSpPr>
          <p:sp>
            <p:nvSpPr>
              <p:cNvPr id="21" name="CaixaDeTexto 20">
                <a:extLst>
                  <a:ext uri="{FF2B5EF4-FFF2-40B4-BE49-F238E27FC236}">
                    <a16:creationId xmlns:a16="http://schemas.microsoft.com/office/drawing/2014/main" id="{C1E2F76F-D2FE-4780-85B3-ED9B21E89DFF}"/>
                  </a:ext>
                </a:extLst>
              </p:cNvPr>
              <p:cNvSpPr txBox="1"/>
              <p:nvPr/>
            </p:nvSpPr>
            <p:spPr>
              <a:xfrm>
                <a:off x="5117615" y="3095854"/>
                <a:ext cx="809837" cy="261610"/>
              </a:xfrm>
              <a:prstGeom prst="rect">
                <a:avLst/>
              </a:prstGeom>
              <a:noFill/>
            </p:spPr>
            <p:txBody>
              <a:bodyPr wrap="none" rtlCol="0">
                <a:spAutoFit/>
              </a:bodyPr>
              <a:lstStyle/>
              <a:p>
                <a:r>
                  <a:rPr lang="pt-PT" sz="1100" err="1"/>
                  <a:t>True</a:t>
                </a:r>
                <a:r>
                  <a:rPr lang="pt-PT" sz="1100"/>
                  <a:t> </a:t>
                </a:r>
                <a:r>
                  <a:rPr lang="pt-PT" sz="1100" err="1"/>
                  <a:t>labels</a:t>
                </a:r>
                <a:endParaRPr lang="pt-PT" sz="1100"/>
              </a:p>
            </p:txBody>
          </p:sp>
          <p:sp>
            <p:nvSpPr>
              <p:cNvPr id="22" name="Retângulo 21">
                <a:extLst>
                  <a:ext uri="{FF2B5EF4-FFF2-40B4-BE49-F238E27FC236}">
                    <a16:creationId xmlns:a16="http://schemas.microsoft.com/office/drawing/2014/main" id="{6697EA9C-6696-EAF8-CEE1-D604123E140D}"/>
                  </a:ext>
                </a:extLst>
              </p:cNvPr>
              <p:cNvSpPr/>
              <p:nvPr/>
            </p:nvSpPr>
            <p:spPr>
              <a:xfrm>
                <a:off x="5250972" y="3377390"/>
                <a:ext cx="579322" cy="143053"/>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800" b="1">
                    <a:solidFill>
                      <a:schemeClr val="tx1"/>
                    </a:solidFill>
                  </a:rPr>
                  <a:t>Glia</a:t>
                </a:r>
              </a:p>
            </p:txBody>
          </p:sp>
          <p:sp>
            <p:nvSpPr>
              <p:cNvPr id="23" name="Retângulo 22">
                <a:extLst>
                  <a:ext uri="{FF2B5EF4-FFF2-40B4-BE49-F238E27FC236}">
                    <a16:creationId xmlns:a16="http://schemas.microsoft.com/office/drawing/2014/main" id="{794228BD-5AA5-F315-082A-1FECD6EC8CE6}"/>
                  </a:ext>
                </a:extLst>
              </p:cNvPr>
              <p:cNvSpPr/>
              <p:nvPr/>
            </p:nvSpPr>
            <p:spPr>
              <a:xfrm>
                <a:off x="5256328" y="3591970"/>
                <a:ext cx="579322" cy="143053"/>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800" b="1" err="1">
                    <a:solidFill>
                      <a:schemeClr val="tx1"/>
                    </a:solidFill>
                  </a:rPr>
                  <a:t>Neurons</a:t>
                </a:r>
                <a:endParaRPr lang="pt-PT" sz="800" b="1">
                  <a:solidFill>
                    <a:schemeClr val="tx1"/>
                  </a:solidFill>
                </a:endParaRPr>
              </a:p>
            </p:txBody>
          </p:sp>
        </p:grpSp>
      </p:grpSp>
      <p:sp>
        <p:nvSpPr>
          <p:cNvPr id="27" name="Retângulo 26">
            <a:extLst>
              <a:ext uri="{FF2B5EF4-FFF2-40B4-BE49-F238E27FC236}">
                <a16:creationId xmlns:a16="http://schemas.microsoft.com/office/drawing/2014/main" id="{152ABF48-C349-F56B-6381-0A7F9A03B659}"/>
              </a:ext>
            </a:extLst>
          </p:cNvPr>
          <p:cNvSpPr/>
          <p:nvPr/>
        </p:nvSpPr>
        <p:spPr>
          <a:xfrm>
            <a:off x="2280251" y="5578990"/>
            <a:ext cx="7631498" cy="523761"/>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pt-PT">
                <a:solidFill>
                  <a:schemeClr val="tx1"/>
                </a:solidFill>
              </a:rPr>
              <a:t>K-</a:t>
            </a:r>
            <a:r>
              <a:rPr lang="pt-PT" err="1">
                <a:solidFill>
                  <a:schemeClr val="tx1"/>
                </a:solidFill>
              </a:rPr>
              <a:t>Means</a:t>
            </a:r>
            <a:r>
              <a:rPr lang="pt-PT">
                <a:solidFill>
                  <a:schemeClr val="tx1"/>
                </a:solidFill>
              </a:rPr>
              <a:t> </a:t>
            </a:r>
            <a:r>
              <a:rPr lang="pt-PT" err="1">
                <a:solidFill>
                  <a:schemeClr val="tx1"/>
                </a:solidFill>
              </a:rPr>
              <a:t>was</a:t>
            </a:r>
            <a:r>
              <a:rPr lang="pt-PT">
                <a:solidFill>
                  <a:schemeClr val="tx1"/>
                </a:solidFill>
              </a:rPr>
              <a:t> </a:t>
            </a:r>
            <a:r>
              <a:rPr lang="pt-PT" err="1">
                <a:solidFill>
                  <a:schemeClr val="tx1"/>
                </a:solidFill>
              </a:rPr>
              <a:t>still</a:t>
            </a:r>
            <a:r>
              <a:rPr lang="pt-PT">
                <a:solidFill>
                  <a:schemeClr val="tx1"/>
                </a:solidFill>
              </a:rPr>
              <a:t> </a:t>
            </a:r>
            <a:r>
              <a:rPr lang="pt-PT" err="1">
                <a:solidFill>
                  <a:schemeClr val="tx1"/>
                </a:solidFill>
              </a:rPr>
              <a:t>able</a:t>
            </a:r>
            <a:r>
              <a:rPr lang="pt-PT">
                <a:solidFill>
                  <a:schemeClr val="tx1"/>
                </a:solidFill>
              </a:rPr>
              <a:t> to cluster </a:t>
            </a:r>
            <a:r>
              <a:rPr lang="pt-PT" err="1">
                <a:solidFill>
                  <a:schemeClr val="tx1"/>
                </a:solidFill>
              </a:rPr>
              <a:t>neuron</a:t>
            </a:r>
            <a:r>
              <a:rPr lang="pt-PT">
                <a:solidFill>
                  <a:schemeClr val="tx1"/>
                </a:solidFill>
              </a:rPr>
              <a:t> </a:t>
            </a:r>
            <a:r>
              <a:rPr lang="pt-PT" err="1">
                <a:solidFill>
                  <a:schemeClr val="tx1"/>
                </a:solidFill>
              </a:rPr>
              <a:t>and</a:t>
            </a:r>
            <a:r>
              <a:rPr lang="pt-PT">
                <a:solidFill>
                  <a:schemeClr val="tx1"/>
                </a:solidFill>
              </a:rPr>
              <a:t> glia samples </a:t>
            </a:r>
            <a:r>
              <a:rPr lang="pt-PT" err="1">
                <a:solidFill>
                  <a:schemeClr val="tx1"/>
                </a:solidFill>
              </a:rPr>
              <a:t>with</a:t>
            </a:r>
            <a:r>
              <a:rPr lang="pt-PT">
                <a:solidFill>
                  <a:schemeClr val="tx1"/>
                </a:solidFill>
              </a:rPr>
              <a:t> </a:t>
            </a:r>
            <a:r>
              <a:rPr lang="pt-PT" err="1">
                <a:solidFill>
                  <a:schemeClr val="tx1"/>
                </a:solidFill>
              </a:rPr>
              <a:t>fewer</a:t>
            </a:r>
            <a:r>
              <a:rPr lang="pt-PT">
                <a:solidFill>
                  <a:schemeClr val="tx1"/>
                </a:solidFill>
              </a:rPr>
              <a:t> genes. </a:t>
            </a:r>
          </a:p>
        </p:txBody>
      </p:sp>
    </p:spTree>
    <p:extLst>
      <p:ext uri="{BB962C8B-B14F-4D97-AF65-F5344CB8AC3E}">
        <p14:creationId xmlns:p14="http://schemas.microsoft.com/office/powerpoint/2010/main" val="3256167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2529764" y="240852"/>
            <a:ext cx="10298000" cy="536400"/>
          </a:xfrm>
          <a:prstGeom prst="rect">
            <a:avLst/>
          </a:prstGeom>
          <a:noFill/>
          <a:ln>
            <a:noFill/>
          </a:ln>
        </p:spPr>
        <p:txBody>
          <a:bodyPr spcFirstLastPara="1" wrap="square" lIns="121900" tIns="121900" rIns="121900" bIns="121900" anchor="ctr" anchorCtr="0">
            <a:noAutofit/>
          </a:bodyPr>
          <a:lstStyle/>
          <a:p>
            <a:pPr algn="ctr">
              <a:defRPr/>
            </a:pPr>
            <a:r>
              <a:rPr kumimoji="0" lang="en"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Hierarchical clustering</a:t>
            </a:r>
            <a:r>
              <a:rPr lang="en" sz="3500" b="1">
                <a:solidFill>
                  <a:prstClr val="black"/>
                </a:solidFill>
                <a:latin typeface="+mj-lt"/>
                <a:ea typeface="Fira Sans Extra Condensed SemiBold"/>
                <a:cs typeface="Fira Sans Extra Condensed SemiBold"/>
                <a:sym typeface="Fira Sans Extra Condensed SemiBold"/>
              </a:rPr>
              <a:t> </a:t>
            </a:r>
            <a:endParaRPr lang="pt-PT"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endParaRPr>
          </a:p>
        </p:txBody>
      </p:sp>
      <p:sp>
        <p:nvSpPr>
          <p:cNvPr id="5" name="Retângulo 4">
            <a:extLst>
              <a:ext uri="{FF2B5EF4-FFF2-40B4-BE49-F238E27FC236}">
                <a16:creationId xmlns:a16="http://schemas.microsoft.com/office/drawing/2014/main" id="{A08F2AF0-1AB8-E432-CE99-DB12DAC4B476}"/>
              </a:ext>
            </a:extLst>
          </p:cNvPr>
          <p:cNvSpPr/>
          <p:nvPr/>
        </p:nvSpPr>
        <p:spPr>
          <a:xfrm>
            <a:off x="2018608" y="1052946"/>
            <a:ext cx="7963592" cy="942109"/>
          </a:xfrm>
          <a:prstGeom prst="rect">
            <a:avLst/>
          </a:prstGeom>
          <a:solidFill>
            <a:srgbClr val="C5E5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solidFill>
                  <a:schemeClr val="tx1"/>
                </a:solidFill>
              </a:rPr>
              <a:t>Are </a:t>
            </a:r>
            <a:r>
              <a:rPr lang="pt-PT" err="1">
                <a:solidFill>
                  <a:schemeClr val="tx1"/>
                </a:solidFill>
              </a:rPr>
              <a:t>we</a:t>
            </a:r>
            <a:r>
              <a:rPr lang="pt-PT">
                <a:solidFill>
                  <a:schemeClr val="tx1"/>
                </a:solidFill>
              </a:rPr>
              <a:t> </a:t>
            </a:r>
            <a:r>
              <a:rPr lang="pt-PT" err="1">
                <a:solidFill>
                  <a:schemeClr val="tx1"/>
                </a:solidFill>
              </a:rPr>
              <a:t>able</a:t>
            </a:r>
            <a:r>
              <a:rPr lang="pt-PT">
                <a:solidFill>
                  <a:schemeClr val="tx1"/>
                </a:solidFill>
              </a:rPr>
              <a:t> to </a:t>
            </a:r>
            <a:r>
              <a:rPr lang="pt-PT" err="1">
                <a:solidFill>
                  <a:schemeClr val="tx1"/>
                </a:solidFill>
              </a:rPr>
              <a:t>decrease</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problem</a:t>
            </a:r>
            <a:r>
              <a:rPr lang="pt-PT">
                <a:solidFill>
                  <a:schemeClr val="tx1"/>
                </a:solidFill>
              </a:rPr>
              <a:t> </a:t>
            </a:r>
            <a:r>
              <a:rPr lang="pt-PT" err="1">
                <a:solidFill>
                  <a:schemeClr val="tx1"/>
                </a:solidFill>
              </a:rPr>
              <a:t>complexity</a:t>
            </a:r>
            <a:r>
              <a:rPr lang="pt-PT">
                <a:solidFill>
                  <a:schemeClr val="tx1"/>
                </a:solidFill>
              </a:rPr>
              <a:t> </a:t>
            </a:r>
            <a:r>
              <a:rPr lang="pt-PT" err="1">
                <a:solidFill>
                  <a:schemeClr val="tx1"/>
                </a:solidFill>
              </a:rPr>
              <a:t>by</a:t>
            </a:r>
            <a:r>
              <a:rPr lang="pt-PT">
                <a:solidFill>
                  <a:schemeClr val="tx1"/>
                </a:solidFill>
              </a:rPr>
              <a:t> </a:t>
            </a:r>
            <a:r>
              <a:rPr lang="pt-PT" err="1">
                <a:solidFill>
                  <a:schemeClr val="tx1"/>
                </a:solidFill>
              </a:rPr>
              <a:t>using</a:t>
            </a:r>
            <a:r>
              <a:rPr lang="pt-PT">
                <a:solidFill>
                  <a:schemeClr val="tx1"/>
                </a:solidFill>
              </a:rPr>
              <a:t> </a:t>
            </a:r>
            <a:r>
              <a:rPr lang="pt-PT" err="1">
                <a:solidFill>
                  <a:schemeClr val="tx1"/>
                </a:solidFill>
              </a:rPr>
              <a:t>only</a:t>
            </a:r>
            <a:r>
              <a:rPr lang="pt-PT">
                <a:solidFill>
                  <a:schemeClr val="tx1"/>
                </a:solidFill>
              </a:rPr>
              <a:t> </a:t>
            </a:r>
            <a:r>
              <a:rPr lang="pt-PT" err="1">
                <a:solidFill>
                  <a:schemeClr val="tx1"/>
                </a:solidFill>
              </a:rPr>
              <a:t>the</a:t>
            </a:r>
            <a:r>
              <a:rPr lang="pt-PT">
                <a:solidFill>
                  <a:schemeClr val="tx1"/>
                </a:solidFill>
              </a:rPr>
              <a:t> genes </a:t>
            </a:r>
            <a:r>
              <a:rPr lang="pt-PT" err="1">
                <a:solidFill>
                  <a:schemeClr val="tx1"/>
                </a:solidFill>
              </a:rPr>
              <a:t>that</a:t>
            </a:r>
            <a:r>
              <a:rPr lang="pt-PT">
                <a:solidFill>
                  <a:schemeClr val="tx1"/>
                </a:solidFill>
              </a:rPr>
              <a:t> </a:t>
            </a:r>
            <a:r>
              <a:rPr lang="pt-PT" err="1">
                <a:solidFill>
                  <a:schemeClr val="tx1"/>
                </a:solidFill>
              </a:rPr>
              <a:t>result</a:t>
            </a:r>
            <a:r>
              <a:rPr lang="pt-PT">
                <a:solidFill>
                  <a:schemeClr val="tx1"/>
                </a:solidFill>
              </a:rPr>
              <a:t> </a:t>
            </a:r>
            <a:r>
              <a:rPr lang="pt-PT" err="1">
                <a:solidFill>
                  <a:schemeClr val="tx1"/>
                </a:solidFill>
              </a:rPr>
              <a:t>from</a:t>
            </a:r>
            <a:r>
              <a:rPr lang="pt-PT">
                <a:solidFill>
                  <a:schemeClr val="tx1"/>
                </a:solidFill>
              </a:rPr>
              <a:t> </a:t>
            </a:r>
            <a:r>
              <a:rPr lang="pt-PT" b="1">
                <a:solidFill>
                  <a:schemeClr val="tx1"/>
                </a:solidFill>
              </a:rPr>
              <a:t>PCA (</a:t>
            </a:r>
            <a:r>
              <a:rPr lang="pt-PT" b="1" err="1">
                <a:solidFill>
                  <a:schemeClr val="tx1"/>
                </a:solidFill>
              </a:rPr>
              <a:t>with</a:t>
            </a:r>
            <a:r>
              <a:rPr lang="pt-PT" b="1">
                <a:solidFill>
                  <a:schemeClr val="tx1"/>
                </a:solidFill>
              </a:rPr>
              <a:t> </a:t>
            </a:r>
            <a:r>
              <a:rPr lang="pt-PT" b="1" err="1">
                <a:solidFill>
                  <a:schemeClr val="tx1"/>
                </a:solidFill>
              </a:rPr>
              <a:t>all</a:t>
            </a:r>
            <a:r>
              <a:rPr lang="pt-PT" b="1">
                <a:solidFill>
                  <a:schemeClr val="tx1"/>
                </a:solidFill>
              </a:rPr>
              <a:t> samples: </a:t>
            </a:r>
            <a:r>
              <a:rPr lang="pt-PT" b="1" err="1">
                <a:solidFill>
                  <a:schemeClr val="tx1"/>
                </a:solidFill>
              </a:rPr>
              <a:t>neurons</a:t>
            </a:r>
            <a:r>
              <a:rPr lang="pt-PT" b="1">
                <a:solidFill>
                  <a:schemeClr val="tx1"/>
                </a:solidFill>
              </a:rPr>
              <a:t> </a:t>
            </a:r>
            <a:r>
              <a:rPr lang="pt-PT" b="1" err="1">
                <a:solidFill>
                  <a:schemeClr val="tx1"/>
                </a:solidFill>
              </a:rPr>
              <a:t>and</a:t>
            </a:r>
            <a:r>
              <a:rPr lang="pt-PT" b="1">
                <a:solidFill>
                  <a:schemeClr val="tx1"/>
                </a:solidFill>
              </a:rPr>
              <a:t> glia) </a:t>
            </a:r>
            <a:r>
              <a:rPr lang="pt-PT">
                <a:solidFill>
                  <a:schemeClr val="tx1"/>
                </a:solidFill>
              </a:rPr>
              <a:t>to </a:t>
            </a:r>
            <a:r>
              <a:rPr lang="pt-PT" err="1">
                <a:solidFill>
                  <a:schemeClr val="tx1"/>
                </a:solidFill>
              </a:rPr>
              <a:t>obtain</a:t>
            </a:r>
            <a:r>
              <a:rPr lang="pt-PT">
                <a:solidFill>
                  <a:schemeClr val="tx1"/>
                </a:solidFill>
              </a:rPr>
              <a:t> </a:t>
            </a:r>
            <a:r>
              <a:rPr lang="pt-PT" b="1" err="1">
                <a:solidFill>
                  <a:schemeClr val="tx1"/>
                </a:solidFill>
              </a:rPr>
              <a:t>two</a:t>
            </a:r>
            <a:r>
              <a:rPr lang="pt-PT" b="1">
                <a:solidFill>
                  <a:schemeClr val="tx1"/>
                </a:solidFill>
              </a:rPr>
              <a:t> clusters</a:t>
            </a:r>
            <a:r>
              <a:rPr lang="pt-PT">
                <a:solidFill>
                  <a:schemeClr val="tx1"/>
                </a:solidFill>
              </a:rPr>
              <a:t>?</a:t>
            </a:r>
          </a:p>
        </p:txBody>
      </p:sp>
      <p:sp>
        <p:nvSpPr>
          <p:cNvPr id="6" name="Retângulo: Cantos Arredondados 5">
            <a:extLst>
              <a:ext uri="{FF2B5EF4-FFF2-40B4-BE49-F238E27FC236}">
                <a16:creationId xmlns:a16="http://schemas.microsoft.com/office/drawing/2014/main" id="{1F200B70-CF60-2D96-A7E6-DB76262D303E}"/>
              </a:ext>
            </a:extLst>
          </p:cNvPr>
          <p:cNvSpPr/>
          <p:nvPr/>
        </p:nvSpPr>
        <p:spPr>
          <a:xfrm>
            <a:off x="2018608" y="2251243"/>
            <a:ext cx="2219846"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15959 genes</a:t>
            </a:r>
          </a:p>
        </p:txBody>
      </p:sp>
      <p:cxnSp>
        <p:nvCxnSpPr>
          <p:cNvPr id="8" name="Conexão reta 7">
            <a:extLst>
              <a:ext uri="{FF2B5EF4-FFF2-40B4-BE49-F238E27FC236}">
                <a16:creationId xmlns:a16="http://schemas.microsoft.com/office/drawing/2014/main" id="{5E72F1D2-F1B3-BBF7-1CB2-08C7502C1DE0}"/>
              </a:ext>
            </a:extLst>
          </p:cNvPr>
          <p:cNvCxnSpPr>
            <a:cxnSpLocks/>
          </p:cNvCxnSpPr>
          <p:nvPr/>
        </p:nvCxnSpPr>
        <p:spPr>
          <a:xfrm>
            <a:off x="6012873" y="2310938"/>
            <a:ext cx="0" cy="2877012"/>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9" name="Retângulo: Cantos Arredondados 8">
            <a:extLst>
              <a:ext uri="{FF2B5EF4-FFF2-40B4-BE49-F238E27FC236}">
                <a16:creationId xmlns:a16="http://schemas.microsoft.com/office/drawing/2014/main" id="{E6D0F871-2C6C-864B-E921-0D25ACEBCB1A}"/>
              </a:ext>
            </a:extLst>
          </p:cNvPr>
          <p:cNvSpPr/>
          <p:nvPr/>
        </p:nvSpPr>
        <p:spPr>
          <a:xfrm>
            <a:off x="7712826" y="2251243"/>
            <a:ext cx="2219846"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1000 genes</a:t>
            </a:r>
          </a:p>
        </p:txBody>
      </p:sp>
      <p:pic>
        <p:nvPicPr>
          <p:cNvPr id="7" name="Imagem 6">
            <a:extLst>
              <a:ext uri="{FF2B5EF4-FFF2-40B4-BE49-F238E27FC236}">
                <a16:creationId xmlns:a16="http://schemas.microsoft.com/office/drawing/2014/main" id="{D277BDBF-BF20-76DA-A49A-817C29675DBA}"/>
              </a:ext>
            </a:extLst>
          </p:cNvPr>
          <p:cNvPicPr>
            <a:picLocks noChangeAspect="1"/>
          </p:cNvPicPr>
          <p:nvPr/>
        </p:nvPicPr>
        <p:blipFill>
          <a:blip r:embed="rId4"/>
          <a:stretch>
            <a:fillRect/>
          </a:stretch>
        </p:blipFill>
        <p:spPr>
          <a:xfrm>
            <a:off x="146809" y="3429000"/>
            <a:ext cx="5738402" cy="1745467"/>
          </a:xfrm>
          <a:prstGeom prst="rect">
            <a:avLst/>
          </a:prstGeom>
        </p:spPr>
      </p:pic>
      <p:pic>
        <p:nvPicPr>
          <p:cNvPr id="11" name="Imagem 10">
            <a:extLst>
              <a:ext uri="{FF2B5EF4-FFF2-40B4-BE49-F238E27FC236}">
                <a16:creationId xmlns:a16="http://schemas.microsoft.com/office/drawing/2014/main" id="{D6499612-3D39-733E-603F-63944E8A0133}"/>
              </a:ext>
            </a:extLst>
          </p:cNvPr>
          <p:cNvPicPr>
            <a:picLocks noChangeAspect="1"/>
          </p:cNvPicPr>
          <p:nvPr/>
        </p:nvPicPr>
        <p:blipFill rotWithShape="1">
          <a:blip r:embed="rId5"/>
          <a:srcRect b="3471"/>
          <a:stretch/>
        </p:blipFill>
        <p:spPr>
          <a:xfrm>
            <a:off x="6147138" y="3451231"/>
            <a:ext cx="5714912" cy="1739657"/>
          </a:xfrm>
          <a:prstGeom prst="rect">
            <a:avLst/>
          </a:prstGeom>
        </p:spPr>
      </p:pic>
      <p:sp>
        <p:nvSpPr>
          <p:cNvPr id="14" name="Retângulo 13">
            <a:extLst>
              <a:ext uri="{FF2B5EF4-FFF2-40B4-BE49-F238E27FC236}">
                <a16:creationId xmlns:a16="http://schemas.microsoft.com/office/drawing/2014/main" id="{CD6A5671-77C3-2F09-56CC-06148362CBB6}"/>
              </a:ext>
            </a:extLst>
          </p:cNvPr>
          <p:cNvSpPr/>
          <p:nvPr/>
        </p:nvSpPr>
        <p:spPr>
          <a:xfrm>
            <a:off x="476048" y="2787919"/>
            <a:ext cx="2520926"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 0. 4440158094773555 Rand-</a:t>
            </a:r>
            <a:r>
              <a:rPr lang="pt-PT" sz="1100" err="1">
                <a:solidFill>
                  <a:schemeClr val="tx1"/>
                </a:solidFill>
              </a:rPr>
              <a:t>index</a:t>
            </a:r>
            <a:r>
              <a:rPr lang="pt-PT" sz="1100">
                <a:solidFill>
                  <a:schemeClr val="tx1"/>
                </a:solidFill>
              </a:rPr>
              <a:t> score: 1.0</a:t>
            </a:r>
          </a:p>
        </p:txBody>
      </p:sp>
      <p:sp>
        <p:nvSpPr>
          <p:cNvPr id="16" name="Retângulo 15">
            <a:extLst>
              <a:ext uri="{FF2B5EF4-FFF2-40B4-BE49-F238E27FC236}">
                <a16:creationId xmlns:a16="http://schemas.microsoft.com/office/drawing/2014/main" id="{7FA341E2-9EE5-0748-4AE8-D586D1B77CBB}"/>
              </a:ext>
            </a:extLst>
          </p:cNvPr>
          <p:cNvSpPr/>
          <p:nvPr/>
        </p:nvSpPr>
        <p:spPr>
          <a:xfrm>
            <a:off x="6179128" y="2787919"/>
            <a:ext cx="2520926"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0.6936420448994739</a:t>
            </a:r>
          </a:p>
          <a:p>
            <a:r>
              <a:rPr lang="pt-PT" sz="1100">
                <a:solidFill>
                  <a:schemeClr val="tx1"/>
                </a:solidFill>
              </a:rPr>
              <a:t>Rand-</a:t>
            </a:r>
            <a:r>
              <a:rPr lang="pt-PT" sz="1100" err="1">
                <a:solidFill>
                  <a:schemeClr val="tx1"/>
                </a:solidFill>
              </a:rPr>
              <a:t>index</a:t>
            </a:r>
            <a:r>
              <a:rPr lang="pt-PT" sz="1100">
                <a:solidFill>
                  <a:schemeClr val="tx1"/>
                </a:solidFill>
              </a:rPr>
              <a:t> score: 1.0</a:t>
            </a:r>
          </a:p>
        </p:txBody>
      </p:sp>
      <p:sp>
        <p:nvSpPr>
          <p:cNvPr id="19" name="Retângulo 18">
            <a:extLst>
              <a:ext uri="{FF2B5EF4-FFF2-40B4-BE49-F238E27FC236}">
                <a16:creationId xmlns:a16="http://schemas.microsoft.com/office/drawing/2014/main" id="{5308D06C-114B-EC64-EF24-197CC5228782}"/>
              </a:ext>
            </a:extLst>
          </p:cNvPr>
          <p:cNvSpPr/>
          <p:nvPr/>
        </p:nvSpPr>
        <p:spPr>
          <a:xfrm>
            <a:off x="3182251" y="5632722"/>
            <a:ext cx="5636306" cy="523761"/>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pt-PT" err="1">
                <a:solidFill>
                  <a:schemeClr val="tx1"/>
                </a:solidFill>
              </a:rPr>
              <a:t>Yes</a:t>
            </a:r>
            <a:r>
              <a:rPr lang="pt-PT">
                <a:solidFill>
                  <a:schemeClr val="tx1"/>
                </a:solidFill>
              </a:rPr>
              <a:t> </a:t>
            </a:r>
            <a:r>
              <a:rPr lang="pt-PT" err="1">
                <a:solidFill>
                  <a:schemeClr val="tx1"/>
                </a:solidFill>
              </a:rPr>
              <a:t>and</a:t>
            </a:r>
            <a:r>
              <a:rPr lang="pt-PT">
                <a:solidFill>
                  <a:schemeClr val="tx1"/>
                </a:solidFill>
              </a:rPr>
              <a:t> </a:t>
            </a:r>
            <a:r>
              <a:rPr lang="pt-PT" err="1">
                <a:solidFill>
                  <a:schemeClr val="tx1"/>
                </a:solidFill>
              </a:rPr>
              <a:t>with</a:t>
            </a:r>
            <a:r>
              <a:rPr lang="pt-PT">
                <a:solidFill>
                  <a:schemeClr val="tx1"/>
                </a:solidFill>
              </a:rPr>
              <a:t> </a:t>
            </a:r>
            <a:r>
              <a:rPr lang="pt-PT" err="1">
                <a:solidFill>
                  <a:schemeClr val="tx1"/>
                </a:solidFill>
              </a:rPr>
              <a:t>an</a:t>
            </a:r>
            <a:r>
              <a:rPr lang="pt-PT">
                <a:solidFill>
                  <a:schemeClr val="tx1"/>
                </a:solidFill>
              </a:rPr>
              <a:t> </a:t>
            </a:r>
            <a:r>
              <a:rPr lang="pt-PT" err="1">
                <a:solidFill>
                  <a:schemeClr val="tx1"/>
                </a:solidFill>
              </a:rPr>
              <a:t>improvement</a:t>
            </a:r>
            <a:r>
              <a:rPr lang="pt-PT">
                <a:solidFill>
                  <a:schemeClr val="tx1"/>
                </a:solidFill>
              </a:rPr>
              <a:t> in </a:t>
            </a:r>
            <a:r>
              <a:rPr lang="pt-PT" err="1">
                <a:solidFill>
                  <a:schemeClr val="tx1"/>
                </a:solidFill>
              </a:rPr>
              <a:t>the</a:t>
            </a:r>
            <a:r>
              <a:rPr lang="pt-PT">
                <a:solidFill>
                  <a:schemeClr val="tx1"/>
                </a:solidFill>
              </a:rPr>
              <a:t> </a:t>
            </a:r>
            <a:r>
              <a:rPr lang="pt-PT" err="1">
                <a:solidFill>
                  <a:schemeClr val="tx1"/>
                </a:solidFill>
              </a:rPr>
              <a:t>Silhuoette</a:t>
            </a:r>
            <a:r>
              <a:rPr lang="pt-PT">
                <a:solidFill>
                  <a:schemeClr val="tx1"/>
                </a:solidFill>
              </a:rPr>
              <a:t> score</a:t>
            </a:r>
          </a:p>
        </p:txBody>
      </p:sp>
      <p:sp>
        <p:nvSpPr>
          <p:cNvPr id="21" name="Retângulo 20">
            <a:extLst>
              <a:ext uri="{FF2B5EF4-FFF2-40B4-BE49-F238E27FC236}">
                <a16:creationId xmlns:a16="http://schemas.microsoft.com/office/drawing/2014/main" id="{09D3A1E4-A466-24C8-B7E7-C54207E932D1}"/>
              </a:ext>
            </a:extLst>
          </p:cNvPr>
          <p:cNvSpPr/>
          <p:nvPr/>
        </p:nvSpPr>
        <p:spPr>
          <a:xfrm>
            <a:off x="424576" y="5187950"/>
            <a:ext cx="2705972" cy="81626"/>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22" name="Retângulo 21">
            <a:extLst>
              <a:ext uri="{FF2B5EF4-FFF2-40B4-BE49-F238E27FC236}">
                <a16:creationId xmlns:a16="http://schemas.microsoft.com/office/drawing/2014/main" id="{A03EEF68-B934-3CEC-8749-4DE2A02EC84B}"/>
              </a:ext>
            </a:extLst>
          </p:cNvPr>
          <p:cNvSpPr/>
          <p:nvPr/>
        </p:nvSpPr>
        <p:spPr>
          <a:xfrm>
            <a:off x="6405151" y="5187950"/>
            <a:ext cx="2646204" cy="81626"/>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23" name="Retângulo 22">
            <a:extLst>
              <a:ext uri="{FF2B5EF4-FFF2-40B4-BE49-F238E27FC236}">
                <a16:creationId xmlns:a16="http://schemas.microsoft.com/office/drawing/2014/main" id="{64FD861F-5132-CF45-2978-E1EF1D097D22}"/>
              </a:ext>
            </a:extLst>
          </p:cNvPr>
          <p:cNvSpPr/>
          <p:nvPr/>
        </p:nvSpPr>
        <p:spPr>
          <a:xfrm>
            <a:off x="3140647" y="5186526"/>
            <a:ext cx="2646204" cy="81626"/>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sp>
        <p:nvSpPr>
          <p:cNvPr id="24" name="Retângulo 23">
            <a:extLst>
              <a:ext uri="{FF2B5EF4-FFF2-40B4-BE49-F238E27FC236}">
                <a16:creationId xmlns:a16="http://schemas.microsoft.com/office/drawing/2014/main" id="{E7161EC9-7569-F155-3BA6-DDB142B5CE0E}"/>
              </a:ext>
            </a:extLst>
          </p:cNvPr>
          <p:cNvSpPr/>
          <p:nvPr/>
        </p:nvSpPr>
        <p:spPr>
          <a:xfrm>
            <a:off x="9077249" y="5190028"/>
            <a:ext cx="2601987" cy="81626"/>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a:p>
            <a:pPr algn="ctr"/>
            <a:endParaRPr lang="en-GB" sz="700" b="1">
              <a:solidFill>
                <a:schemeClr val="tx1"/>
              </a:solidFill>
            </a:endParaRPr>
          </a:p>
        </p:txBody>
      </p:sp>
      <p:grpSp>
        <p:nvGrpSpPr>
          <p:cNvPr id="25" name="Agrupar 24">
            <a:extLst>
              <a:ext uri="{FF2B5EF4-FFF2-40B4-BE49-F238E27FC236}">
                <a16:creationId xmlns:a16="http://schemas.microsoft.com/office/drawing/2014/main" id="{4DCDE0FA-5763-744D-510D-2098A9CEC816}"/>
              </a:ext>
            </a:extLst>
          </p:cNvPr>
          <p:cNvGrpSpPr/>
          <p:nvPr/>
        </p:nvGrpSpPr>
        <p:grpSpPr>
          <a:xfrm>
            <a:off x="367025" y="6205200"/>
            <a:ext cx="1821916" cy="477801"/>
            <a:chOff x="494490" y="6061113"/>
            <a:chExt cx="1821916" cy="477801"/>
          </a:xfrm>
        </p:grpSpPr>
        <p:sp>
          <p:nvSpPr>
            <p:cNvPr id="26" name="Google Shape;309;p21">
              <a:extLst>
                <a:ext uri="{FF2B5EF4-FFF2-40B4-BE49-F238E27FC236}">
                  <a16:creationId xmlns:a16="http://schemas.microsoft.com/office/drawing/2014/main" id="{B01D47A1-D732-4EC6-A9E1-08CF756D0133}"/>
                </a:ext>
              </a:extLst>
            </p:cNvPr>
            <p:cNvSpPr/>
            <p:nvPr/>
          </p:nvSpPr>
          <p:spPr>
            <a:xfrm>
              <a:off x="509448" y="6061114"/>
              <a:ext cx="1806958" cy="477800"/>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sp>
          <p:nvSpPr>
            <p:cNvPr id="27" name="CaixaDeTexto 26">
              <a:extLst>
                <a:ext uri="{FF2B5EF4-FFF2-40B4-BE49-F238E27FC236}">
                  <a16:creationId xmlns:a16="http://schemas.microsoft.com/office/drawing/2014/main" id="{6143262F-F160-2397-0DA4-6B61C793C071}"/>
                </a:ext>
              </a:extLst>
            </p:cNvPr>
            <p:cNvSpPr txBox="1"/>
            <p:nvPr/>
          </p:nvSpPr>
          <p:spPr>
            <a:xfrm>
              <a:off x="494490" y="6061113"/>
              <a:ext cx="809837" cy="261610"/>
            </a:xfrm>
            <a:prstGeom prst="rect">
              <a:avLst/>
            </a:prstGeom>
            <a:noFill/>
          </p:spPr>
          <p:txBody>
            <a:bodyPr wrap="none" rtlCol="0">
              <a:spAutoFit/>
            </a:bodyPr>
            <a:lstStyle/>
            <a:p>
              <a:r>
                <a:rPr lang="pt-PT" sz="1100" err="1"/>
                <a:t>True</a:t>
              </a:r>
              <a:r>
                <a:rPr lang="pt-PT" sz="1100"/>
                <a:t> </a:t>
              </a:r>
              <a:r>
                <a:rPr lang="pt-PT" sz="1100" err="1"/>
                <a:t>labels</a:t>
              </a:r>
              <a:endParaRPr lang="pt-PT" sz="1100"/>
            </a:p>
          </p:txBody>
        </p:sp>
        <p:sp>
          <p:nvSpPr>
            <p:cNvPr id="28" name="Retângulo 27">
              <a:extLst>
                <a:ext uri="{FF2B5EF4-FFF2-40B4-BE49-F238E27FC236}">
                  <a16:creationId xmlns:a16="http://schemas.microsoft.com/office/drawing/2014/main" id="{2552FDAE-EDCF-AB90-2344-3EECAC2A6581}"/>
                </a:ext>
              </a:extLst>
            </p:cNvPr>
            <p:cNvSpPr/>
            <p:nvPr/>
          </p:nvSpPr>
          <p:spPr>
            <a:xfrm>
              <a:off x="611303" y="6306684"/>
              <a:ext cx="761927" cy="128587"/>
            </a:xfrm>
            <a:prstGeom prst="rect">
              <a:avLst/>
            </a:prstGeom>
            <a:solidFill>
              <a:srgbClr val="F09A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Glia</a:t>
              </a:r>
              <a:endParaRPr lang="en-GB" sz="700" b="1">
                <a:solidFill>
                  <a:schemeClr val="tx1"/>
                </a:solidFill>
              </a:endParaRPr>
            </a:p>
          </p:txBody>
        </p:sp>
        <p:sp>
          <p:nvSpPr>
            <p:cNvPr id="32" name="Retângulo 31">
              <a:extLst>
                <a:ext uri="{FF2B5EF4-FFF2-40B4-BE49-F238E27FC236}">
                  <a16:creationId xmlns:a16="http://schemas.microsoft.com/office/drawing/2014/main" id="{248B3001-5D5E-CEC8-D6BA-F35CC3E3337D}"/>
                </a:ext>
              </a:extLst>
            </p:cNvPr>
            <p:cNvSpPr/>
            <p:nvPr/>
          </p:nvSpPr>
          <p:spPr>
            <a:xfrm>
              <a:off x="1407316" y="6306684"/>
              <a:ext cx="771028" cy="128587"/>
            </a:xfrm>
            <a:prstGeom prst="rect">
              <a:avLst/>
            </a:prstGeom>
            <a:solidFill>
              <a:srgbClr val="CCB2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err="1">
                  <a:solidFill>
                    <a:schemeClr val="tx1"/>
                  </a:solidFill>
                </a:rPr>
                <a:t>Neurons</a:t>
              </a:r>
              <a:endParaRPr lang="en-GB" sz="700" b="1">
                <a:solidFill>
                  <a:schemeClr val="tx1"/>
                </a:solidFill>
              </a:endParaRPr>
            </a:p>
          </p:txBody>
        </p:sp>
      </p:grpSp>
    </p:spTree>
    <p:extLst>
      <p:ext uri="{BB962C8B-B14F-4D97-AF65-F5344CB8AC3E}">
        <p14:creationId xmlns:p14="http://schemas.microsoft.com/office/powerpoint/2010/main" val="1675485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cxnSp>
        <p:nvCxnSpPr>
          <p:cNvPr id="4" name="Google Shape;313;p21">
            <a:extLst>
              <a:ext uri="{FF2B5EF4-FFF2-40B4-BE49-F238E27FC236}">
                <a16:creationId xmlns:a16="http://schemas.microsoft.com/office/drawing/2014/main" id="{3D312F0B-23A2-8371-2015-B0F66AFF07F1}"/>
              </a:ext>
            </a:extLst>
          </p:cNvPr>
          <p:cNvCxnSpPr>
            <a:cxnSpLocks/>
          </p:cNvCxnSpPr>
          <p:nvPr/>
        </p:nvCxnSpPr>
        <p:spPr>
          <a:xfrm flipH="1">
            <a:off x="1972888" y="2263060"/>
            <a:ext cx="8290560" cy="0"/>
          </a:xfrm>
          <a:prstGeom prst="straightConnector1">
            <a:avLst/>
          </a:prstGeom>
          <a:noFill/>
          <a:ln w="19050" cap="flat" cmpd="sng">
            <a:solidFill>
              <a:srgbClr val="AAAAAA"/>
            </a:solidFill>
            <a:prstDash val="solid"/>
            <a:round/>
            <a:headEnd type="oval" w="med" len="med"/>
            <a:tailEnd type="oval" w="med" len="med"/>
          </a:ln>
        </p:spPr>
      </p:cxnSp>
      <p:cxnSp>
        <p:nvCxnSpPr>
          <p:cNvPr id="5" name="Google Shape;317;p21">
            <a:extLst>
              <a:ext uri="{FF2B5EF4-FFF2-40B4-BE49-F238E27FC236}">
                <a16:creationId xmlns:a16="http://schemas.microsoft.com/office/drawing/2014/main" id="{C9A6B38B-9BA3-5CFC-C1AD-FE2E09E88AC6}"/>
              </a:ext>
            </a:extLst>
          </p:cNvPr>
          <p:cNvCxnSpPr/>
          <p:nvPr/>
        </p:nvCxnSpPr>
        <p:spPr>
          <a:xfrm>
            <a:off x="10263448" y="226306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7" name="Google Shape;312;p21">
            <a:extLst>
              <a:ext uri="{FF2B5EF4-FFF2-40B4-BE49-F238E27FC236}">
                <a16:creationId xmlns:a16="http://schemas.microsoft.com/office/drawing/2014/main" id="{A6A5377C-85CF-4EFC-A75E-428D16582E19}"/>
              </a:ext>
            </a:extLst>
          </p:cNvPr>
          <p:cNvCxnSpPr>
            <a:cxnSpLocks/>
          </p:cNvCxnSpPr>
          <p:nvPr/>
        </p:nvCxnSpPr>
        <p:spPr>
          <a:xfrm>
            <a:off x="6284423" y="1194824"/>
            <a:ext cx="0" cy="1673171"/>
          </a:xfrm>
          <a:prstGeom prst="straightConnector1">
            <a:avLst/>
          </a:prstGeom>
          <a:noFill/>
          <a:ln w="19050" cap="flat" cmpd="sng">
            <a:solidFill>
              <a:srgbClr val="AAAAAA"/>
            </a:solidFill>
            <a:prstDash val="solid"/>
            <a:round/>
            <a:headEnd type="oval" w="med" len="med"/>
            <a:tailEnd type="none" w="med" len="med"/>
          </a:ln>
        </p:spPr>
      </p:cxnSp>
      <p:sp>
        <p:nvSpPr>
          <p:cNvPr id="8" name="Google Shape;300;p21">
            <a:extLst>
              <a:ext uri="{FF2B5EF4-FFF2-40B4-BE49-F238E27FC236}">
                <a16:creationId xmlns:a16="http://schemas.microsoft.com/office/drawing/2014/main" id="{61BCF1C2-51F6-77F8-AF16-AEF60F744D8B}"/>
              </a:ext>
            </a:extLst>
          </p:cNvPr>
          <p:cNvSpPr/>
          <p:nvPr/>
        </p:nvSpPr>
        <p:spPr>
          <a:xfrm>
            <a:off x="4713414" y="1039481"/>
            <a:ext cx="31492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PCA </a:t>
            </a: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applied</a:t>
            </a: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 to HC</a:t>
            </a:r>
            <a:endParaRPr kumimoji="0" sz="2400" b="1" i="0" u="none" strike="noStrike" kern="0" cap="none" spc="0" normalizeH="0" baseline="0" noProof="0">
              <a:ln>
                <a:noFill/>
              </a:ln>
              <a:solidFill>
                <a:srgbClr val="000000"/>
              </a:solidFill>
              <a:effectLst/>
              <a:uLnTx/>
              <a:uFillTx/>
              <a:latin typeface="+mj-lt"/>
              <a:cs typeface="Arial" panose="020B0604020202020204" pitchFamily="34" charset="0"/>
              <a:sym typeface="Arial"/>
            </a:endParaRPr>
          </a:p>
        </p:txBody>
      </p:sp>
      <p:sp>
        <p:nvSpPr>
          <p:cNvPr id="9" name="Google Shape;309;p21">
            <a:extLst>
              <a:ext uri="{FF2B5EF4-FFF2-40B4-BE49-F238E27FC236}">
                <a16:creationId xmlns:a16="http://schemas.microsoft.com/office/drawing/2014/main" id="{B5455175-EF8C-9439-9BC6-5A0FAF22CDE1}"/>
              </a:ext>
            </a:extLst>
          </p:cNvPr>
          <p:cNvSpPr/>
          <p:nvPr/>
        </p:nvSpPr>
        <p:spPr>
          <a:xfrm>
            <a:off x="679888" y="2810200"/>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9" name="Retângulo: Cantos Arredondados 18">
            <a:extLst>
              <a:ext uri="{FF2B5EF4-FFF2-40B4-BE49-F238E27FC236}">
                <a16:creationId xmlns:a16="http://schemas.microsoft.com/office/drawing/2014/main" id="{7113BB25-8881-C4F3-3CCC-E207D60FB6DD}"/>
              </a:ext>
            </a:extLst>
          </p:cNvPr>
          <p:cNvSpPr/>
          <p:nvPr/>
        </p:nvSpPr>
        <p:spPr>
          <a:xfrm>
            <a:off x="555292" y="3861058"/>
            <a:ext cx="2835192" cy="1700096"/>
          </a:xfrm>
          <a:prstGeom prst="roundRect">
            <a:avLst/>
          </a:prstGeom>
          <a:solidFill>
            <a:srgbClr val="C5E5C8"/>
          </a:solidFill>
          <a:ln w="25400" cap="flat" cmpd="sng" algn="ctr">
            <a:solidFill>
              <a:srgbClr val="C5E5C8"/>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all</a:t>
            </a:r>
            <a:r>
              <a:rPr lang="pt-PT" sz="2000" b="1">
                <a:solidFill>
                  <a:schemeClr val="tx1"/>
                </a:solidFill>
              </a:rPr>
              <a:t> samples: </a:t>
            </a:r>
            <a:r>
              <a:rPr lang="pt-PT" sz="2000" b="1" err="1">
                <a:solidFill>
                  <a:schemeClr val="tx1"/>
                </a:solidFill>
              </a:rPr>
              <a:t>neurons</a:t>
            </a:r>
            <a:r>
              <a:rPr lang="pt-PT" sz="2000" b="1">
                <a:solidFill>
                  <a:schemeClr val="tx1"/>
                </a:solidFill>
              </a:rPr>
              <a:t> </a:t>
            </a:r>
            <a:r>
              <a:rPr lang="pt-PT" sz="2000" b="1" err="1">
                <a:solidFill>
                  <a:schemeClr val="tx1"/>
                </a:solidFill>
              </a:rPr>
              <a:t>and</a:t>
            </a:r>
            <a:r>
              <a:rPr lang="pt-PT" sz="2000" b="1">
                <a:solidFill>
                  <a:schemeClr val="tx1"/>
                </a:solidFill>
              </a:rPr>
              <a:t> glia)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solidFill>
                  <a:schemeClr val="tx1"/>
                </a:solidFill>
              </a:rPr>
              <a:t>two</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sp>
        <p:nvSpPr>
          <p:cNvPr id="11" name="Google Shape;309;p21">
            <a:extLst>
              <a:ext uri="{FF2B5EF4-FFF2-40B4-BE49-F238E27FC236}">
                <a16:creationId xmlns:a16="http://schemas.microsoft.com/office/drawing/2014/main" id="{8171110E-53DC-59E5-F821-DF1BB559CE21}"/>
              </a:ext>
            </a:extLst>
          </p:cNvPr>
          <p:cNvSpPr/>
          <p:nvPr/>
        </p:nvSpPr>
        <p:spPr>
          <a:xfrm>
            <a:off x="5041436" y="2810200"/>
            <a:ext cx="2586000" cy="694800"/>
          </a:xfrm>
          <a:prstGeom prst="roundRect">
            <a:avLst>
              <a:gd name="adj" fmla="val 16667"/>
            </a:avLst>
          </a:prstGeom>
          <a:solidFill>
            <a:srgbClr val="7BB88A"/>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4" name="Retângulo: Cantos Arredondados 13">
            <a:extLst>
              <a:ext uri="{FF2B5EF4-FFF2-40B4-BE49-F238E27FC236}">
                <a16:creationId xmlns:a16="http://schemas.microsoft.com/office/drawing/2014/main" id="{34104FC1-1D5D-1F64-DA02-E97A98834E09}"/>
              </a:ext>
            </a:extLst>
          </p:cNvPr>
          <p:cNvSpPr/>
          <p:nvPr/>
        </p:nvSpPr>
        <p:spPr>
          <a:xfrm>
            <a:off x="4933044" y="3832099"/>
            <a:ext cx="2835192" cy="1700096"/>
          </a:xfrm>
          <a:prstGeom prst="roundRect">
            <a:avLst/>
          </a:prstGeom>
          <a:solidFill>
            <a:srgbClr val="7BB88A"/>
          </a:solidFill>
          <a:ln w="25400" cap="flat" cmpd="sng" algn="ctr">
            <a:solidFill>
              <a:srgbClr val="7BB88A"/>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all</a:t>
            </a:r>
            <a:r>
              <a:rPr lang="pt-PT" sz="2000" b="1">
                <a:solidFill>
                  <a:schemeClr val="tx1"/>
                </a:solidFill>
              </a:rPr>
              <a:t> samples: </a:t>
            </a:r>
            <a:r>
              <a:rPr lang="pt-PT" sz="2000" b="1" err="1">
                <a:solidFill>
                  <a:schemeClr val="tx1"/>
                </a:solidFill>
              </a:rPr>
              <a:t>neurons</a:t>
            </a:r>
            <a:r>
              <a:rPr lang="pt-PT" sz="2000" b="1">
                <a:solidFill>
                  <a:schemeClr val="tx1"/>
                </a:solidFill>
              </a:rPr>
              <a:t> </a:t>
            </a:r>
            <a:r>
              <a:rPr lang="pt-PT" sz="2000" b="1" err="1">
                <a:solidFill>
                  <a:schemeClr val="tx1"/>
                </a:solidFill>
              </a:rPr>
              <a:t>and</a:t>
            </a:r>
            <a:r>
              <a:rPr lang="pt-PT" sz="2000" b="1">
                <a:solidFill>
                  <a:schemeClr val="tx1"/>
                </a:solidFill>
              </a:rPr>
              <a:t> glia)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t>four</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cxnSp>
        <p:nvCxnSpPr>
          <p:cNvPr id="20" name="Google Shape;317;p21">
            <a:extLst>
              <a:ext uri="{FF2B5EF4-FFF2-40B4-BE49-F238E27FC236}">
                <a16:creationId xmlns:a16="http://schemas.microsoft.com/office/drawing/2014/main" id="{9C23933C-512C-1821-D321-4FE29EA03C94}"/>
              </a:ext>
            </a:extLst>
          </p:cNvPr>
          <p:cNvCxnSpPr/>
          <p:nvPr/>
        </p:nvCxnSpPr>
        <p:spPr>
          <a:xfrm>
            <a:off x="6284423" y="226306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21" name="Google Shape;317;p21">
            <a:extLst>
              <a:ext uri="{FF2B5EF4-FFF2-40B4-BE49-F238E27FC236}">
                <a16:creationId xmlns:a16="http://schemas.microsoft.com/office/drawing/2014/main" id="{21429C7E-24D4-E796-C740-A080AB3FA380}"/>
              </a:ext>
            </a:extLst>
          </p:cNvPr>
          <p:cNvCxnSpPr/>
          <p:nvPr/>
        </p:nvCxnSpPr>
        <p:spPr>
          <a:xfrm>
            <a:off x="1972888" y="2263060"/>
            <a:ext cx="0" cy="544400"/>
          </a:xfrm>
          <a:prstGeom prst="straightConnector1">
            <a:avLst/>
          </a:prstGeom>
          <a:noFill/>
          <a:ln w="19050" cap="flat" cmpd="sng">
            <a:solidFill>
              <a:srgbClr val="AAAAAA"/>
            </a:solidFill>
            <a:prstDash val="solid"/>
            <a:round/>
            <a:headEnd type="oval" w="med" len="med"/>
            <a:tailEnd type="none" w="med" len="med"/>
          </a:ln>
        </p:spPr>
      </p:cxnSp>
      <p:sp>
        <p:nvSpPr>
          <p:cNvPr id="22" name="Google Shape;309;p21">
            <a:extLst>
              <a:ext uri="{FF2B5EF4-FFF2-40B4-BE49-F238E27FC236}">
                <a16:creationId xmlns:a16="http://schemas.microsoft.com/office/drawing/2014/main" id="{6768A15E-E996-D50E-711A-96D481F4232D}"/>
              </a:ext>
            </a:extLst>
          </p:cNvPr>
          <p:cNvSpPr/>
          <p:nvPr/>
        </p:nvSpPr>
        <p:spPr>
          <a:xfrm>
            <a:off x="8970448" y="2803480"/>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23" name="Retângulo: Cantos Arredondados 22">
            <a:extLst>
              <a:ext uri="{FF2B5EF4-FFF2-40B4-BE49-F238E27FC236}">
                <a16:creationId xmlns:a16="http://schemas.microsoft.com/office/drawing/2014/main" id="{4CC0BBA7-B0CC-5AFE-1F09-49E7F1443B77}"/>
              </a:ext>
            </a:extLst>
          </p:cNvPr>
          <p:cNvSpPr/>
          <p:nvPr/>
        </p:nvSpPr>
        <p:spPr>
          <a:xfrm>
            <a:off x="8845852" y="3837643"/>
            <a:ext cx="2835192" cy="1700096"/>
          </a:xfrm>
          <a:prstGeom prst="roundRect">
            <a:avLst/>
          </a:prstGeom>
          <a:solidFill>
            <a:srgbClr val="C5E5C8"/>
          </a:solidFill>
          <a:ln w="25400" cap="flat" cmpd="sng" algn="ctr">
            <a:solidFill>
              <a:srgbClr val="C5E5C8"/>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just</a:t>
            </a:r>
            <a:r>
              <a:rPr lang="pt-PT" sz="2000" b="1">
                <a:solidFill>
                  <a:schemeClr val="tx1"/>
                </a:solidFill>
              </a:rPr>
              <a:t> </a:t>
            </a:r>
            <a:r>
              <a:rPr lang="pt-PT" sz="2000" b="1" err="1">
                <a:solidFill>
                  <a:schemeClr val="tx1"/>
                </a:solidFill>
              </a:rPr>
              <a:t>th</a:t>
            </a:r>
            <a:r>
              <a:rPr lang="pt-PT" sz="2000" b="1" err="1"/>
              <a:t>e</a:t>
            </a:r>
            <a:r>
              <a:rPr lang="pt-PT" sz="2000" b="1"/>
              <a:t> </a:t>
            </a:r>
            <a:r>
              <a:rPr lang="pt-PT" sz="2000" b="1" err="1"/>
              <a:t>neurons</a:t>
            </a:r>
            <a:r>
              <a:rPr lang="pt-PT" sz="2000" b="1">
                <a:solidFill>
                  <a:schemeClr val="tx1"/>
                </a:solidFill>
              </a:rPr>
              <a:t>)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t>four</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sp>
        <p:nvSpPr>
          <p:cNvPr id="25" name="Retângulo: Cantos Arredondados 24">
            <a:extLst>
              <a:ext uri="{FF2B5EF4-FFF2-40B4-BE49-F238E27FC236}">
                <a16:creationId xmlns:a16="http://schemas.microsoft.com/office/drawing/2014/main" id="{59A1F732-D8BA-7374-FCDC-3236E9D61CC6}"/>
              </a:ext>
            </a:extLst>
          </p:cNvPr>
          <p:cNvSpPr/>
          <p:nvPr/>
        </p:nvSpPr>
        <p:spPr>
          <a:xfrm>
            <a:off x="2001634" y="5887983"/>
            <a:ext cx="1378803" cy="355013"/>
          </a:xfrm>
          <a:prstGeom prst="roundRect">
            <a:avLst/>
          </a:prstGeom>
          <a:solidFill>
            <a:srgbClr val="C5E5C8"/>
          </a:solid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grpSp>
        <p:nvGrpSpPr>
          <p:cNvPr id="32" name="Agrupar 31">
            <a:extLst>
              <a:ext uri="{FF2B5EF4-FFF2-40B4-BE49-F238E27FC236}">
                <a16:creationId xmlns:a16="http://schemas.microsoft.com/office/drawing/2014/main" id="{F05C309A-E269-EA52-5843-2F487E954F59}"/>
              </a:ext>
            </a:extLst>
          </p:cNvPr>
          <p:cNvGrpSpPr/>
          <p:nvPr/>
        </p:nvGrpSpPr>
        <p:grpSpPr>
          <a:xfrm>
            <a:off x="555292" y="5561153"/>
            <a:ext cx="2135745" cy="681842"/>
            <a:chOff x="555292" y="5561153"/>
            <a:chExt cx="2135745" cy="681842"/>
          </a:xfrm>
          <a:solidFill>
            <a:srgbClr val="C5E5C8"/>
          </a:solidFill>
        </p:grpSpPr>
        <p:sp>
          <p:nvSpPr>
            <p:cNvPr id="24" name="Retângulo: Cantos Arredondados 23">
              <a:extLst>
                <a:ext uri="{FF2B5EF4-FFF2-40B4-BE49-F238E27FC236}">
                  <a16:creationId xmlns:a16="http://schemas.microsoft.com/office/drawing/2014/main" id="{1F315AB9-A753-7A5E-A993-A6B8BD2EC95C}"/>
                </a:ext>
              </a:extLst>
            </p:cNvPr>
            <p:cNvSpPr/>
            <p:nvPr/>
          </p:nvSpPr>
          <p:spPr>
            <a:xfrm>
              <a:off x="555292" y="5887982"/>
              <a:ext cx="1378803" cy="355013"/>
            </a:xfrm>
            <a:prstGeom prst="roundRect">
              <a:avLst/>
            </a:prstGeom>
            <a:grp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27" name="Conexão: Ângulo Reto 26">
              <a:extLst>
                <a:ext uri="{FF2B5EF4-FFF2-40B4-BE49-F238E27FC236}">
                  <a16:creationId xmlns:a16="http://schemas.microsoft.com/office/drawing/2014/main" id="{E6786EFE-1245-8CF6-A190-6633F9BAF7F2}"/>
                </a:ext>
              </a:extLst>
            </p:cNvPr>
            <p:cNvCxnSpPr>
              <a:stCxn id="19" idx="2"/>
              <a:endCxn id="24"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xão: Ângulo Reto 30">
              <a:extLst>
                <a:ext uri="{FF2B5EF4-FFF2-40B4-BE49-F238E27FC236}">
                  <a16:creationId xmlns:a16="http://schemas.microsoft.com/office/drawing/2014/main" id="{BE45519F-43ED-6D89-217B-F57FE37CC112}"/>
                </a:ext>
              </a:extLst>
            </p:cNvPr>
            <p:cNvCxnSpPr>
              <a:stCxn id="19" idx="2"/>
              <a:endCxn id="25" idx="0"/>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Agrupar 32">
            <a:extLst>
              <a:ext uri="{FF2B5EF4-FFF2-40B4-BE49-F238E27FC236}">
                <a16:creationId xmlns:a16="http://schemas.microsoft.com/office/drawing/2014/main" id="{75335505-97EC-1383-9821-511063F146CE}"/>
              </a:ext>
            </a:extLst>
          </p:cNvPr>
          <p:cNvGrpSpPr/>
          <p:nvPr/>
        </p:nvGrpSpPr>
        <p:grpSpPr>
          <a:xfrm>
            <a:off x="4933044" y="5547061"/>
            <a:ext cx="2135745" cy="681842"/>
            <a:chOff x="555292" y="5561153"/>
            <a:chExt cx="2135745" cy="681842"/>
          </a:xfrm>
          <a:solidFill>
            <a:srgbClr val="7BB88A"/>
          </a:solidFill>
        </p:grpSpPr>
        <p:sp>
          <p:nvSpPr>
            <p:cNvPr id="34" name="Retângulo: Cantos Arredondados 33">
              <a:extLst>
                <a:ext uri="{FF2B5EF4-FFF2-40B4-BE49-F238E27FC236}">
                  <a16:creationId xmlns:a16="http://schemas.microsoft.com/office/drawing/2014/main" id="{F6F51C52-3C69-78BF-5F79-4C9195706C9E}"/>
                </a:ext>
              </a:extLst>
            </p:cNvPr>
            <p:cNvSpPr/>
            <p:nvPr/>
          </p:nvSpPr>
          <p:spPr>
            <a:xfrm>
              <a:off x="555292" y="5887982"/>
              <a:ext cx="1378803" cy="355013"/>
            </a:xfrm>
            <a:prstGeom prst="roundRect">
              <a:avLst/>
            </a:prstGeom>
            <a:grp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35" name="Conexão: Ângulo Reto 34">
              <a:extLst>
                <a:ext uri="{FF2B5EF4-FFF2-40B4-BE49-F238E27FC236}">
                  <a16:creationId xmlns:a16="http://schemas.microsoft.com/office/drawing/2014/main" id="{15B7576E-79B5-648C-259F-2EB4AB77BEEA}"/>
                </a:ext>
              </a:extLst>
            </p:cNvPr>
            <p:cNvCxnSpPr>
              <a:endCxn id="34"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432579E9-32F9-61F9-49F8-0E71933B8277}"/>
                </a:ext>
              </a:extLst>
            </p:cNvPr>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tângulo: Cantos Arredondados 36">
            <a:extLst>
              <a:ext uri="{FF2B5EF4-FFF2-40B4-BE49-F238E27FC236}">
                <a16:creationId xmlns:a16="http://schemas.microsoft.com/office/drawing/2014/main" id="{43B5D378-B44D-F55E-F2AA-D5A233EAFCC2}"/>
              </a:ext>
            </a:extLst>
          </p:cNvPr>
          <p:cNvSpPr/>
          <p:nvPr/>
        </p:nvSpPr>
        <p:spPr>
          <a:xfrm>
            <a:off x="6483811" y="5890416"/>
            <a:ext cx="1378803" cy="355013"/>
          </a:xfrm>
          <a:prstGeom prst="round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grpSp>
        <p:nvGrpSpPr>
          <p:cNvPr id="38" name="Agrupar 37">
            <a:extLst>
              <a:ext uri="{FF2B5EF4-FFF2-40B4-BE49-F238E27FC236}">
                <a16:creationId xmlns:a16="http://schemas.microsoft.com/office/drawing/2014/main" id="{6985848D-932B-C573-D4C2-1F3FD7AE2599}"/>
              </a:ext>
            </a:extLst>
          </p:cNvPr>
          <p:cNvGrpSpPr/>
          <p:nvPr/>
        </p:nvGrpSpPr>
        <p:grpSpPr>
          <a:xfrm>
            <a:off x="8914327" y="5532969"/>
            <a:ext cx="2135745" cy="681842"/>
            <a:chOff x="555292" y="5561153"/>
            <a:chExt cx="2135745" cy="681842"/>
          </a:xfrm>
          <a:solidFill>
            <a:srgbClr val="C5E5C8"/>
          </a:solidFill>
        </p:grpSpPr>
        <p:sp>
          <p:nvSpPr>
            <p:cNvPr id="39" name="Retângulo: Cantos Arredondados 38">
              <a:extLst>
                <a:ext uri="{FF2B5EF4-FFF2-40B4-BE49-F238E27FC236}">
                  <a16:creationId xmlns:a16="http://schemas.microsoft.com/office/drawing/2014/main" id="{AC40D78A-1F32-2631-63AA-D4A2712CEC99}"/>
                </a:ext>
              </a:extLst>
            </p:cNvPr>
            <p:cNvSpPr/>
            <p:nvPr/>
          </p:nvSpPr>
          <p:spPr>
            <a:xfrm>
              <a:off x="555292" y="5887982"/>
              <a:ext cx="1378803" cy="355013"/>
            </a:xfrm>
            <a:prstGeom prst="roundRect">
              <a:avLst/>
            </a:prstGeom>
            <a:grp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40" name="Conexão: Ângulo Reto 39">
              <a:extLst>
                <a:ext uri="{FF2B5EF4-FFF2-40B4-BE49-F238E27FC236}">
                  <a16:creationId xmlns:a16="http://schemas.microsoft.com/office/drawing/2014/main" id="{BFD361ED-2EC2-9645-52B3-ABBD3C925FB6}"/>
                </a:ext>
              </a:extLst>
            </p:cNvPr>
            <p:cNvCxnSpPr>
              <a:endCxn id="39"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xão: Ângulo Reto 40">
              <a:extLst>
                <a:ext uri="{FF2B5EF4-FFF2-40B4-BE49-F238E27FC236}">
                  <a16:creationId xmlns:a16="http://schemas.microsoft.com/office/drawing/2014/main" id="{DC321362-A32B-6E8F-1E5E-391A1777F80C}"/>
                </a:ext>
              </a:extLst>
            </p:cNvPr>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Retângulo: Cantos Arredondados 41">
            <a:extLst>
              <a:ext uri="{FF2B5EF4-FFF2-40B4-BE49-F238E27FC236}">
                <a16:creationId xmlns:a16="http://schemas.microsoft.com/office/drawing/2014/main" id="{1EA13EBA-0A7C-E12D-9192-94E68C32AA20}"/>
              </a:ext>
            </a:extLst>
          </p:cNvPr>
          <p:cNvSpPr/>
          <p:nvPr/>
        </p:nvSpPr>
        <p:spPr>
          <a:xfrm>
            <a:off x="10381611" y="5859972"/>
            <a:ext cx="1378803" cy="355013"/>
          </a:xfrm>
          <a:prstGeom prst="roundRect">
            <a:avLst/>
          </a:prstGeom>
          <a:solidFill>
            <a:srgbClr val="C5E5C8"/>
          </a:solid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sp>
        <p:nvSpPr>
          <p:cNvPr id="10" name="Google Shape;2162;p54">
            <a:extLst>
              <a:ext uri="{FF2B5EF4-FFF2-40B4-BE49-F238E27FC236}">
                <a16:creationId xmlns:a16="http://schemas.microsoft.com/office/drawing/2014/main" id="{C2B76CEC-E9EF-0FB1-B826-AA60C59AD427}"/>
              </a:ext>
            </a:extLst>
          </p:cNvPr>
          <p:cNvSpPr txBox="1"/>
          <p:nvPr/>
        </p:nvSpPr>
        <p:spPr>
          <a:xfrm>
            <a:off x="-2155953" y="240852"/>
            <a:ext cx="10298000" cy="536400"/>
          </a:xfrm>
          <a:prstGeom prst="rect">
            <a:avLst/>
          </a:prstGeom>
          <a:noFill/>
          <a:ln>
            <a:noFill/>
          </a:ln>
        </p:spPr>
        <p:txBody>
          <a:bodyPr spcFirstLastPara="1" wrap="square" lIns="121900" tIns="121900" rIns="121900" bIns="121900" anchor="ctr" anchorCtr="0">
            <a:noAutofit/>
          </a:bodyPr>
          <a:lstStyle/>
          <a:p>
            <a:pPr algn="ctr">
              <a:defRPr/>
            </a:pPr>
            <a:r>
              <a:rPr lang="en" sz="3500" b="1">
                <a:solidFill>
                  <a:prstClr val="black"/>
                </a:solidFill>
                <a:latin typeface="+mj-lt"/>
                <a:sym typeface="Fira Sans Extra Condensed SemiBold"/>
              </a:rPr>
              <a:t>Sample Clustering with PCA</a:t>
            </a:r>
            <a:endParaRPr lang="pt-PT" sz="3500">
              <a:solidFill>
                <a:prstClr val="black"/>
              </a:solidFill>
              <a:ea typeface="Calibri"/>
              <a:cs typeface="Calibri"/>
            </a:endParaRPr>
          </a:p>
        </p:txBody>
      </p:sp>
    </p:spTree>
    <p:extLst>
      <p:ext uri="{BB962C8B-B14F-4D97-AF65-F5344CB8AC3E}">
        <p14:creationId xmlns:p14="http://schemas.microsoft.com/office/powerpoint/2010/main" val="2143176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3876425" y="206424"/>
            <a:ext cx="10298000" cy="536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K-means</a:t>
            </a:r>
            <a:endParaRPr kumimoji="0"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endParaRPr>
          </a:p>
        </p:txBody>
      </p:sp>
      <p:sp>
        <p:nvSpPr>
          <p:cNvPr id="5" name="Retângulo 4">
            <a:extLst>
              <a:ext uri="{FF2B5EF4-FFF2-40B4-BE49-F238E27FC236}">
                <a16:creationId xmlns:a16="http://schemas.microsoft.com/office/drawing/2014/main" id="{EDB2F167-BC10-58F6-7434-A003AE0E2ECE}"/>
              </a:ext>
            </a:extLst>
          </p:cNvPr>
          <p:cNvSpPr/>
          <p:nvPr/>
        </p:nvSpPr>
        <p:spPr>
          <a:xfrm>
            <a:off x="2018608" y="990800"/>
            <a:ext cx="7963592" cy="942109"/>
          </a:xfrm>
          <a:prstGeom prst="rect">
            <a:avLst/>
          </a:prstGeom>
          <a:solidFill>
            <a:srgbClr val="C5E5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solidFill>
                  <a:schemeClr val="tx1"/>
                </a:solidFill>
              </a:rPr>
              <a:t>Are </a:t>
            </a:r>
            <a:r>
              <a:rPr lang="pt-PT" err="1">
                <a:solidFill>
                  <a:schemeClr val="tx1"/>
                </a:solidFill>
              </a:rPr>
              <a:t>we</a:t>
            </a:r>
            <a:r>
              <a:rPr lang="pt-PT">
                <a:solidFill>
                  <a:schemeClr val="tx1"/>
                </a:solidFill>
              </a:rPr>
              <a:t> </a:t>
            </a:r>
            <a:r>
              <a:rPr lang="pt-PT" err="1">
                <a:solidFill>
                  <a:schemeClr val="tx1"/>
                </a:solidFill>
              </a:rPr>
              <a:t>able</a:t>
            </a:r>
            <a:r>
              <a:rPr lang="pt-PT">
                <a:solidFill>
                  <a:schemeClr val="tx1"/>
                </a:solidFill>
              </a:rPr>
              <a:t> to </a:t>
            </a:r>
            <a:r>
              <a:rPr lang="pt-PT" err="1">
                <a:solidFill>
                  <a:schemeClr val="tx1"/>
                </a:solidFill>
              </a:rPr>
              <a:t>decrease</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problem</a:t>
            </a:r>
            <a:r>
              <a:rPr lang="pt-PT">
                <a:solidFill>
                  <a:schemeClr val="tx1"/>
                </a:solidFill>
              </a:rPr>
              <a:t> </a:t>
            </a:r>
            <a:r>
              <a:rPr lang="pt-PT" err="1">
                <a:solidFill>
                  <a:schemeClr val="tx1"/>
                </a:solidFill>
              </a:rPr>
              <a:t>complexity</a:t>
            </a:r>
            <a:r>
              <a:rPr lang="pt-PT">
                <a:solidFill>
                  <a:schemeClr val="tx1"/>
                </a:solidFill>
              </a:rPr>
              <a:t> </a:t>
            </a:r>
            <a:r>
              <a:rPr lang="pt-PT" err="1">
                <a:solidFill>
                  <a:schemeClr val="tx1"/>
                </a:solidFill>
              </a:rPr>
              <a:t>by</a:t>
            </a:r>
            <a:r>
              <a:rPr lang="pt-PT">
                <a:solidFill>
                  <a:schemeClr val="tx1"/>
                </a:solidFill>
              </a:rPr>
              <a:t> </a:t>
            </a:r>
            <a:r>
              <a:rPr lang="pt-PT" err="1">
                <a:solidFill>
                  <a:schemeClr val="tx1"/>
                </a:solidFill>
              </a:rPr>
              <a:t>using</a:t>
            </a:r>
            <a:r>
              <a:rPr lang="pt-PT">
                <a:solidFill>
                  <a:schemeClr val="tx1"/>
                </a:solidFill>
              </a:rPr>
              <a:t> </a:t>
            </a:r>
            <a:r>
              <a:rPr lang="pt-PT" err="1">
                <a:solidFill>
                  <a:schemeClr val="tx1"/>
                </a:solidFill>
              </a:rPr>
              <a:t>only</a:t>
            </a:r>
            <a:r>
              <a:rPr lang="pt-PT">
                <a:solidFill>
                  <a:schemeClr val="tx1"/>
                </a:solidFill>
              </a:rPr>
              <a:t> </a:t>
            </a:r>
            <a:r>
              <a:rPr lang="pt-PT" err="1">
                <a:solidFill>
                  <a:schemeClr val="tx1"/>
                </a:solidFill>
              </a:rPr>
              <a:t>the</a:t>
            </a:r>
            <a:r>
              <a:rPr lang="pt-PT">
                <a:solidFill>
                  <a:schemeClr val="tx1"/>
                </a:solidFill>
              </a:rPr>
              <a:t> genes </a:t>
            </a:r>
            <a:r>
              <a:rPr lang="pt-PT" err="1">
                <a:solidFill>
                  <a:schemeClr val="tx1"/>
                </a:solidFill>
              </a:rPr>
              <a:t>that</a:t>
            </a:r>
            <a:r>
              <a:rPr lang="pt-PT">
                <a:solidFill>
                  <a:schemeClr val="tx1"/>
                </a:solidFill>
              </a:rPr>
              <a:t> </a:t>
            </a:r>
            <a:r>
              <a:rPr lang="pt-PT" err="1">
                <a:solidFill>
                  <a:schemeClr val="tx1"/>
                </a:solidFill>
              </a:rPr>
              <a:t>result</a:t>
            </a:r>
            <a:r>
              <a:rPr lang="pt-PT">
                <a:solidFill>
                  <a:schemeClr val="tx1"/>
                </a:solidFill>
              </a:rPr>
              <a:t> </a:t>
            </a:r>
            <a:r>
              <a:rPr lang="pt-PT" err="1">
                <a:solidFill>
                  <a:schemeClr val="tx1"/>
                </a:solidFill>
              </a:rPr>
              <a:t>from</a:t>
            </a:r>
            <a:r>
              <a:rPr lang="pt-PT">
                <a:solidFill>
                  <a:schemeClr val="tx1"/>
                </a:solidFill>
              </a:rPr>
              <a:t> </a:t>
            </a:r>
            <a:r>
              <a:rPr lang="pt-PT" b="1">
                <a:solidFill>
                  <a:schemeClr val="tx1"/>
                </a:solidFill>
              </a:rPr>
              <a:t>PCA (</a:t>
            </a:r>
            <a:r>
              <a:rPr lang="pt-PT" b="1" err="1">
                <a:solidFill>
                  <a:schemeClr val="tx1"/>
                </a:solidFill>
              </a:rPr>
              <a:t>with</a:t>
            </a:r>
            <a:r>
              <a:rPr lang="pt-PT" b="1">
                <a:solidFill>
                  <a:schemeClr val="tx1"/>
                </a:solidFill>
              </a:rPr>
              <a:t> </a:t>
            </a:r>
            <a:r>
              <a:rPr lang="pt-PT" b="1" err="1">
                <a:solidFill>
                  <a:schemeClr val="tx1"/>
                </a:solidFill>
              </a:rPr>
              <a:t>all</a:t>
            </a:r>
            <a:r>
              <a:rPr lang="pt-PT" b="1">
                <a:solidFill>
                  <a:schemeClr val="tx1"/>
                </a:solidFill>
              </a:rPr>
              <a:t> samples: </a:t>
            </a:r>
            <a:r>
              <a:rPr lang="pt-PT" b="1" err="1">
                <a:solidFill>
                  <a:schemeClr val="tx1"/>
                </a:solidFill>
              </a:rPr>
              <a:t>neurons</a:t>
            </a:r>
            <a:r>
              <a:rPr lang="pt-PT" b="1">
                <a:solidFill>
                  <a:schemeClr val="tx1"/>
                </a:solidFill>
              </a:rPr>
              <a:t> </a:t>
            </a:r>
            <a:r>
              <a:rPr lang="pt-PT" b="1" err="1">
                <a:solidFill>
                  <a:schemeClr val="tx1"/>
                </a:solidFill>
              </a:rPr>
              <a:t>and</a:t>
            </a:r>
            <a:r>
              <a:rPr lang="pt-PT" b="1">
                <a:solidFill>
                  <a:schemeClr val="tx1"/>
                </a:solidFill>
              </a:rPr>
              <a:t> glia) </a:t>
            </a:r>
            <a:r>
              <a:rPr lang="pt-PT">
                <a:solidFill>
                  <a:schemeClr val="tx1"/>
                </a:solidFill>
              </a:rPr>
              <a:t>to </a:t>
            </a:r>
            <a:r>
              <a:rPr lang="pt-PT" err="1">
                <a:solidFill>
                  <a:schemeClr val="tx1"/>
                </a:solidFill>
              </a:rPr>
              <a:t>obtain</a:t>
            </a:r>
            <a:r>
              <a:rPr lang="pt-PT">
                <a:solidFill>
                  <a:schemeClr val="tx1"/>
                </a:solidFill>
              </a:rPr>
              <a:t> </a:t>
            </a:r>
            <a:r>
              <a:rPr lang="pt-PT" b="1" err="1">
                <a:solidFill>
                  <a:schemeClr val="tx1"/>
                </a:solidFill>
              </a:rPr>
              <a:t>four</a:t>
            </a:r>
            <a:r>
              <a:rPr lang="pt-PT" b="1">
                <a:solidFill>
                  <a:schemeClr val="tx1"/>
                </a:solidFill>
              </a:rPr>
              <a:t> clusters</a:t>
            </a:r>
            <a:r>
              <a:rPr lang="pt-PT">
                <a:solidFill>
                  <a:schemeClr val="tx1"/>
                </a:solidFill>
              </a:rPr>
              <a:t>?</a:t>
            </a:r>
          </a:p>
        </p:txBody>
      </p:sp>
      <p:grpSp>
        <p:nvGrpSpPr>
          <p:cNvPr id="21" name="Agrupar 20">
            <a:extLst>
              <a:ext uri="{FF2B5EF4-FFF2-40B4-BE49-F238E27FC236}">
                <a16:creationId xmlns:a16="http://schemas.microsoft.com/office/drawing/2014/main" id="{1713D0F9-CFF2-A729-EB8B-F9F06E864D53}"/>
              </a:ext>
            </a:extLst>
          </p:cNvPr>
          <p:cNvGrpSpPr/>
          <p:nvPr/>
        </p:nvGrpSpPr>
        <p:grpSpPr>
          <a:xfrm>
            <a:off x="1499569" y="2166828"/>
            <a:ext cx="8778234" cy="3412891"/>
            <a:chOff x="1499569" y="2504190"/>
            <a:chExt cx="8778234" cy="3412891"/>
          </a:xfrm>
        </p:grpSpPr>
        <p:sp>
          <p:nvSpPr>
            <p:cNvPr id="11" name="Retângulo: Cantos Arredondados 10">
              <a:extLst>
                <a:ext uri="{FF2B5EF4-FFF2-40B4-BE49-F238E27FC236}">
                  <a16:creationId xmlns:a16="http://schemas.microsoft.com/office/drawing/2014/main" id="{BE9611BE-AD0F-76AC-0AFF-BDF2DA2B0564}"/>
                </a:ext>
              </a:extLst>
            </p:cNvPr>
            <p:cNvSpPr/>
            <p:nvPr/>
          </p:nvSpPr>
          <p:spPr>
            <a:xfrm>
              <a:off x="1962759" y="2508690"/>
              <a:ext cx="1468439"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15959 genes</a:t>
              </a:r>
            </a:p>
          </p:txBody>
        </p:sp>
        <p:sp>
          <p:nvSpPr>
            <p:cNvPr id="14" name="Retângulo: Cantos Arredondados 13">
              <a:extLst>
                <a:ext uri="{FF2B5EF4-FFF2-40B4-BE49-F238E27FC236}">
                  <a16:creationId xmlns:a16="http://schemas.microsoft.com/office/drawing/2014/main" id="{51DAF26B-028E-9A5C-7064-1E003077EC8C}"/>
                </a:ext>
              </a:extLst>
            </p:cNvPr>
            <p:cNvSpPr/>
            <p:nvPr/>
          </p:nvSpPr>
          <p:spPr>
            <a:xfrm>
              <a:off x="6911531" y="2504190"/>
              <a:ext cx="1380214"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1000 genes</a:t>
              </a:r>
            </a:p>
          </p:txBody>
        </p:sp>
        <p:sp>
          <p:nvSpPr>
            <p:cNvPr id="15" name="Retângulo 14">
              <a:extLst>
                <a:ext uri="{FF2B5EF4-FFF2-40B4-BE49-F238E27FC236}">
                  <a16:creationId xmlns:a16="http://schemas.microsoft.com/office/drawing/2014/main" id="{79A5CF60-ED96-BE32-7432-AF4C7A70A926}"/>
                </a:ext>
              </a:extLst>
            </p:cNvPr>
            <p:cNvSpPr/>
            <p:nvPr/>
          </p:nvSpPr>
          <p:spPr>
            <a:xfrm>
              <a:off x="3631884" y="2508690"/>
              <a:ext cx="1632571" cy="471104"/>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0.254</a:t>
              </a:r>
            </a:p>
            <a:p>
              <a:r>
                <a:rPr lang="pt-PT" sz="1100">
                  <a:solidFill>
                    <a:schemeClr val="tx1"/>
                  </a:solidFill>
                </a:rPr>
                <a:t>Rand-</a:t>
              </a:r>
              <a:r>
                <a:rPr lang="pt-PT" sz="1100" err="1">
                  <a:solidFill>
                    <a:schemeClr val="tx1"/>
                  </a:solidFill>
                </a:rPr>
                <a:t>index</a:t>
              </a:r>
              <a:r>
                <a:rPr lang="pt-PT" sz="1100">
                  <a:solidFill>
                    <a:schemeClr val="tx1"/>
                  </a:solidFill>
                </a:rPr>
                <a:t> score: 1.0</a:t>
              </a:r>
            </a:p>
          </p:txBody>
        </p:sp>
        <p:sp>
          <p:nvSpPr>
            <p:cNvPr id="16" name="Retângulo 15">
              <a:extLst>
                <a:ext uri="{FF2B5EF4-FFF2-40B4-BE49-F238E27FC236}">
                  <a16:creationId xmlns:a16="http://schemas.microsoft.com/office/drawing/2014/main" id="{ADD57026-1959-A58C-ED26-21B14F9601AE}"/>
                </a:ext>
              </a:extLst>
            </p:cNvPr>
            <p:cNvSpPr/>
            <p:nvPr/>
          </p:nvSpPr>
          <p:spPr>
            <a:xfrm>
              <a:off x="8626748" y="2504190"/>
              <a:ext cx="1554513" cy="471104"/>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0.129</a:t>
              </a:r>
            </a:p>
            <a:p>
              <a:r>
                <a:rPr lang="pt-PT" sz="1100">
                  <a:solidFill>
                    <a:schemeClr val="tx1"/>
                  </a:solidFill>
                </a:rPr>
                <a:t>Rand-</a:t>
              </a:r>
              <a:r>
                <a:rPr lang="pt-PT" sz="1100" err="1">
                  <a:solidFill>
                    <a:schemeClr val="tx1"/>
                  </a:solidFill>
                </a:rPr>
                <a:t>index</a:t>
              </a:r>
              <a:r>
                <a:rPr lang="pt-PT" sz="1100">
                  <a:solidFill>
                    <a:schemeClr val="tx1"/>
                  </a:solidFill>
                </a:rPr>
                <a:t> score: 0.324</a:t>
              </a:r>
            </a:p>
          </p:txBody>
        </p:sp>
        <p:pic>
          <p:nvPicPr>
            <p:cNvPr id="19" name="Imagem 18">
              <a:extLst>
                <a:ext uri="{FF2B5EF4-FFF2-40B4-BE49-F238E27FC236}">
                  <a16:creationId xmlns:a16="http://schemas.microsoft.com/office/drawing/2014/main" id="{9E6B1B47-CB35-BD78-FB9C-595FFA953187}"/>
                </a:ext>
              </a:extLst>
            </p:cNvPr>
            <p:cNvPicPr>
              <a:picLocks noChangeAspect="1"/>
            </p:cNvPicPr>
            <p:nvPr/>
          </p:nvPicPr>
          <p:blipFill>
            <a:blip r:embed="rId4"/>
            <a:stretch>
              <a:fillRect/>
            </a:stretch>
          </p:blipFill>
          <p:spPr>
            <a:xfrm>
              <a:off x="1499569" y="3022905"/>
              <a:ext cx="3845501" cy="2894176"/>
            </a:xfrm>
            <a:prstGeom prst="rect">
              <a:avLst/>
            </a:prstGeom>
          </p:spPr>
        </p:pic>
        <p:pic>
          <p:nvPicPr>
            <p:cNvPr id="20" name="Imagem 19">
              <a:extLst>
                <a:ext uri="{FF2B5EF4-FFF2-40B4-BE49-F238E27FC236}">
                  <a16:creationId xmlns:a16="http://schemas.microsoft.com/office/drawing/2014/main" id="{E6F0AC06-6F49-2F78-21E9-01EA813A8E29}"/>
                </a:ext>
              </a:extLst>
            </p:cNvPr>
            <p:cNvPicPr>
              <a:picLocks noChangeAspect="1"/>
            </p:cNvPicPr>
            <p:nvPr/>
          </p:nvPicPr>
          <p:blipFill>
            <a:blip r:embed="rId5"/>
            <a:stretch>
              <a:fillRect/>
            </a:stretch>
          </p:blipFill>
          <p:spPr>
            <a:xfrm>
              <a:off x="6432302" y="3022906"/>
              <a:ext cx="3845501" cy="2894175"/>
            </a:xfrm>
            <a:prstGeom prst="rect">
              <a:avLst/>
            </a:prstGeom>
          </p:spPr>
        </p:pic>
        <p:sp>
          <p:nvSpPr>
            <p:cNvPr id="8" name="Retângulo 7">
              <a:extLst>
                <a:ext uri="{FF2B5EF4-FFF2-40B4-BE49-F238E27FC236}">
                  <a16:creationId xmlns:a16="http://schemas.microsoft.com/office/drawing/2014/main" id="{2D3E58F7-193B-B3A1-9076-BD67B7DA97A0}"/>
                </a:ext>
              </a:extLst>
            </p:cNvPr>
            <p:cNvSpPr/>
            <p:nvPr/>
          </p:nvSpPr>
          <p:spPr>
            <a:xfrm>
              <a:off x="4403733" y="3123201"/>
              <a:ext cx="860722" cy="793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34F8BFDF-AB20-CC83-45CF-5E64E4A3E5E3}"/>
                </a:ext>
              </a:extLst>
            </p:cNvPr>
            <p:cNvSpPr/>
            <p:nvPr/>
          </p:nvSpPr>
          <p:spPr>
            <a:xfrm>
              <a:off x="9472476" y="3122660"/>
              <a:ext cx="719325" cy="7587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Agrupar 21">
            <a:extLst>
              <a:ext uri="{FF2B5EF4-FFF2-40B4-BE49-F238E27FC236}">
                <a16:creationId xmlns:a16="http://schemas.microsoft.com/office/drawing/2014/main" id="{CD6CD312-BC77-1FE2-3B23-146A5AD7FB46}"/>
              </a:ext>
            </a:extLst>
          </p:cNvPr>
          <p:cNvGrpSpPr/>
          <p:nvPr/>
        </p:nvGrpSpPr>
        <p:grpSpPr>
          <a:xfrm>
            <a:off x="5470433" y="4216055"/>
            <a:ext cx="1059942" cy="1030379"/>
            <a:chOff x="494490" y="6061113"/>
            <a:chExt cx="1059942" cy="1030379"/>
          </a:xfrm>
        </p:grpSpPr>
        <p:sp>
          <p:nvSpPr>
            <p:cNvPr id="23" name="Google Shape;309;p21">
              <a:extLst>
                <a:ext uri="{FF2B5EF4-FFF2-40B4-BE49-F238E27FC236}">
                  <a16:creationId xmlns:a16="http://schemas.microsoft.com/office/drawing/2014/main" id="{9BDD68CB-DE01-6557-E65B-A8DD1C1F9A74}"/>
                </a:ext>
              </a:extLst>
            </p:cNvPr>
            <p:cNvSpPr/>
            <p:nvPr/>
          </p:nvSpPr>
          <p:spPr>
            <a:xfrm>
              <a:off x="494490" y="6061114"/>
              <a:ext cx="1059942" cy="1030378"/>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sp>
          <p:nvSpPr>
            <p:cNvPr id="24" name="CaixaDeTexto 23">
              <a:extLst>
                <a:ext uri="{FF2B5EF4-FFF2-40B4-BE49-F238E27FC236}">
                  <a16:creationId xmlns:a16="http://schemas.microsoft.com/office/drawing/2014/main" id="{59A629D1-0FA8-FEE9-9488-C3F0CA77FA68}"/>
                </a:ext>
              </a:extLst>
            </p:cNvPr>
            <p:cNvSpPr txBox="1"/>
            <p:nvPr/>
          </p:nvSpPr>
          <p:spPr>
            <a:xfrm>
              <a:off x="494490" y="6061113"/>
              <a:ext cx="857992" cy="276999"/>
            </a:xfrm>
            <a:prstGeom prst="rect">
              <a:avLst/>
            </a:prstGeom>
            <a:noFill/>
          </p:spPr>
          <p:txBody>
            <a:bodyPr wrap="none" rtlCol="0">
              <a:spAutoFit/>
            </a:bodyPr>
            <a:lstStyle/>
            <a:p>
              <a:r>
                <a:rPr lang="pt-PT" sz="1200" err="1"/>
                <a:t>True</a:t>
              </a:r>
              <a:r>
                <a:rPr lang="pt-PT" sz="1200"/>
                <a:t> </a:t>
              </a:r>
              <a:r>
                <a:rPr lang="pt-PT" sz="1200" err="1"/>
                <a:t>labels</a:t>
              </a:r>
              <a:endParaRPr lang="pt-PT" sz="1200"/>
            </a:p>
          </p:txBody>
        </p:sp>
        <p:sp>
          <p:nvSpPr>
            <p:cNvPr id="25" name="Retângulo 24">
              <a:extLst>
                <a:ext uri="{FF2B5EF4-FFF2-40B4-BE49-F238E27FC236}">
                  <a16:creationId xmlns:a16="http://schemas.microsoft.com/office/drawing/2014/main" id="{D27DA82C-8AEF-352B-4758-FD7434B556C4}"/>
                </a:ext>
              </a:extLst>
            </p:cNvPr>
            <p:cNvSpPr/>
            <p:nvPr/>
          </p:nvSpPr>
          <p:spPr>
            <a:xfrm>
              <a:off x="637936" y="6333317"/>
              <a:ext cx="756699" cy="140026"/>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HB</a:t>
              </a:r>
              <a:endParaRPr lang="en-GB" sz="1000" b="1">
                <a:solidFill>
                  <a:schemeClr val="tx1"/>
                </a:solidFill>
              </a:endParaRPr>
            </a:p>
          </p:txBody>
        </p:sp>
        <p:sp>
          <p:nvSpPr>
            <p:cNvPr id="26" name="Retângulo 25">
              <a:extLst>
                <a:ext uri="{FF2B5EF4-FFF2-40B4-BE49-F238E27FC236}">
                  <a16:creationId xmlns:a16="http://schemas.microsoft.com/office/drawing/2014/main" id="{D8016798-6BCB-4FBA-5B96-BBC43645EB05}"/>
                </a:ext>
              </a:extLst>
            </p:cNvPr>
            <p:cNvSpPr/>
            <p:nvPr/>
          </p:nvSpPr>
          <p:spPr>
            <a:xfrm>
              <a:off x="637935" y="6512027"/>
              <a:ext cx="756699" cy="14002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BG</a:t>
              </a:r>
              <a:endParaRPr lang="en-GB" sz="1000" b="1">
                <a:solidFill>
                  <a:schemeClr val="tx1"/>
                </a:solidFill>
              </a:endParaRPr>
            </a:p>
          </p:txBody>
        </p:sp>
        <p:sp>
          <p:nvSpPr>
            <p:cNvPr id="27" name="Retângulo 26">
              <a:extLst>
                <a:ext uri="{FF2B5EF4-FFF2-40B4-BE49-F238E27FC236}">
                  <a16:creationId xmlns:a16="http://schemas.microsoft.com/office/drawing/2014/main" id="{718F032C-F65B-76E1-EC17-55EF4CC03706}"/>
                </a:ext>
              </a:extLst>
            </p:cNvPr>
            <p:cNvSpPr/>
            <p:nvPr/>
          </p:nvSpPr>
          <p:spPr>
            <a:xfrm>
              <a:off x="637935" y="6696236"/>
              <a:ext cx="756699" cy="140026"/>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FB</a:t>
              </a:r>
              <a:endParaRPr lang="en-GB" sz="1000" b="1">
                <a:solidFill>
                  <a:schemeClr val="tx1"/>
                </a:solidFill>
              </a:endParaRPr>
            </a:p>
          </p:txBody>
        </p:sp>
        <p:sp>
          <p:nvSpPr>
            <p:cNvPr id="28" name="Retângulo 27">
              <a:extLst>
                <a:ext uri="{FF2B5EF4-FFF2-40B4-BE49-F238E27FC236}">
                  <a16:creationId xmlns:a16="http://schemas.microsoft.com/office/drawing/2014/main" id="{B6604ED5-CB42-8D1A-2A85-8B5D59C3F775}"/>
                </a:ext>
              </a:extLst>
            </p:cNvPr>
            <p:cNvSpPr/>
            <p:nvPr/>
          </p:nvSpPr>
          <p:spPr>
            <a:xfrm>
              <a:off x="637935" y="6880445"/>
              <a:ext cx="756699" cy="140026"/>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MB</a:t>
              </a:r>
              <a:endParaRPr lang="en-GB" sz="1000" b="1">
                <a:solidFill>
                  <a:schemeClr val="tx1"/>
                </a:solidFill>
              </a:endParaRPr>
            </a:p>
          </p:txBody>
        </p:sp>
      </p:grpSp>
      <p:sp>
        <p:nvSpPr>
          <p:cNvPr id="31" name="Retângulo 30">
            <a:extLst>
              <a:ext uri="{FF2B5EF4-FFF2-40B4-BE49-F238E27FC236}">
                <a16:creationId xmlns:a16="http://schemas.microsoft.com/office/drawing/2014/main" id="{9CF0CB3F-DE02-85AE-96CE-09D22876183E}"/>
              </a:ext>
            </a:extLst>
          </p:cNvPr>
          <p:cNvSpPr/>
          <p:nvPr/>
        </p:nvSpPr>
        <p:spPr>
          <a:xfrm>
            <a:off x="1747097" y="5604389"/>
            <a:ext cx="8506613" cy="642042"/>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a:solidFill>
                  <a:schemeClr val="tx1"/>
                </a:solidFill>
              </a:rPr>
              <a:t>PCA is capturing the genes explaining the highest data variance, which correspond to genes with information on the cell type and not on the brain region.</a:t>
            </a:r>
          </a:p>
        </p:txBody>
      </p:sp>
    </p:spTree>
    <p:extLst>
      <p:ext uri="{BB962C8B-B14F-4D97-AF65-F5344CB8AC3E}">
        <p14:creationId xmlns:p14="http://schemas.microsoft.com/office/powerpoint/2010/main" val="2863747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2529764" y="240852"/>
            <a:ext cx="10298000" cy="536400"/>
          </a:xfrm>
          <a:prstGeom prst="rect">
            <a:avLst/>
          </a:prstGeom>
          <a:noFill/>
          <a:ln>
            <a:noFill/>
          </a:ln>
        </p:spPr>
        <p:txBody>
          <a:bodyPr spcFirstLastPara="1" wrap="square" lIns="121900" tIns="121900" rIns="121900" bIns="121900" anchor="ctr" anchorCtr="0">
            <a:noAutofit/>
          </a:bodyPr>
          <a:lstStyle/>
          <a:p>
            <a:pPr algn="ctr">
              <a:defRPr/>
            </a:pPr>
            <a:r>
              <a:rPr kumimoji="0" lang="en"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Hierarchical clustering</a:t>
            </a:r>
            <a:r>
              <a:rPr lang="en" sz="3500" b="1">
                <a:solidFill>
                  <a:prstClr val="black"/>
                </a:solidFill>
                <a:latin typeface="+mj-lt"/>
                <a:ea typeface="Fira Sans Extra Condensed SemiBold"/>
                <a:cs typeface="Fira Sans Extra Condensed SemiBold"/>
                <a:sym typeface="Fira Sans Extra Condensed SemiBold"/>
              </a:rPr>
              <a:t> </a:t>
            </a:r>
            <a:endParaRPr lang="pt-PT"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endParaRPr>
          </a:p>
        </p:txBody>
      </p:sp>
      <p:sp>
        <p:nvSpPr>
          <p:cNvPr id="5" name="Retângulo 4">
            <a:extLst>
              <a:ext uri="{FF2B5EF4-FFF2-40B4-BE49-F238E27FC236}">
                <a16:creationId xmlns:a16="http://schemas.microsoft.com/office/drawing/2014/main" id="{A08F2AF0-1AB8-E432-CE99-DB12DAC4B476}"/>
              </a:ext>
            </a:extLst>
          </p:cNvPr>
          <p:cNvSpPr/>
          <p:nvPr/>
        </p:nvSpPr>
        <p:spPr>
          <a:xfrm>
            <a:off x="2018608" y="1052946"/>
            <a:ext cx="7963592" cy="942109"/>
          </a:xfrm>
          <a:prstGeom prst="rect">
            <a:avLst/>
          </a:prstGeom>
          <a:solidFill>
            <a:srgbClr val="C5E5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solidFill>
                  <a:schemeClr val="tx1"/>
                </a:solidFill>
              </a:rPr>
              <a:t>Are </a:t>
            </a:r>
            <a:r>
              <a:rPr lang="pt-PT" err="1">
                <a:solidFill>
                  <a:schemeClr val="tx1"/>
                </a:solidFill>
              </a:rPr>
              <a:t>we</a:t>
            </a:r>
            <a:r>
              <a:rPr lang="pt-PT">
                <a:solidFill>
                  <a:schemeClr val="tx1"/>
                </a:solidFill>
              </a:rPr>
              <a:t> </a:t>
            </a:r>
            <a:r>
              <a:rPr lang="pt-PT" err="1">
                <a:solidFill>
                  <a:schemeClr val="tx1"/>
                </a:solidFill>
              </a:rPr>
              <a:t>able</a:t>
            </a:r>
            <a:r>
              <a:rPr lang="pt-PT">
                <a:solidFill>
                  <a:schemeClr val="tx1"/>
                </a:solidFill>
              </a:rPr>
              <a:t> to </a:t>
            </a:r>
            <a:r>
              <a:rPr lang="pt-PT" err="1">
                <a:solidFill>
                  <a:schemeClr val="tx1"/>
                </a:solidFill>
              </a:rPr>
              <a:t>decrease</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problem</a:t>
            </a:r>
            <a:r>
              <a:rPr lang="pt-PT">
                <a:solidFill>
                  <a:schemeClr val="tx1"/>
                </a:solidFill>
              </a:rPr>
              <a:t> </a:t>
            </a:r>
            <a:r>
              <a:rPr lang="pt-PT" err="1">
                <a:solidFill>
                  <a:schemeClr val="tx1"/>
                </a:solidFill>
              </a:rPr>
              <a:t>complexity</a:t>
            </a:r>
            <a:r>
              <a:rPr lang="pt-PT">
                <a:solidFill>
                  <a:schemeClr val="tx1"/>
                </a:solidFill>
              </a:rPr>
              <a:t> </a:t>
            </a:r>
            <a:r>
              <a:rPr lang="pt-PT" err="1">
                <a:solidFill>
                  <a:schemeClr val="tx1"/>
                </a:solidFill>
              </a:rPr>
              <a:t>by</a:t>
            </a:r>
            <a:r>
              <a:rPr lang="pt-PT">
                <a:solidFill>
                  <a:schemeClr val="tx1"/>
                </a:solidFill>
              </a:rPr>
              <a:t> </a:t>
            </a:r>
            <a:r>
              <a:rPr lang="pt-PT" err="1">
                <a:solidFill>
                  <a:schemeClr val="tx1"/>
                </a:solidFill>
              </a:rPr>
              <a:t>using</a:t>
            </a:r>
            <a:r>
              <a:rPr lang="pt-PT">
                <a:solidFill>
                  <a:schemeClr val="tx1"/>
                </a:solidFill>
              </a:rPr>
              <a:t> </a:t>
            </a:r>
            <a:r>
              <a:rPr lang="pt-PT" err="1">
                <a:solidFill>
                  <a:schemeClr val="tx1"/>
                </a:solidFill>
              </a:rPr>
              <a:t>only</a:t>
            </a:r>
            <a:r>
              <a:rPr lang="pt-PT">
                <a:solidFill>
                  <a:schemeClr val="tx1"/>
                </a:solidFill>
              </a:rPr>
              <a:t> </a:t>
            </a:r>
            <a:r>
              <a:rPr lang="pt-PT" err="1">
                <a:solidFill>
                  <a:schemeClr val="tx1"/>
                </a:solidFill>
              </a:rPr>
              <a:t>the</a:t>
            </a:r>
            <a:r>
              <a:rPr lang="pt-PT">
                <a:solidFill>
                  <a:schemeClr val="tx1"/>
                </a:solidFill>
              </a:rPr>
              <a:t> genes </a:t>
            </a:r>
            <a:r>
              <a:rPr lang="pt-PT" err="1">
                <a:solidFill>
                  <a:schemeClr val="tx1"/>
                </a:solidFill>
              </a:rPr>
              <a:t>that</a:t>
            </a:r>
            <a:r>
              <a:rPr lang="pt-PT">
                <a:solidFill>
                  <a:schemeClr val="tx1"/>
                </a:solidFill>
              </a:rPr>
              <a:t> </a:t>
            </a:r>
            <a:r>
              <a:rPr lang="pt-PT" err="1">
                <a:solidFill>
                  <a:schemeClr val="tx1"/>
                </a:solidFill>
              </a:rPr>
              <a:t>result</a:t>
            </a:r>
            <a:r>
              <a:rPr lang="pt-PT">
                <a:solidFill>
                  <a:schemeClr val="tx1"/>
                </a:solidFill>
              </a:rPr>
              <a:t> </a:t>
            </a:r>
            <a:r>
              <a:rPr lang="pt-PT" err="1">
                <a:solidFill>
                  <a:schemeClr val="tx1"/>
                </a:solidFill>
              </a:rPr>
              <a:t>from</a:t>
            </a:r>
            <a:r>
              <a:rPr lang="pt-PT">
                <a:solidFill>
                  <a:schemeClr val="tx1"/>
                </a:solidFill>
              </a:rPr>
              <a:t> </a:t>
            </a:r>
            <a:r>
              <a:rPr lang="pt-PT" b="1">
                <a:solidFill>
                  <a:schemeClr val="tx1"/>
                </a:solidFill>
              </a:rPr>
              <a:t>PCA (</a:t>
            </a:r>
            <a:r>
              <a:rPr lang="pt-PT" b="1" err="1">
                <a:solidFill>
                  <a:schemeClr val="tx1"/>
                </a:solidFill>
              </a:rPr>
              <a:t>with</a:t>
            </a:r>
            <a:r>
              <a:rPr lang="pt-PT" b="1">
                <a:solidFill>
                  <a:schemeClr val="tx1"/>
                </a:solidFill>
              </a:rPr>
              <a:t> </a:t>
            </a:r>
            <a:r>
              <a:rPr lang="pt-PT" b="1" err="1">
                <a:solidFill>
                  <a:schemeClr val="tx1"/>
                </a:solidFill>
              </a:rPr>
              <a:t>all</a:t>
            </a:r>
            <a:r>
              <a:rPr lang="pt-PT" b="1">
                <a:solidFill>
                  <a:schemeClr val="tx1"/>
                </a:solidFill>
              </a:rPr>
              <a:t> samples: </a:t>
            </a:r>
            <a:r>
              <a:rPr lang="pt-PT" b="1" err="1">
                <a:solidFill>
                  <a:schemeClr val="tx1"/>
                </a:solidFill>
              </a:rPr>
              <a:t>neurons</a:t>
            </a:r>
            <a:r>
              <a:rPr lang="pt-PT" b="1">
                <a:solidFill>
                  <a:schemeClr val="tx1"/>
                </a:solidFill>
              </a:rPr>
              <a:t> </a:t>
            </a:r>
            <a:r>
              <a:rPr lang="pt-PT" b="1" err="1">
                <a:solidFill>
                  <a:schemeClr val="tx1"/>
                </a:solidFill>
              </a:rPr>
              <a:t>and</a:t>
            </a:r>
            <a:r>
              <a:rPr lang="pt-PT" b="1">
                <a:solidFill>
                  <a:schemeClr val="tx1"/>
                </a:solidFill>
              </a:rPr>
              <a:t> glia) </a:t>
            </a:r>
            <a:r>
              <a:rPr lang="pt-PT">
                <a:solidFill>
                  <a:schemeClr val="tx1"/>
                </a:solidFill>
              </a:rPr>
              <a:t>to </a:t>
            </a:r>
            <a:r>
              <a:rPr lang="pt-PT" err="1">
                <a:solidFill>
                  <a:schemeClr val="tx1"/>
                </a:solidFill>
              </a:rPr>
              <a:t>obtain</a:t>
            </a:r>
            <a:r>
              <a:rPr lang="pt-PT">
                <a:solidFill>
                  <a:schemeClr val="tx1"/>
                </a:solidFill>
              </a:rPr>
              <a:t> </a:t>
            </a:r>
            <a:r>
              <a:rPr lang="pt-PT" b="1" err="1">
                <a:solidFill>
                  <a:schemeClr val="tx1"/>
                </a:solidFill>
              </a:rPr>
              <a:t>four</a:t>
            </a:r>
            <a:r>
              <a:rPr lang="pt-PT" b="1">
                <a:solidFill>
                  <a:schemeClr val="tx1"/>
                </a:solidFill>
              </a:rPr>
              <a:t> clusters</a:t>
            </a:r>
            <a:r>
              <a:rPr lang="pt-PT">
                <a:solidFill>
                  <a:schemeClr val="tx1"/>
                </a:solidFill>
              </a:rPr>
              <a:t>?</a:t>
            </a:r>
          </a:p>
        </p:txBody>
      </p:sp>
      <p:sp>
        <p:nvSpPr>
          <p:cNvPr id="6" name="Retângulo: Cantos Arredondados 5">
            <a:extLst>
              <a:ext uri="{FF2B5EF4-FFF2-40B4-BE49-F238E27FC236}">
                <a16:creationId xmlns:a16="http://schemas.microsoft.com/office/drawing/2014/main" id="{1F200B70-CF60-2D96-A7E6-DB76262D303E}"/>
              </a:ext>
            </a:extLst>
          </p:cNvPr>
          <p:cNvSpPr/>
          <p:nvPr/>
        </p:nvSpPr>
        <p:spPr>
          <a:xfrm>
            <a:off x="2018608" y="2251243"/>
            <a:ext cx="2219846"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15959 genes</a:t>
            </a:r>
          </a:p>
        </p:txBody>
      </p:sp>
      <p:sp>
        <p:nvSpPr>
          <p:cNvPr id="9" name="Retângulo: Cantos Arredondados 8">
            <a:extLst>
              <a:ext uri="{FF2B5EF4-FFF2-40B4-BE49-F238E27FC236}">
                <a16:creationId xmlns:a16="http://schemas.microsoft.com/office/drawing/2014/main" id="{E6D0F871-2C6C-864B-E921-0D25ACEBCB1A}"/>
              </a:ext>
            </a:extLst>
          </p:cNvPr>
          <p:cNvSpPr/>
          <p:nvPr/>
        </p:nvSpPr>
        <p:spPr>
          <a:xfrm>
            <a:off x="7712826" y="2251243"/>
            <a:ext cx="2219846"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1000 genes</a:t>
            </a:r>
          </a:p>
        </p:txBody>
      </p:sp>
      <p:sp>
        <p:nvSpPr>
          <p:cNvPr id="4" name="Retângulo 3">
            <a:extLst>
              <a:ext uri="{FF2B5EF4-FFF2-40B4-BE49-F238E27FC236}">
                <a16:creationId xmlns:a16="http://schemas.microsoft.com/office/drawing/2014/main" id="{3544F246-EF86-118A-6C2D-25014A7A9941}"/>
              </a:ext>
            </a:extLst>
          </p:cNvPr>
          <p:cNvSpPr/>
          <p:nvPr/>
        </p:nvSpPr>
        <p:spPr>
          <a:xfrm>
            <a:off x="476048" y="2798663"/>
            <a:ext cx="2520926"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0.25410455166431134</a:t>
            </a:r>
          </a:p>
          <a:p>
            <a:r>
              <a:rPr lang="pt-PT" sz="1100">
                <a:solidFill>
                  <a:schemeClr val="tx1"/>
                </a:solidFill>
              </a:rPr>
              <a:t>Rand-</a:t>
            </a:r>
            <a:r>
              <a:rPr lang="pt-PT" sz="1100" err="1">
                <a:solidFill>
                  <a:schemeClr val="tx1"/>
                </a:solidFill>
              </a:rPr>
              <a:t>index</a:t>
            </a:r>
            <a:r>
              <a:rPr lang="pt-PT" sz="1100">
                <a:solidFill>
                  <a:schemeClr val="tx1"/>
                </a:solidFill>
              </a:rPr>
              <a:t> score: 1.0</a:t>
            </a:r>
          </a:p>
        </p:txBody>
      </p:sp>
      <p:cxnSp>
        <p:nvCxnSpPr>
          <p:cNvPr id="11" name="Conexão reta 10">
            <a:extLst>
              <a:ext uri="{FF2B5EF4-FFF2-40B4-BE49-F238E27FC236}">
                <a16:creationId xmlns:a16="http://schemas.microsoft.com/office/drawing/2014/main" id="{648A3A22-49AB-26D5-C3F5-44A99D0C8F09}"/>
              </a:ext>
            </a:extLst>
          </p:cNvPr>
          <p:cNvCxnSpPr>
            <a:cxnSpLocks/>
          </p:cNvCxnSpPr>
          <p:nvPr/>
        </p:nvCxnSpPr>
        <p:spPr>
          <a:xfrm>
            <a:off x="6012873" y="2310938"/>
            <a:ext cx="0" cy="2877012"/>
          </a:xfrm>
          <a:prstGeom prst="line">
            <a:avLst/>
          </a:prstGeom>
          <a:ln w="19050">
            <a:prstDash val="sysDot"/>
          </a:ln>
        </p:spPr>
        <p:style>
          <a:lnRef idx="1">
            <a:schemeClr val="dk1"/>
          </a:lnRef>
          <a:fillRef idx="0">
            <a:schemeClr val="dk1"/>
          </a:fillRef>
          <a:effectRef idx="0">
            <a:schemeClr val="dk1"/>
          </a:effectRef>
          <a:fontRef idx="minor">
            <a:schemeClr val="tx1"/>
          </a:fontRef>
        </p:style>
      </p:cxnSp>
      <p:pic>
        <p:nvPicPr>
          <p:cNvPr id="16" name="Imagem 15">
            <a:extLst>
              <a:ext uri="{FF2B5EF4-FFF2-40B4-BE49-F238E27FC236}">
                <a16:creationId xmlns:a16="http://schemas.microsoft.com/office/drawing/2014/main" id="{E7CCEF2E-D5E3-B425-F39E-27912586EFC1}"/>
              </a:ext>
            </a:extLst>
          </p:cNvPr>
          <p:cNvPicPr>
            <a:picLocks noChangeAspect="1"/>
          </p:cNvPicPr>
          <p:nvPr/>
        </p:nvPicPr>
        <p:blipFill rotWithShape="1">
          <a:blip r:embed="rId4"/>
          <a:srcRect b="5082"/>
          <a:stretch/>
        </p:blipFill>
        <p:spPr>
          <a:xfrm>
            <a:off x="171423" y="3386872"/>
            <a:ext cx="5828981" cy="1803139"/>
          </a:xfrm>
          <a:prstGeom prst="rect">
            <a:avLst/>
          </a:prstGeom>
        </p:spPr>
      </p:pic>
      <p:grpSp>
        <p:nvGrpSpPr>
          <p:cNvPr id="19" name="Agrupar 18">
            <a:extLst>
              <a:ext uri="{FF2B5EF4-FFF2-40B4-BE49-F238E27FC236}">
                <a16:creationId xmlns:a16="http://schemas.microsoft.com/office/drawing/2014/main" id="{C7F3AADF-3F65-2B20-4AA0-E6219E218EF7}"/>
              </a:ext>
            </a:extLst>
          </p:cNvPr>
          <p:cNvGrpSpPr/>
          <p:nvPr/>
        </p:nvGrpSpPr>
        <p:grpSpPr>
          <a:xfrm>
            <a:off x="372439" y="5232598"/>
            <a:ext cx="5524883" cy="81627"/>
            <a:chOff x="494491" y="3313164"/>
            <a:chExt cx="5524883" cy="81627"/>
          </a:xfrm>
        </p:grpSpPr>
        <p:sp>
          <p:nvSpPr>
            <p:cNvPr id="14" name="Retângulo 13">
              <a:extLst>
                <a:ext uri="{FF2B5EF4-FFF2-40B4-BE49-F238E27FC236}">
                  <a16:creationId xmlns:a16="http://schemas.microsoft.com/office/drawing/2014/main" id="{54FF9DB6-A640-282A-A800-01BA03C12F11}"/>
                </a:ext>
              </a:extLst>
            </p:cNvPr>
            <p:cNvSpPr/>
            <p:nvPr/>
          </p:nvSpPr>
          <p:spPr>
            <a:xfrm>
              <a:off x="494491" y="3313164"/>
              <a:ext cx="301800" cy="77735"/>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15" name="Retângulo 14">
              <a:extLst>
                <a:ext uri="{FF2B5EF4-FFF2-40B4-BE49-F238E27FC236}">
                  <a16:creationId xmlns:a16="http://schemas.microsoft.com/office/drawing/2014/main" id="{72DC64AC-B340-EA87-7713-22C04A5F649C}"/>
                </a:ext>
              </a:extLst>
            </p:cNvPr>
            <p:cNvSpPr/>
            <p:nvPr/>
          </p:nvSpPr>
          <p:spPr>
            <a:xfrm>
              <a:off x="816391" y="3314876"/>
              <a:ext cx="551400"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17" name="Retângulo 16">
              <a:extLst>
                <a:ext uri="{FF2B5EF4-FFF2-40B4-BE49-F238E27FC236}">
                  <a16:creationId xmlns:a16="http://schemas.microsoft.com/office/drawing/2014/main" id="{A8BD619C-50DD-CB35-93E5-DB91DE6E54F1}"/>
                </a:ext>
              </a:extLst>
            </p:cNvPr>
            <p:cNvSpPr/>
            <p:nvPr/>
          </p:nvSpPr>
          <p:spPr>
            <a:xfrm>
              <a:off x="1403362" y="3313165"/>
              <a:ext cx="3460104" cy="81626"/>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18" name="Retângulo 17">
              <a:extLst>
                <a:ext uri="{FF2B5EF4-FFF2-40B4-BE49-F238E27FC236}">
                  <a16:creationId xmlns:a16="http://schemas.microsoft.com/office/drawing/2014/main" id="{9431EF6B-4C0F-93A4-1AEF-3A75E71FE539}"/>
                </a:ext>
              </a:extLst>
            </p:cNvPr>
            <p:cNvSpPr/>
            <p:nvPr/>
          </p:nvSpPr>
          <p:spPr>
            <a:xfrm>
              <a:off x="4879985" y="3313164"/>
              <a:ext cx="113938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grpSp>
      <p:pic>
        <p:nvPicPr>
          <p:cNvPr id="21" name="Imagem 20">
            <a:extLst>
              <a:ext uri="{FF2B5EF4-FFF2-40B4-BE49-F238E27FC236}">
                <a16:creationId xmlns:a16="http://schemas.microsoft.com/office/drawing/2014/main" id="{A519E40A-20DA-1CA0-6773-9F05B782153E}"/>
              </a:ext>
            </a:extLst>
          </p:cNvPr>
          <p:cNvPicPr>
            <a:picLocks noChangeAspect="1"/>
          </p:cNvPicPr>
          <p:nvPr/>
        </p:nvPicPr>
        <p:blipFill>
          <a:blip r:embed="rId5"/>
          <a:stretch>
            <a:fillRect/>
          </a:stretch>
        </p:blipFill>
        <p:spPr>
          <a:xfrm>
            <a:off x="6164861" y="3425593"/>
            <a:ext cx="5977531" cy="1941421"/>
          </a:xfrm>
          <a:prstGeom prst="rect">
            <a:avLst/>
          </a:prstGeom>
        </p:spPr>
      </p:pic>
      <p:sp>
        <p:nvSpPr>
          <p:cNvPr id="22" name="Retângulo 21">
            <a:extLst>
              <a:ext uri="{FF2B5EF4-FFF2-40B4-BE49-F238E27FC236}">
                <a16:creationId xmlns:a16="http://schemas.microsoft.com/office/drawing/2014/main" id="{58D014C0-6AE2-B73F-F431-6A71976B1F57}"/>
              </a:ext>
            </a:extLst>
          </p:cNvPr>
          <p:cNvSpPr/>
          <p:nvPr/>
        </p:nvSpPr>
        <p:spPr>
          <a:xfrm>
            <a:off x="6415283" y="5232597"/>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23" name="Retângulo 22">
            <a:extLst>
              <a:ext uri="{FF2B5EF4-FFF2-40B4-BE49-F238E27FC236}">
                <a16:creationId xmlns:a16="http://schemas.microsoft.com/office/drawing/2014/main" id="{240ACA77-30E5-18C7-19C0-C42BABC36D37}"/>
              </a:ext>
            </a:extLst>
          </p:cNvPr>
          <p:cNvSpPr/>
          <p:nvPr/>
        </p:nvSpPr>
        <p:spPr>
          <a:xfrm>
            <a:off x="6539108" y="5232596"/>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24" name="Retângulo 23">
            <a:extLst>
              <a:ext uri="{FF2B5EF4-FFF2-40B4-BE49-F238E27FC236}">
                <a16:creationId xmlns:a16="http://schemas.microsoft.com/office/drawing/2014/main" id="{6B01D326-9863-0B05-AF39-88B27A732B1B}"/>
              </a:ext>
            </a:extLst>
          </p:cNvPr>
          <p:cNvSpPr/>
          <p:nvPr/>
        </p:nvSpPr>
        <p:spPr>
          <a:xfrm>
            <a:off x="6936214" y="5232595"/>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25" name="Retângulo 24">
            <a:extLst>
              <a:ext uri="{FF2B5EF4-FFF2-40B4-BE49-F238E27FC236}">
                <a16:creationId xmlns:a16="http://schemas.microsoft.com/office/drawing/2014/main" id="{94B5ADDE-67F5-362E-C2F3-EE3B80475CAD}"/>
              </a:ext>
            </a:extLst>
          </p:cNvPr>
          <p:cNvSpPr/>
          <p:nvPr/>
        </p:nvSpPr>
        <p:spPr>
          <a:xfrm>
            <a:off x="7060039" y="5232595"/>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26" name="Retângulo 25">
            <a:extLst>
              <a:ext uri="{FF2B5EF4-FFF2-40B4-BE49-F238E27FC236}">
                <a16:creationId xmlns:a16="http://schemas.microsoft.com/office/drawing/2014/main" id="{C5BA16F0-C409-AA40-530C-FDD5A321C251}"/>
              </a:ext>
            </a:extLst>
          </p:cNvPr>
          <p:cNvSpPr/>
          <p:nvPr/>
        </p:nvSpPr>
        <p:spPr>
          <a:xfrm>
            <a:off x="7228608" y="5231397"/>
            <a:ext cx="108323"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27" name="Retângulo 26">
            <a:extLst>
              <a:ext uri="{FF2B5EF4-FFF2-40B4-BE49-F238E27FC236}">
                <a16:creationId xmlns:a16="http://schemas.microsoft.com/office/drawing/2014/main" id="{BA1E8BF4-9BEA-EA9E-5ADE-6D3BE4C34AC9}"/>
              </a:ext>
            </a:extLst>
          </p:cNvPr>
          <p:cNvSpPr/>
          <p:nvPr/>
        </p:nvSpPr>
        <p:spPr>
          <a:xfrm>
            <a:off x="7123337" y="5232594"/>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31" name="Retângulo 30">
            <a:extLst>
              <a:ext uri="{FF2B5EF4-FFF2-40B4-BE49-F238E27FC236}">
                <a16:creationId xmlns:a16="http://schemas.microsoft.com/office/drawing/2014/main" id="{6E4F4A4C-AA55-84B6-5168-62DFEBA8B109}"/>
              </a:ext>
            </a:extLst>
          </p:cNvPr>
          <p:cNvSpPr/>
          <p:nvPr/>
        </p:nvSpPr>
        <p:spPr>
          <a:xfrm>
            <a:off x="7404067" y="5232593"/>
            <a:ext cx="257605"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32" name="Retângulo 31">
            <a:extLst>
              <a:ext uri="{FF2B5EF4-FFF2-40B4-BE49-F238E27FC236}">
                <a16:creationId xmlns:a16="http://schemas.microsoft.com/office/drawing/2014/main" id="{9D502DBD-A9C0-48C7-B84C-8525E913FC7C}"/>
              </a:ext>
            </a:extLst>
          </p:cNvPr>
          <p:cNvSpPr/>
          <p:nvPr/>
        </p:nvSpPr>
        <p:spPr>
          <a:xfrm>
            <a:off x="7718697" y="5232592"/>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33" name="Retângulo 32">
            <a:extLst>
              <a:ext uri="{FF2B5EF4-FFF2-40B4-BE49-F238E27FC236}">
                <a16:creationId xmlns:a16="http://schemas.microsoft.com/office/drawing/2014/main" id="{149F43B6-A834-5146-B09B-5826001FAB5B}"/>
              </a:ext>
            </a:extLst>
          </p:cNvPr>
          <p:cNvSpPr/>
          <p:nvPr/>
        </p:nvSpPr>
        <p:spPr>
          <a:xfrm>
            <a:off x="8017731" y="5232591"/>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34" name="Retângulo 33">
            <a:extLst>
              <a:ext uri="{FF2B5EF4-FFF2-40B4-BE49-F238E27FC236}">
                <a16:creationId xmlns:a16="http://schemas.microsoft.com/office/drawing/2014/main" id="{9ED1138B-003A-624B-7214-073000524A04}"/>
              </a:ext>
            </a:extLst>
          </p:cNvPr>
          <p:cNvSpPr/>
          <p:nvPr/>
        </p:nvSpPr>
        <p:spPr>
          <a:xfrm>
            <a:off x="8167293" y="5231952"/>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35" name="Retângulo 34">
            <a:extLst>
              <a:ext uri="{FF2B5EF4-FFF2-40B4-BE49-F238E27FC236}">
                <a16:creationId xmlns:a16="http://schemas.microsoft.com/office/drawing/2014/main" id="{E601D49C-D40A-BED7-4F2C-570C953B655A}"/>
              </a:ext>
            </a:extLst>
          </p:cNvPr>
          <p:cNvSpPr/>
          <p:nvPr/>
        </p:nvSpPr>
        <p:spPr>
          <a:xfrm>
            <a:off x="8618245" y="5232590"/>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36" name="Retângulo 35">
            <a:extLst>
              <a:ext uri="{FF2B5EF4-FFF2-40B4-BE49-F238E27FC236}">
                <a16:creationId xmlns:a16="http://schemas.microsoft.com/office/drawing/2014/main" id="{F8E35966-C14A-CE95-FE14-F8A60A882204}"/>
              </a:ext>
            </a:extLst>
          </p:cNvPr>
          <p:cNvSpPr/>
          <p:nvPr/>
        </p:nvSpPr>
        <p:spPr>
          <a:xfrm>
            <a:off x="9023010" y="5232589"/>
            <a:ext cx="76238"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37" name="Retângulo 36">
            <a:extLst>
              <a:ext uri="{FF2B5EF4-FFF2-40B4-BE49-F238E27FC236}">
                <a16:creationId xmlns:a16="http://schemas.microsoft.com/office/drawing/2014/main" id="{827EC541-FFCC-2A18-4574-B6A17E1005F3}"/>
              </a:ext>
            </a:extLst>
          </p:cNvPr>
          <p:cNvSpPr/>
          <p:nvPr/>
        </p:nvSpPr>
        <p:spPr>
          <a:xfrm>
            <a:off x="9255851" y="5232588"/>
            <a:ext cx="110935"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38" name="Retângulo 37">
            <a:extLst>
              <a:ext uri="{FF2B5EF4-FFF2-40B4-BE49-F238E27FC236}">
                <a16:creationId xmlns:a16="http://schemas.microsoft.com/office/drawing/2014/main" id="{973F1AED-5C54-8F3A-703F-896CCCC68205}"/>
              </a:ext>
            </a:extLst>
          </p:cNvPr>
          <p:cNvSpPr/>
          <p:nvPr/>
        </p:nvSpPr>
        <p:spPr>
          <a:xfrm>
            <a:off x="10456521" y="5232587"/>
            <a:ext cx="379357"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39" name="Retângulo 38">
            <a:extLst>
              <a:ext uri="{FF2B5EF4-FFF2-40B4-BE49-F238E27FC236}">
                <a16:creationId xmlns:a16="http://schemas.microsoft.com/office/drawing/2014/main" id="{DE095CA5-1923-CD6F-2CD2-AE9A8FE885B5}"/>
              </a:ext>
            </a:extLst>
          </p:cNvPr>
          <p:cNvSpPr/>
          <p:nvPr/>
        </p:nvSpPr>
        <p:spPr>
          <a:xfrm>
            <a:off x="11749442" y="5231398"/>
            <a:ext cx="110935"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43" name="Retângulo 42">
            <a:extLst>
              <a:ext uri="{FF2B5EF4-FFF2-40B4-BE49-F238E27FC236}">
                <a16:creationId xmlns:a16="http://schemas.microsoft.com/office/drawing/2014/main" id="{D6F03AC3-72BF-9752-840E-4EFDD1B5EE35}"/>
              </a:ext>
            </a:extLst>
          </p:cNvPr>
          <p:cNvSpPr/>
          <p:nvPr/>
        </p:nvSpPr>
        <p:spPr>
          <a:xfrm>
            <a:off x="6443798" y="5232587"/>
            <a:ext cx="103577"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45" name="Retângulo 44">
            <a:extLst>
              <a:ext uri="{FF2B5EF4-FFF2-40B4-BE49-F238E27FC236}">
                <a16:creationId xmlns:a16="http://schemas.microsoft.com/office/drawing/2014/main" id="{AF9752C8-9629-4AAE-1358-CB1C47749746}"/>
              </a:ext>
            </a:extLst>
          </p:cNvPr>
          <p:cNvSpPr/>
          <p:nvPr/>
        </p:nvSpPr>
        <p:spPr>
          <a:xfrm>
            <a:off x="6612985" y="5231953"/>
            <a:ext cx="326700"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46" name="Retângulo 45">
            <a:extLst>
              <a:ext uri="{FF2B5EF4-FFF2-40B4-BE49-F238E27FC236}">
                <a16:creationId xmlns:a16="http://schemas.microsoft.com/office/drawing/2014/main" id="{F25A599F-EE30-5BD2-57BC-E80437C64980}"/>
              </a:ext>
            </a:extLst>
          </p:cNvPr>
          <p:cNvSpPr/>
          <p:nvPr/>
        </p:nvSpPr>
        <p:spPr>
          <a:xfrm>
            <a:off x="6976295" y="5231953"/>
            <a:ext cx="90017"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48" name="Retângulo 47">
            <a:extLst>
              <a:ext uri="{FF2B5EF4-FFF2-40B4-BE49-F238E27FC236}">
                <a16:creationId xmlns:a16="http://schemas.microsoft.com/office/drawing/2014/main" id="{6B5A6A84-3601-EFB8-7B80-C2C5364C23BB}"/>
              </a:ext>
            </a:extLst>
          </p:cNvPr>
          <p:cNvSpPr/>
          <p:nvPr/>
        </p:nvSpPr>
        <p:spPr>
          <a:xfrm>
            <a:off x="7763567" y="5231953"/>
            <a:ext cx="254163"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49" name="Retângulo 48">
            <a:extLst>
              <a:ext uri="{FF2B5EF4-FFF2-40B4-BE49-F238E27FC236}">
                <a16:creationId xmlns:a16="http://schemas.microsoft.com/office/drawing/2014/main" id="{55D1EA64-DD34-D877-A824-47B806AA3DC2}"/>
              </a:ext>
            </a:extLst>
          </p:cNvPr>
          <p:cNvSpPr/>
          <p:nvPr/>
        </p:nvSpPr>
        <p:spPr>
          <a:xfrm>
            <a:off x="8097061" y="5231952"/>
            <a:ext cx="77272"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50" name="Retângulo 49">
            <a:extLst>
              <a:ext uri="{FF2B5EF4-FFF2-40B4-BE49-F238E27FC236}">
                <a16:creationId xmlns:a16="http://schemas.microsoft.com/office/drawing/2014/main" id="{39837AA2-3419-768E-E8E5-1CEB933564C5}"/>
              </a:ext>
            </a:extLst>
          </p:cNvPr>
          <p:cNvSpPr/>
          <p:nvPr/>
        </p:nvSpPr>
        <p:spPr>
          <a:xfrm>
            <a:off x="8211313" y="5231952"/>
            <a:ext cx="205138"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51" name="Retângulo 50">
            <a:extLst>
              <a:ext uri="{FF2B5EF4-FFF2-40B4-BE49-F238E27FC236}">
                <a16:creationId xmlns:a16="http://schemas.microsoft.com/office/drawing/2014/main" id="{A2E2446D-7E12-F02C-3199-0DE4F5D09EDE}"/>
              </a:ext>
            </a:extLst>
          </p:cNvPr>
          <p:cNvSpPr/>
          <p:nvPr/>
        </p:nvSpPr>
        <p:spPr>
          <a:xfrm>
            <a:off x="8435966" y="5231952"/>
            <a:ext cx="205138"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52" name="Retângulo 51">
            <a:extLst>
              <a:ext uri="{FF2B5EF4-FFF2-40B4-BE49-F238E27FC236}">
                <a16:creationId xmlns:a16="http://schemas.microsoft.com/office/drawing/2014/main" id="{2A1DEF18-7599-4848-F1B5-FCB90BCBFEBC}"/>
              </a:ext>
            </a:extLst>
          </p:cNvPr>
          <p:cNvSpPr/>
          <p:nvPr/>
        </p:nvSpPr>
        <p:spPr>
          <a:xfrm>
            <a:off x="8663650" y="5231952"/>
            <a:ext cx="359359"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53" name="Retângulo 52">
            <a:extLst>
              <a:ext uri="{FF2B5EF4-FFF2-40B4-BE49-F238E27FC236}">
                <a16:creationId xmlns:a16="http://schemas.microsoft.com/office/drawing/2014/main" id="{FE669B1D-FFC7-8BE2-5BD1-72AC4E394B35}"/>
              </a:ext>
            </a:extLst>
          </p:cNvPr>
          <p:cNvSpPr/>
          <p:nvPr/>
        </p:nvSpPr>
        <p:spPr>
          <a:xfrm>
            <a:off x="9360318" y="5231952"/>
            <a:ext cx="745154"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54" name="Retângulo 53">
            <a:extLst>
              <a:ext uri="{FF2B5EF4-FFF2-40B4-BE49-F238E27FC236}">
                <a16:creationId xmlns:a16="http://schemas.microsoft.com/office/drawing/2014/main" id="{D93E8B98-5202-8C44-EFA8-460B821BDEA0}"/>
              </a:ext>
            </a:extLst>
          </p:cNvPr>
          <p:cNvSpPr/>
          <p:nvPr/>
        </p:nvSpPr>
        <p:spPr>
          <a:xfrm>
            <a:off x="10209939" y="5231951"/>
            <a:ext cx="50382"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55" name="Retângulo 54">
            <a:extLst>
              <a:ext uri="{FF2B5EF4-FFF2-40B4-BE49-F238E27FC236}">
                <a16:creationId xmlns:a16="http://schemas.microsoft.com/office/drawing/2014/main" id="{00F328AE-05EF-7973-827C-9A3016ABBC27}"/>
              </a:ext>
            </a:extLst>
          </p:cNvPr>
          <p:cNvSpPr/>
          <p:nvPr/>
        </p:nvSpPr>
        <p:spPr>
          <a:xfrm>
            <a:off x="10831619" y="5231951"/>
            <a:ext cx="923421"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56" name="Retângulo 55">
            <a:extLst>
              <a:ext uri="{FF2B5EF4-FFF2-40B4-BE49-F238E27FC236}">
                <a16:creationId xmlns:a16="http://schemas.microsoft.com/office/drawing/2014/main" id="{3591E2E5-C12D-76BE-A178-ADE5E8D72441}"/>
              </a:ext>
            </a:extLst>
          </p:cNvPr>
          <p:cNvSpPr/>
          <p:nvPr/>
        </p:nvSpPr>
        <p:spPr>
          <a:xfrm>
            <a:off x="6584129" y="5232587"/>
            <a:ext cx="47126"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57" name="Retângulo 56">
            <a:extLst>
              <a:ext uri="{FF2B5EF4-FFF2-40B4-BE49-F238E27FC236}">
                <a16:creationId xmlns:a16="http://schemas.microsoft.com/office/drawing/2014/main" id="{DF209BD8-FA76-272F-1E23-B91902C23935}"/>
              </a:ext>
            </a:extLst>
          </p:cNvPr>
          <p:cNvSpPr/>
          <p:nvPr/>
        </p:nvSpPr>
        <p:spPr>
          <a:xfrm>
            <a:off x="7087656" y="5233119"/>
            <a:ext cx="47126"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58" name="Retângulo 57">
            <a:extLst>
              <a:ext uri="{FF2B5EF4-FFF2-40B4-BE49-F238E27FC236}">
                <a16:creationId xmlns:a16="http://schemas.microsoft.com/office/drawing/2014/main" id="{D278A799-30F1-5EE9-F261-0FC94A08020D}"/>
              </a:ext>
            </a:extLst>
          </p:cNvPr>
          <p:cNvSpPr/>
          <p:nvPr/>
        </p:nvSpPr>
        <p:spPr>
          <a:xfrm>
            <a:off x="7157066" y="5232588"/>
            <a:ext cx="75380"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59" name="Retângulo 58">
            <a:extLst>
              <a:ext uri="{FF2B5EF4-FFF2-40B4-BE49-F238E27FC236}">
                <a16:creationId xmlns:a16="http://schemas.microsoft.com/office/drawing/2014/main" id="{B2EA88C5-547A-D443-433F-F5A512A6ED10}"/>
              </a:ext>
            </a:extLst>
          </p:cNvPr>
          <p:cNvSpPr/>
          <p:nvPr/>
        </p:nvSpPr>
        <p:spPr>
          <a:xfrm>
            <a:off x="7169791" y="5231397"/>
            <a:ext cx="4571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61" name="Retângulo 60">
            <a:extLst>
              <a:ext uri="{FF2B5EF4-FFF2-40B4-BE49-F238E27FC236}">
                <a16:creationId xmlns:a16="http://schemas.microsoft.com/office/drawing/2014/main" id="{2772BB2D-05E8-610B-4D9E-940284F1B74B}"/>
              </a:ext>
            </a:extLst>
          </p:cNvPr>
          <p:cNvSpPr/>
          <p:nvPr/>
        </p:nvSpPr>
        <p:spPr>
          <a:xfrm>
            <a:off x="7647305" y="5232588"/>
            <a:ext cx="54456" cy="77735"/>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60" name="Retângulo 59">
            <a:extLst>
              <a:ext uri="{FF2B5EF4-FFF2-40B4-BE49-F238E27FC236}">
                <a16:creationId xmlns:a16="http://schemas.microsoft.com/office/drawing/2014/main" id="{E58F05FC-4B42-747E-534E-F0E71C948573}"/>
              </a:ext>
            </a:extLst>
          </p:cNvPr>
          <p:cNvSpPr/>
          <p:nvPr/>
        </p:nvSpPr>
        <p:spPr>
          <a:xfrm>
            <a:off x="7683361" y="5233019"/>
            <a:ext cx="46596"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62" name="Retângulo 61">
            <a:extLst>
              <a:ext uri="{FF2B5EF4-FFF2-40B4-BE49-F238E27FC236}">
                <a16:creationId xmlns:a16="http://schemas.microsoft.com/office/drawing/2014/main" id="{4EF64911-6FD9-6189-C740-DDB90A486F8A}"/>
              </a:ext>
            </a:extLst>
          </p:cNvPr>
          <p:cNvSpPr/>
          <p:nvPr/>
        </p:nvSpPr>
        <p:spPr>
          <a:xfrm>
            <a:off x="8056676" y="5231396"/>
            <a:ext cx="45719"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63" name="Retângulo 62">
            <a:extLst>
              <a:ext uri="{FF2B5EF4-FFF2-40B4-BE49-F238E27FC236}">
                <a16:creationId xmlns:a16="http://schemas.microsoft.com/office/drawing/2014/main" id="{B0581246-17A8-4D1F-BFC8-0B1228D8ECE3}"/>
              </a:ext>
            </a:extLst>
          </p:cNvPr>
          <p:cNvSpPr/>
          <p:nvPr/>
        </p:nvSpPr>
        <p:spPr>
          <a:xfrm>
            <a:off x="8409459" y="5231396"/>
            <a:ext cx="45719"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64" name="Retângulo 63">
            <a:extLst>
              <a:ext uri="{FF2B5EF4-FFF2-40B4-BE49-F238E27FC236}">
                <a16:creationId xmlns:a16="http://schemas.microsoft.com/office/drawing/2014/main" id="{F1E6B7C3-F5F8-C22A-6555-1FCD37048A78}"/>
              </a:ext>
            </a:extLst>
          </p:cNvPr>
          <p:cNvSpPr/>
          <p:nvPr/>
        </p:nvSpPr>
        <p:spPr>
          <a:xfrm>
            <a:off x="9090067" y="5231397"/>
            <a:ext cx="164913" cy="77735"/>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65" name="Retângulo 64">
            <a:extLst>
              <a:ext uri="{FF2B5EF4-FFF2-40B4-BE49-F238E27FC236}">
                <a16:creationId xmlns:a16="http://schemas.microsoft.com/office/drawing/2014/main" id="{C65D34B2-3424-AA69-F189-B6A41FBE6B00}"/>
              </a:ext>
            </a:extLst>
          </p:cNvPr>
          <p:cNvSpPr/>
          <p:nvPr/>
        </p:nvSpPr>
        <p:spPr>
          <a:xfrm>
            <a:off x="10098714" y="5232844"/>
            <a:ext cx="110935"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66" name="Retângulo 65">
            <a:extLst>
              <a:ext uri="{FF2B5EF4-FFF2-40B4-BE49-F238E27FC236}">
                <a16:creationId xmlns:a16="http://schemas.microsoft.com/office/drawing/2014/main" id="{BC4ACC71-FCD4-8570-0E54-C3D859CCF953}"/>
              </a:ext>
            </a:extLst>
          </p:cNvPr>
          <p:cNvSpPr/>
          <p:nvPr/>
        </p:nvSpPr>
        <p:spPr>
          <a:xfrm>
            <a:off x="10258878" y="5231396"/>
            <a:ext cx="205138"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67" name="Retângulo 66">
            <a:extLst>
              <a:ext uri="{FF2B5EF4-FFF2-40B4-BE49-F238E27FC236}">
                <a16:creationId xmlns:a16="http://schemas.microsoft.com/office/drawing/2014/main" id="{3D3D4D9D-631C-A2C4-44DD-BF2F1B3D04AF}"/>
              </a:ext>
            </a:extLst>
          </p:cNvPr>
          <p:cNvSpPr/>
          <p:nvPr/>
        </p:nvSpPr>
        <p:spPr>
          <a:xfrm>
            <a:off x="7262759" y="5231396"/>
            <a:ext cx="47126"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68" name="Retângulo 67">
            <a:extLst>
              <a:ext uri="{FF2B5EF4-FFF2-40B4-BE49-F238E27FC236}">
                <a16:creationId xmlns:a16="http://schemas.microsoft.com/office/drawing/2014/main" id="{39257AB7-4EFC-8D3E-77F0-0C509BF32D85}"/>
              </a:ext>
            </a:extLst>
          </p:cNvPr>
          <p:cNvSpPr/>
          <p:nvPr/>
        </p:nvSpPr>
        <p:spPr>
          <a:xfrm>
            <a:off x="7331691" y="5231396"/>
            <a:ext cx="82097"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47" name="Retângulo 46">
            <a:extLst>
              <a:ext uri="{FF2B5EF4-FFF2-40B4-BE49-F238E27FC236}">
                <a16:creationId xmlns:a16="http://schemas.microsoft.com/office/drawing/2014/main" id="{97399B44-6F8A-61C1-5BF0-3CFC9F785D43}"/>
              </a:ext>
            </a:extLst>
          </p:cNvPr>
          <p:cNvSpPr/>
          <p:nvPr/>
        </p:nvSpPr>
        <p:spPr>
          <a:xfrm>
            <a:off x="7356110" y="5232582"/>
            <a:ext cx="45719" cy="77735"/>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70" name="Retângulo 69">
            <a:extLst>
              <a:ext uri="{FF2B5EF4-FFF2-40B4-BE49-F238E27FC236}">
                <a16:creationId xmlns:a16="http://schemas.microsoft.com/office/drawing/2014/main" id="{2B006973-0F75-34BD-E63A-5FE4D1D7D0FA}"/>
              </a:ext>
            </a:extLst>
          </p:cNvPr>
          <p:cNvSpPr/>
          <p:nvPr/>
        </p:nvSpPr>
        <p:spPr>
          <a:xfrm>
            <a:off x="6179127" y="2787919"/>
            <a:ext cx="2761669"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0.3239831495665883</a:t>
            </a:r>
          </a:p>
          <a:p>
            <a:r>
              <a:rPr lang="pt-PT" sz="1100">
                <a:solidFill>
                  <a:schemeClr val="tx1"/>
                </a:solidFill>
              </a:rPr>
              <a:t>Rand-</a:t>
            </a:r>
            <a:r>
              <a:rPr lang="pt-PT" sz="1100" err="1">
                <a:solidFill>
                  <a:schemeClr val="tx1"/>
                </a:solidFill>
              </a:rPr>
              <a:t>index</a:t>
            </a:r>
            <a:r>
              <a:rPr lang="pt-PT" sz="1100">
                <a:solidFill>
                  <a:schemeClr val="tx1"/>
                </a:solidFill>
              </a:rPr>
              <a:t> score: 0.013897877659627272</a:t>
            </a:r>
          </a:p>
        </p:txBody>
      </p:sp>
      <p:sp>
        <p:nvSpPr>
          <p:cNvPr id="73" name="Retângulo 72">
            <a:extLst>
              <a:ext uri="{FF2B5EF4-FFF2-40B4-BE49-F238E27FC236}">
                <a16:creationId xmlns:a16="http://schemas.microsoft.com/office/drawing/2014/main" id="{4010AF37-42D1-2295-0271-E4A787F114F3}"/>
              </a:ext>
            </a:extLst>
          </p:cNvPr>
          <p:cNvSpPr/>
          <p:nvPr/>
        </p:nvSpPr>
        <p:spPr>
          <a:xfrm>
            <a:off x="2325001" y="5506714"/>
            <a:ext cx="8506613" cy="757808"/>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pt-PT">
                <a:solidFill>
                  <a:schemeClr val="tx1"/>
                </a:solidFill>
              </a:rPr>
              <a:t>No (</a:t>
            </a:r>
            <a:r>
              <a:rPr lang="pt-PT" err="1">
                <a:solidFill>
                  <a:schemeClr val="tx1"/>
                </a:solidFill>
              </a:rPr>
              <a:t>results</a:t>
            </a:r>
            <a:r>
              <a:rPr lang="pt-PT">
                <a:solidFill>
                  <a:schemeClr val="tx1"/>
                </a:solidFill>
              </a:rPr>
              <a:t> </a:t>
            </a:r>
            <a:r>
              <a:rPr lang="pt-PT" err="1">
                <a:solidFill>
                  <a:schemeClr val="tx1"/>
                </a:solidFill>
              </a:rPr>
              <a:t>got</a:t>
            </a:r>
            <a:r>
              <a:rPr lang="pt-PT">
                <a:solidFill>
                  <a:schemeClr val="tx1"/>
                </a:solidFill>
              </a:rPr>
              <a:t> </a:t>
            </a:r>
            <a:r>
              <a:rPr lang="pt-PT" err="1">
                <a:solidFill>
                  <a:schemeClr val="tx1"/>
                </a:solidFill>
              </a:rPr>
              <a:t>worse</a:t>
            </a:r>
            <a:r>
              <a:rPr lang="pt-PT">
                <a:solidFill>
                  <a:schemeClr val="tx1"/>
                </a:solidFill>
              </a:rPr>
              <a:t>)</a:t>
            </a:r>
          </a:p>
          <a:p>
            <a:pPr marL="285750" indent="-285750">
              <a:buFont typeface="Wingdings" panose="05000000000000000000" pitchFamily="2" charset="2"/>
              <a:buChar char="ü"/>
            </a:pPr>
            <a:r>
              <a:rPr lang="pt-PT" err="1">
                <a:solidFill>
                  <a:schemeClr val="tx1"/>
                </a:solidFill>
              </a:rPr>
              <a:t>Probably</a:t>
            </a:r>
            <a:r>
              <a:rPr lang="pt-PT">
                <a:solidFill>
                  <a:schemeClr val="tx1"/>
                </a:solidFill>
              </a:rPr>
              <a:t> </a:t>
            </a:r>
            <a:r>
              <a:rPr lang="pt-PT" err="1">
                <a:solidFill>
                  <a:schemeClr val="tx1"/>
                </a:solidFill>
              </a:rPr>
              <a:t>because</a:t>
            </a:r>
            <a:r>
              <a:rPr lang="pt-PT">
                <a:solidFill>
                  <a:schemeClr val="tx1"/>
                </a:solidFill>
              </a:rPr>
              <a:t> </a:t>
            </a:r>
            <a:r>
              <a:rPr lang="pt-PT" err="1">
                <a:solidFill>
                  <a:schemeClr val="tx1"/>
                </a:solidFill>
              </a:rPr>
              <a:t>we</a:t>
            </a:r>
            <a:r>
              <a:rPr lang="pt-PT">
                <a:solidFill>
                  <a:schemeClr val="tx1"/>
                </a:solidFill>
              </a:rPr>
              <a:t> are </a:t>
            </a:r>
            <a:r>
              <a:rPr lang="pt-PT" err="1">
                <a:solidFill>
                  <a:schemeClr val="tx1"/>
                </a:solidFill>
              </a:rPr>
              <a:t>using</a:t>
            </a:r>
            <a:r>
              <a:rPr lang="pt-PT">
                <a:solidFill>
                  <a:schemeClr val="tx1"/>
                </a:solidFill>
              </a:rPr>
              <a:t> genes </a:t>
            </a:r>
            <a:r>
              <a:rPr lang="pt-PT" err="1">
                <a:solidFill>
                  <a:schemeClr val="tx1"/>
                </a:solidFill>
              </a:rPr>
              <a:t>that</a:t>
            </a:r>
            <a:r>
              <a:rPr lang="pt-PT">
                <a:solidFill>
                  <a:schemeClr val="tx1"/>
                </a:solidFill>
              </a:rPr>
              <a:t> are </a:t>
            </a:r>
            <a:r>
              <a:rPr lang="pt-PT" err="1">
                <a:solidFill>
                  <a:schemeClr val="tx1"/>
                </a:solidFill>
              </a:rPr>
              <a:t>relevant</a:t>
            </a:r>
            <a:r>
              <a:rPr lang="pt-PT">
                <a:solidFill>
                  <a:schemeClr val="tx1"/>
                </a:solidFill>
              </a:rPr>
              <a:t> to </a:t>
            </a:r>
            <a:r>
              <a:rPr lang="pt-PT" err="1">
                <a:solidFill>
                  <a:schemeClr val="tx1"/>
                </a:solidFill>
              </a:rPr>
              <a:t>distinguish</a:t>
            </a:r>
            <a:r>
              <a:rPr lang="pt-PT">
                <a:solidFill>
                  <a:schemeClr val="tx1"/>
                </a:solidFill>
              </a:rPr>
              <a:t> </a:t>
            </a:r>
            <a:r>
              <a:rPr lang="pt-PT" err="1">
                <a:solidFill>
                  <a:schemeClr val="tx1"/>
                </a:solidFill>
              </a:rPr>
              <a:t>neurons</a:t>
            </a:r>
            <a:r>
              <a:rPr lang="pt-PT">
                <a:solidFill>
                  <a:schemeClr val="tx1"/>
                </a:solidFill>
              </a:rPr>
              <a:t> </a:t>
            </a:r>
            <a:r>
              <a:rPr lang="pt-PT" err="1">
                <a:solidFill>
                  <a:schemeClr val="tx1"/>
                </a:solidFill>
              </a:rPr>
              <a:t>and</a:t>
            </a:r>
            <a:r>
              <a:rPr lang="pt-PT">
                <a:solidFill>
                  <a:schemeClr val="tx1"/>
                </a:solidFill>
              </a:rPr>
              <a:t> glia</a:t>
            </a:r>
          </a:p>
        </p:txBody>
      </p:sp>
      <p:grpSp>
        <p:nvGrpSpPr>
          <p:cNvPr id="74" name="Agrupar 73">
            <a:extLst>
              <a:ext uri="{FF2B5EF4-FFF2-40B4-BE49-F238E27FC236}">
                <a16:creationId xmlns:a16="http://schemas.microsoft.com/office/drawing/2014/main" id="{1734527D-5A96-F367-464B-404EC034D63B}"/>
              </a:ext>
            </a:extLst>
          </p:cNvPr>
          <p:cNvGrpSpPr/>
          <p:nvPr/>
        </p:nvGrpSpPr>
        <p:grpSpPr>
          <a:xfrm>
            <a:off x="367025" y="6205200"/>
            <a:ext cx="1821916" cy="477801"/>
            <a:chOff x="494490" y="6061113"/>
            <a:chExt cx="1821916" cy="477801"/>
          </a:xfrm>
        </p:grpSpPr>
        <p:sp>
          <p:nvSpPr>
            <p:cNvPr id="75" name="Google Shape;309;p21">
              <a:extLst>
                <a:ext uri="{FF2B5EF4-FFF2-40B4-BE49-F238E27FC236}">
                  <a16:creationId xmlns:a16="http://schemas.microsoft.com/office/drawing/2014/main" id="{59DD8AA5-3A69-B123-6F9B-11E455213647}"/>
                </a:ext>
              </a:extLst>
            </p:cNvPr>
            <p:cNvSpPr/>
            <p:nvPr/>
          </p:nvSpPr>
          <p:spPr>
            <a:xfrm>
              <a:off x="509448" y="6061114"/>
              <a:ext cx="1806958" cy="477800"/>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sp>
          <p:nvSpPr>
            <p:cNvPr id="76" name="CaixaDeTexto 75">
              <a:extLst>
                <a:ext uri="{FF2B5EF4-FFF2-40B4-BE49-F238E27FC236}">
                  <a16:creationId xmlns:a16="http://schemas.microsoft.com/office/drawing/2014/main" id="{47F81C38-6A5E-479E-8416-FF66E937E0F6}"/>
                </a:ext>
              </a:extLst>
            </p:cNvPr>
            <p:cNvSpPr txBox="1"/>
            <p:nvPr/>
          </p:nvSpPr>
          <p:spPr>
            <a:xfrm>
              <a:off x="494490" y="6061113"/>
              <a:ext cx="809837" cy="261610"/>
            </a:xfrm>
            <a:prstGeom prst="rect">
              <a:avLst/>
            </a:prstGeom>
            <a:noFill/>
          </p:spPr>
          <p:txBody>
            <a:bodyPr wrap="none" rtlCol="0">
              <a:spAutoFit/>
            </a:bodyPr>
            <a:lstStyle/>
            <a:p>
              <a:r>
                <a:rPr lang="pt-PT" sz="1100" err="1"/>
                <a:t>True</a:t>
              </a:r>
              <a:r>
                <a:rPr lang="pt-PT" sz="1100"/>
                <a:t> </a:t>
              </a:r>
              <a:r>
                <a:rPr lang="pt-PT" sz="1100" err="1"/>
                <a:t>labels</a:t>
              </a:r>
              <a:endParaRPr lang="pt-PT" sz="1100"/>
            </a:p>
          </p:txBody>
        </p:sp>
        <p:sp>
          <p:nvSpPr>
            <p:cNvPr id="77" name="Retângulo 76">
              <a:extLst>
                <a:ext uri="{FF2B5EF4-FFF2-40B4-BE49-F238E27FC236}">
                  <a16:creationId xmlns:a16="http://schemas.microsoft.com/office/drawing/2014/main" id="{CD83F749-9C95-8882-DA97-4AA2AFBFD6D3}"/>
                </a:ext>
              </a:extLst>
            </p:cNvPr>
            <p:cNvSpPr/>
            <p:nvPr/>
          </p:nvSpPr>
          <p:spPr>
            <a:xfrm>
              <a:off x="611303" y="6306684"/>
              <a:ext cx="369975" cy="128587"/>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HB</a:t>
              </a:r>
              <a:endParaRPr lang="en-GB" sz="700" b="1">
                <a:solidFill>
                  <a:schemeClr val="tx1"/>
                </a:solidFill>
              </a:endParaRPr>
            </a:p>
          </p:txBody>
        </p:sp>
        <p:sp>
          <p:nvSpPr>
            <p:cNvPr id="78" name="Retângulo 77">
              <a:extLst>
                <a:ext uri="{FF2B5EF4-FFF2-40B4-BE49-F238E27FC236}">
                  <a16:creationId xmlns:a16="http://schemas.microsoft.com/office/drawing/2014/main" id="{A47798EB-6E44-39F6-151C-88EA97ED4096}"/>
                </a:ext>
              </a:extLst>
            </p:cNvPr>
            <p:cNvSpPr/>
            <p:nvPr/>
          </p:nvSpPr>
          <p:spPr>
            <a:xfrm>
              <a:off x="1003255" y="6306684"/>
              <a:ext cx="369975" cy="128587"/>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BG</a:t>
              </a:r>
              <a:endParaRPr lang="en-GB" sz="700" b="1">
                <a:solidFill>
                  <a:schemeClr val="tx1"/>
                </a:solidFill>
              </a:endParaRPr>
            </a:p>
          </p:txBody>
        </p:sp>
        <p:sp>
          <p:nvSpPr>
            <p:cNvPr id="79" name="Retângulo 78">
              <a:extLst>
                <a:ext uri="{FF2B5EF4-FFF2-40B4-BE49-F238E27FC236}">
                  <a16:creationId xmlns:a16="http://schemas.microsoft.com/office/drawing/2014/main" id="{0AC88CDD-E007-51B7-68F4-8FAD2583F04B}"/>
                </a:ext>
              </a:extLst>
            </p:cNvPr>
            <p:cNvSpPr/>
            <p:nvPr/>
          </p:nvSpPr>
          <p:spPr>
            <a:xfrm>
              <a:off x="1407316" y="6306684"/>
              <a:ext cx="369975" cy="128587"/>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FB</a:t>
              </a:r>
              <a:endParaRPr lang="en-GB" sz="700" b="1">
                <a:solidFill>
                  <a:schemeClr val="tx1"/>
                </a:solidFill>
              </a:endParaRPr>
            </a:p>
          </p:txBody>
        </p:sp>
        <p:sp>
          <p:nvSpPr>
            <p:cNvPr id="80" name="Retângulo 79">
              <a:extLst>
                <a:ext uri="{FF2B5EF4-FFF2-40B4-BE49-F238E27FC236}">
                  <a16:creationId xmlns:a16="http://schemas.microsoft.com/office/drawing/2014/main" id="{E00AE4E1-C4F2-A20B-4813-55A2D8F34284}"/>
                </a:ext>
              </a:extLst>
            </p:cNvPr>
            <p:cNvSpPr/>
            <p:nvPr/>
          </p:nvSpPr>
          <p:spPr>
            <a:xfrm>
              <a:off x="1808369" y="6306684"/>
              <a:ext cx="369975" cy="128587"/>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MB</a:t>
              </a:r>
              <a:endParaRPr lang="en-GB" sz="700" b="1">
                <a:solidFill>
                  <a:schemeClr val="tx1"/>
                </a:solidFill>
              </a:endParaRPr>
            </a:p>
          </p:txBody>
        </p:sp>
      </p:grpSp>
    </p:spTree>
    <p:extLst>
      <p:ext uri="{BB962C8B-B14F-4D97-AF65-F5344CB8AC3E}">
        <p14:creationId xmlns:p14="http://schemas.microsoft.com/office/powerpoint/2010/main" val="1320044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cxnSp>
        <p:nvCxnSpPr>
          <p:cNvPr id="4" name="Google Shape;313;p21">
            <a:extLst>
              <a:ext uri="{FF2B5EF4-FFF2-40B4-BE49-F238E27FC236}">
                <a16:creationId xmlns:a16="http://schemas.microsoft.com/office/drawing/2014/main" id="{3D312F0B-23A2-8371-2015-B0F66AFF07F1}"/>
              </a:ext>
            </a:extLst>
          </p:cNvPr>
          <p:cNvCxnSpPr>
            <a:cxnSpLocks/>
          </p:cNvCxnSpPr>
          <p:nvPr/>
        </p:nvCxnSpPr>
        <p:spPr>
          <a:xfrm flipH="1">
            <a:off x="1972888" y="2263060"/>
            <a:ext cx="8290560" cy="0"/>
          </a:xfrm>
          <a:prstGeom prst="straightConnector1">
            <a:avLst/>
          </a:prstGeom>
          <a:noFill/>
          <a:ln w="19050" cap="flat" cmpd="sng">
            <a:solidFill>
              <a:srgbClr val="AAAAAA"/>
            </a:solidFill>
            <a:prstDash val="solid"/>
            <a:round/>
            <a:headEnd type="oval" w="med" len="med"/>
            <a:tailEnd type="oval" w="med" len="med"/>
          </a:ln>
        </p:spPr>
      </p:cxnSp>
      <p:cxnSp>
        <p:nvCxnSpPr>
          <p:cNvPr id="5" name="Google Shape;317;p21">
            <a:extLst>
              <a:ext uri="{FF2B5EF4-FFF2-40B4-BE49-F238E27FC236}">
                <a16:creationId xmlns:a16="http://schemas.microsoft.com/office/drawing/2014/main" id="{C9A6B38B-9BA3-5CFC-C1AD-FE2E09E88AC6}"/>
              </a:ext>
            </a:extLst>
          </p:cNvPr>
          <p:cNvCxnSpPr/>
          <p:nvPr/>
        </p:nvCxnSpPr>
        <p:spPr>
          <a:xfrm>
            <a:off x="10263448" y="226306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7" name="Google Shape;312;p21">
            <a:extLst>
              <a:ext uri="{FF2B5EF4-FFF2-40B4-BE49-F238E27FC236}">
                <a16:creationId xmlns:a16="http://schemas.microsoft.com/office/drawing/2014/main" id="{A6A5377C-85CF-4EFC-A75E-428D16582E19}"/>
              </a:ext>
            </a:extLst>
          </p:cNvPr>
          <p:cNvCxnSpPr>
            <a:cxnSpLocks/>
          </p:cNvCxnSpPr>
          <p:nvPr/>
        </p:nvCxnSpPr>
        <p:spPr>
          <a:xfrm>
            <a:off x="6284423" y="1194824"/>
            <a:ext cx="0" cy="1673171"/>
          </a:xfrm>
          <a:prstGeom prst="straightConnector1">
            <a:avLst/>
          </a:prstGeom>
          <a:noFill/>
          <a:ln w="19050" cap="flat" cmpd="sng">
            <a:solidFill>
              <a:srgbClr val="AAAAAA"/>
            </a:solidFill>
            <a:prstDash val="solid"/>
            <a:round/>
            <a:headEnd type="oval" w="med" len="med"/>
            <a:tailEnd type="none" w="med" len="med"/>
          </a:ln>
        </p:spPr>
      </p:cxnSp>
      <p:sp>
        <p:nvSpPr>
          <p:cNvPr id="8" name="Google Shape;300;p21">
            <a:extLst>
              <a:ext uri="{FF2B5EF4-FFF2-40B4-BE49-F238E27FC236}">
                <a16:creationId xmlns:a16="http://schemas.microsoft.com/office/drawing/2014/main" id="{61BCF1C2-51F6-77F8-AF16-AEF60F744D8B}"/>
              </a:ext>
            </a:extLst>
          </p:cNvPr>
          <p:cNvSpPr/>
          <p:nvPr/>
        </p:nvSpPr>
        <p:spPr>
          <a:xfrm>
            <a:off x="4713414" y="1039481"/>
            <a:ext cx="31492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PCA </a:t>
            </a:r>
            <a:r>
              <a:rPr kumimoji="0" lang="pt-PT" sz="2400" b="1" i="0" u="none" strike="noStrike" kern="0" cap="none" spc="0" normalizeH="0" baseline="0" noProof="0" err="1">
                <a:ln>
                  <a:noFill/>
                </a:ln>
                <a:solidFill>
                  <a:srgbClr val="000000"/>
                </a:solidFill>
                <a:effectLst/>
                <a:uLnTx/>
                <a:uFillTx/>
                <a:latin typeface="+mj-lt"/>
                <a:cs typeface="Arial" panose="020B0604020202020204" pitchFamily="34" charset="0"/>
                <a:sym typeface="Arial"/>
              </a:rPr>
              <a:t>applied</a:t>
            </a:r>
            <a:r>
              <a:rPr kumimoji="0" lang="pt-PT" sz="2400" b="1" i="0" u="none" strike="noStrike" kern="0" cap="none" spc="0" normalizeH="0" baseline="0" noProof="0">
                <a:ln>
                  <a:noFill/>
                </a:ln>
                <a:solidFill>
                  <a:srgbClr val="000000"/>
                </a:solidFill>
                <a:effectLst/>
                <a:uLnTx/>
                <a:uFillTx/>
                <a:latin typeface="+mj-lt"/>
                <a:cs typeface="Arial" panose="020B0604020202020204" pitchFamily="34" charset="0"/>
                <a:sym typeface="Arial"/>
              </a:rPr>
              <a:t> to HC</a:t>
            </a:r>
            <a:endParaRPr kumimoji="0" sz="2400" b="1" i="0" u="none" strike="noStrike" kern="0" cap="none" spc="0" normalizeH="0" baseline="0" noProof="0">
              <a:ln>
                <a:noFill/>
              </a:ln>
              <a:solidFill>
                <a:srgbClr val="000000"/>
              </a:solidFill>
              <a:effectLst/>
              <a:uLnTx/>
              <a:uFillTx/>
              <a:latin typeface="+mj-lt"/>
              <a:cs typeface="Arial" panose="020B0604020202020204" pitchFamily="34" charset="0"/>
              <a:sym typeface="Arial"/>
            </a:endParaRPr>
          </a:p>
        </p:txBody>
      </p:sp>
      <p:sp>
        <p:nvSpPr>
          <p:cNvPr id="9" name="Google Shape;309;p21">
            <a:extLst>
              <a:ext uri="{FF2B5EF4-FFF2-40B4-BE49-F238E27FC236}">
                <a16:creationId xmlns:a16="http://schemas.microsoft.com/office/drawing/2014/main" id="{B5455175-EF8C-9439-9BC6-5A0FAF22CDE1}"/>
              </a:ext>
            </a:extLst>
          </p:cNvPr>
          <p:cNvSpPr/>
          <p:nvPr/>
        </p:nvSpPr>
        <p:spPr>
          <a:xfrm>
            <a:off x="679888" y="2810200"/>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9" name="Retângulo: Cantos Arredondados 18">
            <a:extLst>
              <a:ext uri="{FF2B5EF4-FFF2-40B4-BE49-F238E27FC236}">
                <a16:creationId xmlns:a16="http://schemas.microsoft.com/office/drawing/2014/main" id="{7113BB25-8881-C4F3-3CCC-E207D60FB6DD}"/>
              </a:ext>
            </a:extLst>
          </p:cNvPr>
          <p:cNvSpPr/>
          <p:nvPr/>
        </p:nvSpPr>
        <p:spPr>
          <a:xfrm>
            <a:off x="555292" y="3861058"/>
            <a:ext cx="2835192" cy="1700096"/>
          </a:xfrm>
          <a:prstGeom prst="roundRect">
            <a:avLst/>
          </a:prstGeom>
          <a:solidFill>
            <a:srgbClr val="C5E5C8"/>
          </a:solidFill>
          <a:ln w="25400" cap="flat" cmpd="sng" algn="ctr">
            <a:solidFill>
              <a:srgbClr val="C5E5C8"/>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all</a:t>
            </a:r>
            <a:r>
              <a:rPr lang="pt-PT" sz="2000" b="1">
                <a:solidFill>
                  <a:schemeClr val="tx1"/>
                </a:solidFill>
              </a:rPr>
              <a:t> samples: </a:t>
            </a:r>
            <a:r>
              <a:rPr lang="pt-PT" sz="2000" b="1" err="1">
                <a:solidFill>
                  <a:schemeClr val="tx1"/>
                </a:solidFill>
              </a:rPr>
              <a:t>neurons</a:t>
            </a:r>
            <a:r>
              <a:rPr lang="pt-PT" sz="2000" b="1">
                <a:solidFill>
                  <a:schemeClr val="tx1"/>
                </a:solidFill>
              </a:rPr>
              <a:t> </a:t>
            </a:r>
            <a:r>
              <a:rPr lang="pt-PT" sz="2000" b="1" err="1">
                <a:solidFill>
                  <a:schemeClr val="tx1"/>
                </a:solidFill>
              </a:rPr>
              <a:t>and</a:t>
            </a:r>
            <a:r>
              <a:rPr lang="pt-PT" sz="2000" b="1">
                <a:solidFill>
                  <a:schemeClr val="tx1"/>
                </a:solidFill>
              </a:rPr>
              <a:t> glia)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solidFill>
                  <a:schemeClr val="tx1"/>
                </a:solidFill>
              </a:rPr>
              <a:t>two</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sp>
        <p:nvSpPr>
          <p:cNvPr id="11" name="Google Shape;309;p21">
            <a:extLst>
              <a:ext uri="{FF2B5EF4-FFF2-40B4-BE49-F238E27FC236}">
                <a16:creationId xmlns:a16="http://schemas.microsoft.com/office/drawing/2014/main" id="{8171110E-53DC-59E5-F821-DF1BB559CE21}"/>
              </a:ext>
            </a:extLst>
          </p:cNvPr>
          <p:cNvSpPr/>
          <p:nvPr/>
        </p:nvSpPr>
        <p:spPr>
          <a:xfrm>
            <a:off x="5041436" y="2810200"/>
            <a:ext cx="2586000" cy="694800"/>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14" name="Retângulo: Cantos Arredondados 13">
            <a:extLst>
              <a:ext uri="{FF2B5EF4-FFF2-40B4-BE49-F238E27FC236}">
                <a16:creationId xmlns:a16="http://schemas.microsoft.com/office/drawing/2014/main" id="{34104FC1-1D5D-1F64-DA02-E97A98834E09}"/>
              </a:ext>
            </a:extLst>
          </p:cNvPr>
          <p:cNvSpPr/>
          <p:nvPr/>
        </p:nvSpPr>
        <p:spPr>
          <a:xfrm>
            <a:off x="4933044" y="3832099"/>
            <a:ext cx="2835192" cy="1700096"/>
          </a:xfrm>
          <a:prstGeom prst="roundRect">
            <a:avLst/>
          </a:prstGeom>
          <a:solidFill>
            <a:srgbClr val="C5E5C8"/>
          </a:solidFill>
          <a:ln w="25400" cap="flat" cmpd="sng" algn="ctr">
            <a:solidFill>
              <a:srgbClr val="C5E5C8"/>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all</a:t>
            </a:r>
            <a:r>
              <a:rPr lang="pt-PT" sz="2000" b="1">
                <a:solidFill>
                  <a:schemeClr val="tx1"/>
                </a:solidFill>
              </a:rPr>
              <a:t> samples: </a:t>
            </a:r>
            <a:r>
              <a:rPr lang="pt-PT" sz="2000" b="1" err="1">
                <a:solidFill>
                  <a:schemeClr val="tx1"/>
                </a:solidFill>
              </a:rPr>
              <a:t>neurons</a:t>
            </a:r>
            <a:r>
              <a:rPr lang="pt-PT" sz="2000" b="1">
                <a:solidFill>
                  <a:schemeClr val="tx1"/>
                </a:solidFill>
              </a:rPr>
              <a:t> </a:t>
            </a:r>
            <a:r>
              <a:rPr lang="pt-PT" sz="2000" b="1" err="1">
                <a:solidFill>
                  <a:schemeClr val="tx1"/>
                </a:solidFill>
              </a:rPr>
              <a:t>and</a:t>
            </a:r>
            <a:r>
              <a:rPr lang="pt-PT" sz="2000" b="1">
                <a:solidFill>
                  <a:schemeClr val="tx1"/>
                </a:solidFill>
              </a:rPr>
              <a:t> glia)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t>four</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cxnSp>
        <p:nvCxnSpPr>
          <p:cNvPr id="20" name="Google Shape;317;p21">
            <a:extLst>
              <a:ext uri="{FF2B5EF4-FFF2-40B4-BE49-F238E27FC236}">
                <a16:creationId xmlns:a16="http://schemas.microsoft.com/office/drawing/2014/main" id="{9C23933C-512C-1821-D321-4FE29EA03C94}"/>
              </a:ext>
            </a:extLst>
          </p:cNvPr>
          <p:cNvCxnSpPr/>
          <p:nvPr/>
        </p:nvCxnSpPr>
        <p:spPr>
          <a:xfrm>
            <a:off x="6284423" y="2263060"/>
            <a:ext cx="0" cy="544400"/>
          </a:xfrm>
          <a:prstGeom prst="straightConnector1">
            <a:avLst/>
          </a:prstGeom>
          <a:noFill/>
          <a:ln w="19050" cap="flat" cmpd="sng">
            <a:solidFill>
              <a:srgbClr val="AAAAAA"/>
            </a:solidFill>
            <a:prstDash val="solid"/>
            <a:round/>
            <a:headEnd type="oval" w="med" len="med"/>
            <a:tailEnd type="none" w="med" len="med"/>
          </a:ln>
        </p:spPr>
      </p:cxnSp>
      <p:cxnSp>
        <p:nvCxnSpPr>
          <p:cNvPr id="21" name="Google Shape;317;p21">
            <a:extLst>
              <a:ext uri="{FF2B5EF4-FFF2-40B4-BE49-F238E27FC236}">
                <a16:creationId xmlns:a16="http://schemas.microsoft.com/office/drawing/2014/main" id="{21429C7E-24D4-E796-C740-A080AB3FA380}"/>
              </a:ext>
            </a:extLst>
          </p:cNvPr>
          <p:cNvCxnSpPr/>
          <p:nvPr/>
        </p:nvCxnSpPr>
        <p:spPr>
          <a:xfrm>
            <a:off x="1972888" y="2263060"/>
            <a:ext cx="0" cy="544400"/>
          </a:xfrm>
          <a:prstGeom prst="straightConnector1">
            <a:avLst/>
          </a:prstGeom>
          <a:noFill/>
          <a:ln w="19050" cap="flat" cmpd="sng">
            <a:solidFill>
              <a:srgbClr val="AAAAAA"/>
            </a:solidFill>
            <a:prstDash val="solid"/>
            <a:round/>
            <a:headEnd type="oval" w="med" len="med"/>
            <a:tailEnd type="none" w="med" len="med"/>
          </a:ln>
        </p:spPr>
      </p:cxnSp>
      <p:sp>
        <p:nvSpPr>
          <p:cNvPr id="22" name="Google Shape;309;p21">
            <a:extLst>
              <a:ext uri="{FF2B5EF4-FFF2-40B4-BE49-F238E27FC236}">
                <a16:creationId xmlns:a16="http://schemas.microsoft.com/office/drawing/2014/main" id="{6768A15E-E996-D50E-711A-96D481F4232D}"/>
              </a:ext>
            </a:extLst>
          </p:cNvPr>
          <p:cNvSpPr/>
          <p:nvPr/>
        </p:nvSpPr>
        <p:spPr>
          <a:xfrm>
            <a:off x="8970448" y="2803480"/>
            <a:ext cx="2586000" cy="694800"/>
          </a:xfrm>
          <a:prstGeom prst="roundRect">
            <a:avLst>
              <a:gd name="adj" fmla="val 16667"/>
            </a:avLst>
          </a:prstGeom>
          <a:solidFill>
            <a:srgbClr val="7BB88A"/>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400" b="1" i="0" u="none" strike="noStrike" kern="0" cap="none" spc="0" normalizeH="0" baseline="0" noProof="0" err="1">
                <a:ln>
                  <a:noFill/>
                </a:ln>
                <a:solidFill>
                  <a:srgbClr val="000000"/>
                </a:solidFill>
                <a:effectLst/>
                <a:uLnTx/>
                <a:uFillTx/>
                <a:latin typeface="+mj-lt"/>
                <a:cs typeface="Arial"/>
                <a:sym typeface="Arial"/>
              </a:rPr>
              <a:t>Part</a:t>
            </a:r>
            <a:r>
              <a:rPr kumimoji="0" lang="pt-PT" sz="2400" b="1" i="0" u="none" strike="noStrike" kern="0" cap="none" spc="0" normalizeH="0" baseline="0" noProof="0">
                <a:ln>
                  <a:noFill/>
                </a:ln>
                <a:solidFill>
                  <a:srgbClr val="000000"/>
                </a:solidFill>
                <a:effectLst/>
                <a:uLnTx/>
                <a:uFillTx/>
                <a:latin typeface="+mj-lt"/>
                <a:cs typeface="Arial"/>
                <a:sym typeface="Arial"/>
              </a:rPr>
              <a:t> III</a:t>
            </a:r>
            <a:endParaRPr kumimoji="0" sz="2400" b="1" i="0" u="none" strike="noStrike" kern="0" cap="none" spc="0" normalizeH="0" baseline="0" noProof="0">
              <a:ln>
                <a:noFill/>
              </a:ln>
              <a:solidFill>
                <a:srgbClr val="000000"/>
              </a:solidFill>
              <a:effectLst/>
              <a:uLnTx/>
              <a:uFillTx/>
              <a:latin typeface="+mj-lt"/>
              <a:cs typeface="Arial"/>
              <a:sym typeface="Arial"/>
            </a:endParaRPr>
          </a:p>
        </p:txBody>
      </p:sp>
      <p:sp>
        <p:nvSpPr>
          <p:cNvPr id="23" name="Retângulo: Cantos Arredondados 22">
            <a:extLst>
              <a:ext uri="{FF2B5EF4-FFF2-40B4-BE49-F238E27FC236}">
                <a16:creationId xmlns:a16="http://schemas.microsoft.com/office/drawing/2014/main" id="{4CC0BBA7-B0CC-5AFE-1F09-49E7F1443B77}"/>
              </a:ext>
            </a:extLst>
          </p:cNvPr>
          <p:cNvSpPr/>
          <p:nvPr/>
        </p:nvSpPr>
        <p:spPr>
          <a:xfrm>
            <a:off x="8845852" y="3837643"/>
            <a:ext cx="2835192" cy="1700096"/>
          </a:xfrm>
          <a:prstGeom prst="roundRect">
            <a:avLst/>
          </a:prstGeom>
          <a:solidFill>
            <a:srgbClr val="7BB88A"/>
          </a:solidFill>
          <a:ln w="25400" cap="flat" cmpd="sng" algn="ctr">
            <a:solidFill>
              <a:srgbClr val="7BB88A"/>
            </a:solidFill>
            <a:prstDash val="solid"/>
          </a:ln>
          <a:effectLst/>
        </p:spPr>
        <p:txBody>
          <a:bodyPr rtlCol="0" anchor="ctr"/>
          <a:lstStyle/>
          <a:p>
            <a:pPr marR="0" lvl="0" algn="ctr" defTabSz="914400" eaLnBrk="1" fontAlgn="auto" latinLnBrk="0" hangingPunct="1">
              <a:lnSpc>
                <a:spcPct val="100000"/>
              </a:lnSpc>
              <a:spcBef>
                <a:spcPts val="0"/>
              </a:spcBef>
              <a:spcAft>
                <a:spcPts val="0"/>
              </a:spcAft>
              <a:buClrTx/>
              <a:buSzTx/>
              <a:tabLst/>
              <a:defRPr/>
            </a:pPr>
            <a:r>
              <a:rPr lang="pt-PT" sz="2000" err="1"/>
              <a:t>U</a:t>
            </a:r>
            <a:r>
              <a:rPr lang="pt-PT" sz="2000" err="1">
                <a:solidFill>
                  <a:schemeClr val="tx1"/>
                </a:solidFill>
              </a:rPr>
              <a:t>sing</a:t>
            </a:r>
            <a:r>
              <a:rPr lang="pt-PT" sz="2000">
                <a:solidFill>
                  <a:schemeClr val="tx1"/>
                </a:solidFill>
              </a:rPr>
              <a:t> </a:t>
            </a:r>
            <a:r>
              <a:rPr lang="pt-PT" sz="2000" err="1">
                <a:solidFill>
                  <a:schemeClr val="tx1"/>
                </a:solidFill>
              </a:rPr>
              <a:t>only</a:t>
            </a:r>
            <a:r>
              <a:rPr lang="pt-PT" sz="2000">
                <a:solidFill>
                  <a:schemeClr val="tx1"/>
                </a:solidFill>
              </a:rPr>
              <a:t> </a:t>
            </a:r>
            <a:r>
              <a:rPr lang="pt-PT" sz="2000" err="1">
                <a:solidFill>
                  <a:schemeClr val="tx1"/>
                </a:solidFill>
              </a:rPr>
              <a:t>the</a:t>
            </a:r>
            <a:r>
              <a:rPr lang="pt-PT" sz="2000">
                <a:solidFill>
                  <a:schemeClr val="tx1"/>
                </a:solidFill>
              </a:rPr>
              <a:t> genes </a:t>
            </a:r>
            <a:r>
              <a:rPr lang="pt-PT" sz="2000" err="1">
                <a:solidFill>
                  <a:schemeClr val="tx1"/>
                </a:solidFill>
              </a:rPr>
              <a:t>that</a:t>
            </a:r>
            <a:r>
              <a:rPr lang="pt-PT" sz="2000">
                <a:solidFill>
                  <a:schemeClr val="tx1"/>
                </a:solidFill>
              </a:rPr>
              <a:t> </a:t>
            </a:r>
            <a:r>
              <a:rPr lang="pt-PT" sz="2000" err="1">
                <a:solidFill>
                  <a:schemeClr val="tx1"/>
                </a:solidFill>
              </a:rPr>
              <a:t>result</a:t>
            </a:r>
            <a:r>
              <a:rPr lang="pt-PT" sz="2000">
                <a:solidFill>
                  <a:schemeClr val="tx1"/>
                </a:solidFill>
              </a:rPr>
              <a:t> </a:t>
            </a:r>
            <a:r>
              <a:rPr lang="pt-PT" sz="2000" err="1">
                <a:solidFill>
                  <a:schemeClr val="tx1"/>
                </a:solidFill>
              </a:rPr>
              <a:t>from</a:t>
            </a:r>
            <a:r>
              <a:rPr lang="pt-PT" sz="2000">
                <a:solidFill>
                  <a:schemeClr val="tx1"/>
                </a:solidFill>
              </a:rPr>
              <a:t> </a:t>
            </a:r>
            <a:r>
              <a:rPr lang="pt-PT" sz="2000" b="1">
                <a:solidFill>
                  <a:schemeClr val="tx1"/>
                </a:solidFill>
              </a:rPr>
              <a:t>PCA (</a:t>
            </a:r>
            <a:r>
              <a:rPr lang="pt-PT" sz="2000" b="1" err="1">
                <a:solidFill>
                  <a:schemeClr val="tx1"/>
                </a:solidFill>
              </a:rPr>
              <a:t>with</a:t>
            </a:r>
            <a:r>
              <a:rPr lang="pt-PT" sz="2000" b="1">
                <a:solidFill>
                  <a:schemeClr val="tx1"/>
                </a:solidFill>
              </a:rPr>
              <a:t> </a:t>
            </a:r>
            <a:r>
              <a:rPr lang="pt-PT" sz="2000" b="1" err="1">
                <a:solidFill>
                  <a:schemeClr val="tx1"/>
                </a:solidFill>
              </a:rPr>
              <a:t>just</a:t>
            </a:r>
            <a:r>
              <a:rPr lang="pt-PT" sz="2000" b="1">
                <a:solidFill>
                  <a:schemeClr val="tx1"/>
                </a:solidFill>
              </a:rPr>
              <a:t> </a:t>
            </a:r>
            <a:r>
              <a:rPr lang="pt-PT" sz="2000" b="1" err="1">
                <a:solidFill>
                  <a:schemeClr val="tx1"/>
                </a:solidFill>
              </a:rPr>
              <a:t>th</a:t>
            </a:r>
            <a:r>
              <a:rPr lang="pt-PT" sz="2000" b="1" err="1"/>
              <a:t>e</a:t>
            </a:r>
            <a:r>
              <a:rPr lang="pt-PT" sz="2000" b="1"/>
              <a:t> </a:t>
            </a:r>
            <a:r>
              <a:rPr lang="pt-PT" sz="2000" b="1" err="1"/>
              <a:t>neurons</a:t>
            </a:r>
            <a:r>
              <a:rPr lang="pt-PT" sz="2000" b="1">
                <a:solidFill>
                  <a:schemeClr val="tx1"/>
                </a:solidFill>
              </a:rPr>
              <a:t>) </a:t>
            </a:r>
            <a:r>
              <a:rPr lang="pt-PT" sz="2000">
                <a:solidFill>
                  <a:schemeClr val="tx1"/>
                </a:solidFill>
              </a:rPr>
              <a:t>to </a:t>
            </a:r>
            <a:r>
              <a:rPr lang="pt-PT" sz="2000" err="1">
                <a:solidFill>
                  <a:schemeClr val="tx1"/>
                </a:solidFill>
              </a:rPr>
              <a:t>obtain</a:t>
            </a:r>
            <a:r>
              <a:rPr lang="pt-PT" sz="2000">
                <a:solidFill>
                  <a:schemeClr val="tx1"/>
                </a:solidFill>
              </a:rPr>
              <a:t> </a:t>
            </a:r>
            <a:r>
              <a:rPr lang="pt-PT" sz="2000" b="1" err="1"/>
              <a:t>four</a:t>
            </a:r>
            <a:r>
              <a:rPr lang="pt-PT" sz="2000" b="1">
                <a:solidFill>
                  <a:schemeClr val="tx1"/>
                </a:solidFill>
              </a:rPr>
              <a:t> clusters</a:t>
            </a:r>
            <a:endParaRPr kumimoji="0" lang="pt-PT" sz="2000" b="0" i="0" u="none" strike="noStrike" kern="0" cap="none" spc="0" normalizeH="0" baseline="0" noProof="0">
              <a:ln>
                <a:noFill/>
              </a:ln>
              <a:effectLst/>
              <a:uLnTx/>
              <a:uFillTx/>
              <a:ea typeface="+mn-ea"/>
              <a:cs typeface="+mn-cs"/>
            </a:endParaRPr>
          </a:p>
        </p:txBody>
      </p:sp>
      <p:sp>
        <p:nvSpPr>
          <p:cNvPr id="25" name="Retângulo: Cantos Arredondados 24">
            <a:extLst>
              <a:ext uri="{FF2B5EF4-FFF2-40B4-BE49-F238E27FC236}">
                <a16:creationId xmlns:a16="http://schemas.microsoft.com/office/drawing/2014/main" id="{59A1F732-D8BA-7374-FCDC-3236E9D61CC6}"/>
              </a:ext>
            </a:extLst>
          </p:cNvPr>
          <p:cNvSpPr/>
          <p:nvPr/>
        </p:nvSpPr>
        <p:spPr>
          <a:xfrm>
            <a:off x="2001634" y="5887983"/>
            <a:ext cx="1378803" cy="355013"/>
          </a:xfrm>
          <a:prstGeom prst="roundRect">
            <a:avLst/>
          </a:prstGeom>
          <a:solidFill>
            <a:srgbClr val="C5E5C8"/>
          </a:solid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grpSp>
        <p:nvGrpSpPr>
          <p:cNvPr id="32" name="Agrupar 31">
            <a:extLst>
              <a:ext uri="{FF2B5EF4-FFF2-40B4-BE49-F238E27FC236}">
                <a16:creationId xmlns:a16="http://schemas.microsoft.com/office/drawing/2014/main" id="{F05C309A-E269-EA52-5843-2F487E954F59}"/>
              </a:ext>
            </a:extLst>
          </p:cNvPr>
          <p:cNvGrpSpPr/>
          <p:nvPr/>
        </p:nvGrpSpPr>
        <p:grpSpPr>
          <a:xfrm>
            <a:off x="555292" y="5561153"/>
            <a:ext cx="2135745" cy="681842"/>
            <a:chOff x="555292" y="5561153"/>
            <a:chExt cx="2135745" cy="681842"/>
          </a:xfrm>
          <a:solidFill>
            <a:srgbClr val="C5E5C8"/>
          </a:solidFill>
        </p:grpSpPr>
        <p:sp>
          <p:nvSpPr>
            <p:cNvPr id="24" name="Retângulo: Cantos Arredondados 23">
              <a:extLst>
                <a:ext uri="{FF2B5EF4-FFF2-40B4-BE49-F238E27FC236}">
                  <a16:creationId xmlns:a16="http://schemas.microsoft.com/office/drawing/2014/main" id="{1F315AB9-A753-7A5E-A993-A6B8BD2EC95C}"/>
                </a:ext>
              </a:extLst>
            </p:cNvPr>
            <p:cNvSpPr/>
            <p:nvPr/>
          </p:nvSpPr>
          <p:spPr>
            <a:xfrm>
              <a:off x="555292" y="5887982"/>
              <a:ext cx="1378803" cy="355013"/>
            </a:xfrm>
            <a:prstGeom prst="roundRect">
              <a:avLst/>
            </a:prstGeom>
            <a:grp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27" name="Conexão: Ângulo Reto 26">
              <a:extLst>
                <a:ext uri="{FF2B5EF4-FFF2-40B4-BE49-F238E27FC236}">
                  <a16:creationId xmlns:a16="http://schemas.microsoft.com/office/drawing/2014/main" id="{E6786EFE-1245-8CF6-A190-6633F9BAF7F2}"/>
                </a:ext>
              </a:extLst>
            </p:cNvPr>
            <p:cNvCxnSpPr>
              <a:stCxn id="19" idx="2"/>
              <a:endCxn id="24"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xão: Ângulo Reto 30">
              <a:extLst>
                <a:ext uri="{FF2B5EF4-FFF2-40B4-BE49-F238E27FC236}">
                  <a16:creationId xmlns:a16="http://schemas.microsoft.com/office/drawing/2014/main" id="{BE45519F-43ED-6D89-217B-F57FE37CC112}"/>
                </a:ext>
              </a:extLst>
            </p:cNvPr>
            <p:cNvCxnSpPr>
              <a:stCxn id="19" idx="2"/>
              <a:endCxn id="25" idx="0"/>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Agrupar 32">
            <a:extLst>
              <a:ext uri="{FF2B5EF4-FFF2-40B4-BE49-F238E27FC236}">
                <a16:creationId xmlns:a16="http://schemas.microsoft.com/office/drawing/2014/main" id="{75335505-97EC-1383-9821-511063F146CE}"/>
              </a:ext>
            </a:extLst>
          </p:cNvPr>
          <p:cNvGrpSpPr/>
          <p:nvPr/>
        </p:nvGrpSpPr>
        <p:grpSpPr>
          <a:xfrm>
            <a:off x="4933044" y="5547061"/>
            <a:ext cx="2135745" cy="681842"/>
            <a:chOff x="555292" y="5561153"/>
            <a:chExt cx="2135745" cy="681842"/>
          </a:xfrm>
          <a:solidFill>
            <a:srgbClr val="C5E5C8"/>
          </a:solidFill>
        </p:grpSpPr>
        <p:sp>
          <p:nvSpPr>
            <p:cNvPr id="34" name="Retângulo: Cantos Arredondados 33">
              <a:extLst>
                <a:ext uri="{FF2B5EF4-FFF2-40B4-BE49-F238E27FC236}">
                  <a16:creationId xmlns:a16="http://schemas.microsoft.com/office/drawing/2014/main" id="{F6F51C52-3C69-78BF-5F79-4C9195706C9E}"/>
                </a:ext>
              </a:extLst>
            </p:cNvPr>
            <p:cNvSpPr/>
            <p:nvPr/>
          </p:nvSpPr>
          <p:spPr>
            <a:xfrm>
              <a:off x="555292" y="5887982"/>
              <a:ext cx="1378803" cy="355013"/>
            </a:xfrm>
            <a:prstGeom prst="roundRect">
              <a:avLst/>
            </a:prstGeom>
            <a:grp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35" name="Conexão: Ângulo Reto 34">
              <a:extLst>
                <a:ext uri="{FF2B5EF4-FFF2-40B4-BE49-F238E27FC236}">
                  <a16:creationId xmlns:a16="http://schemas.microsoft.com/office/drawing/2014/main" id="{15B7576E-79B5-648C-259F-2EB4AB77BEEA}"/>
                </a:ext>
              </a:extLst>
            </p:cNvPr>
            <p:cNvCxnSpPr>
              <a:endCxn id="34"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432579E9-32F9-61F9-49F8-0E71933B8277}"/>
                </a:ext>
              </a:extLst>
            </p:cNvPr>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tângulo: Cantos Arredondados 36">
            <a:extLst>
              <a:ext uri="{FF2B5EF4-FFF2-40B4-BE49-F238E27FC236}">
                <a16:creationId xmlns:a16="http://schemas.microsoft.com/office/drawing/2014/main" id="{43B5D378-B44D-F55E-F2AA-D5A233EAFCC2}"/>
              </a:ext>
            </a:extLst>
          </p:cNvPr>
          <p:cNvSpPr/>
          <p:nvPr/>
        </p:nvSpPr>
        <p:spPr>
          <a:xfrm>
            <a:off x="6483811" y="5890416"/>
            <a:ext cx="1378803" cy="355013"/>
          </a:xfrm>
          <a:prstGeom prst="roundRect">
            <a:avLst/>
          </a:prstGeom>
          <a:solidFill>
            <a:srgbClr val="C5E5C8"/>
          </a:solidFill>
          <a:ln>
            <a:solidFill>
              <a:srgbClr val="C5E5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grpSp>
        <p:nvGrpSpPr>
          <p:cNvPr id="38" name="Agrupar 37">
            <a:extLst>
              <a:ext uri="{FF2B5EF4-FFF2-40B4-BE49-F238E27FC236}">
                <a16:creationId xmlns:a16="http://schemas.microsoft.com/office/drawing/2014/main" id="{6985848D-932B-C573-D4C2-1F3FD7AE2599}"/>
              </a:ext>
            </a:extLst>
          </p:cNvPr>
          <p:cNvGrpSpPr/>
          <p:nvPr/>
        </p:nvGrpSpPr>
        <p:grpSpPr>
          <a:xfrm>
            <a:off x="8914327" y="5532969"/>
            <a:ext cx="2135745" cy="681842"/>
            <a:chOff x="555292" y="5561153"/>
            <a:chExt cx="2135745" cy="681842"/>
          </a:xfrm>
          <a:solidFill>
            <a:srgbClr val="C5E5C8"/>
          </a:solidFill>
        </p:grpSpPr>
        <p:sp>
          <p:nvSpPr>
            <p:cNvPr id="39" name="Retângulo: Cantos Arredondados 38">
              <a:extLst>
                <a:ext uri="{FF2B5EF4-FFF2-40B4-BE49-F238E27FC236}">
                  <a16:creationId xmlns:a16="http://schemas.microsoft.com/office/drawing/2014/main" id="{AC40D78A-1F32-2631-63AA-D4A2712CEC99}"/>
                </a:ext>
              </a:extLst>
            </p:cNvPr>
            <p:cNvSpPr/>
            <p:nvPr/>
          </p:nvSpPr>
          <p:spPr>
            <a:xfrm>
              <a:off x="555292" y="5887982"/>
              <a:ext cx="1378803" cy="355013"/>
            </a:xfrm>
            <a:prstGeom prst="round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K-</a:t>
              </a:r>
              <a:r>
                <a:rPr lang="pt-PT" err="1"/>
                <a:t>Means</a:t>
              </a:r>
              <a:endParaRPr lang="pt-PT"/>
            </a:p>
          </p:txBody>
        </p:sp>
        <p:cxnSp>
          <p:nvCxnSpPr>
            <p:cNvPr id="40" name="Conexão: Ângulo Reto 39">
              <a:extLst>
                <a:ext uri="{FF2B5EF4-FFF2-40B4-BE49-F238E27FC236}">
                  <a16:creationId xmlns:a16="http://schemas.microsoft.com/office/drawing/2014/main" id="{BFD361ED-2EC2-9645-52B3-ABBD3C925FB6}"/>
                </a:ext>
              </a:extLst>
            </p:cNvPr>
            <p:cNvCxnSpPr>
              <a:endCxn id="39" idx="0"/>
            </p:cNvCxnSpPr>
            <p:nvPr/>
          </p:nvCxnSpPr>
          <p:spPr>
            <a:xfrm rot="5400000">
              <a:off x="1445377" y="5360471"/>
              <a:ext cx="326828" cy="728194"/>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xão: Ângulo Reto 40">
              <a:extLst>
                <a:ext uri="{FF2B5EF4-FFF2-40B4-BE49-F238E27FC236}">
                  <a16:creationId xmlns:a16="http://schemas.microsoft.com/office/drawing/2014/main" id="{DC321362-A32B-6E8F-1E5E-391A1777F80C}"/>
                </a:ext>
              </a:extLst>
            </p:cNvPr>
            <p:cNvCxnSpPr/>
            <p:nvPr/>
          </p:nvCxnSpPr>
          <p:spPr>
            <a:xfrm rot="16200000" flipH="1">
              <a:off x="2168548" y="5365494"/>
              <a:ext cx="326829" cy="718148"/>
            </a:xfrm>
            <a:prstGeom prst="bentConnector3">
              <a:avLst/>
            </a:prstGeom>
            <a:grpFill/>
            <a:ln>
              <a:solidFill>
                <a:srgbClr val="AAAAAA"/>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Retângulo: Cantos Arredondados 41">
            <a:extLst>
              <a:ext uri="{FF2B5EF4-FFF2-40B4-BE49-F238E27FC236}">
                <a16:creationId xmlns:a16="http://schemas.microsoft.com/office/drawing/2014/main" id="{1EA13EBA-0A7C-E12D-9192-94E68C32AA20}"/>
              </a:ext>
            </a:extLst>
          </p:cNvPr>
          <p:cNvSpPr/>
          <p:nvPr/>
        </p:nvSpPr>
        <p:spPr>
          <a:xfrm>
            <a:off x="10381611" y="5859972"/>
            <a:ext cx="1378803" cy="355013"/>
          </a:xfrm>
          <a:prstGeom prst="round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t>HC</a:t>
            </a:r>
          </a:p>
        </p:txBody>
      </p:sp>
      <p:sp>
        <p:nvSpPr>
          <p:cNvPr id="10" name="Google Shape;2162;p54">
            <a:extLst>
              <a:ext uri="{FF2B5EF4-FFF2-40B4-BE49-F238E27FC236}">
                <a16:creationId xmlns:a16="http://schemas.microsoft.com/office/drawing/2014/main" id="{90B4675F-6177-DEEF-A4FA-20F27C9956D3}"/>
              </a:ext>
            </a:extLst>
          </p:cNvPr>
          <p:cNvSpPr txBox="1"/>
          <p:nvPr/>
        </p:nvSpPr>
        <p:spPr>
          <a:xfrm>
            <a:off x="-2378203" y="240852"/>
            <a:ext cx="10298000" cy="536400"/>
          </a:xfrm>
          <a:prstGeom prst="rect">
            <a:avLst/>
          </a:prstGeom>
          <a:noFill/>
          <a:ln>
            <a:noFill/>
          </a:ln>
        </p:spPr>
        <p:txBody>
          <a:bodyPr spcFirstLastPara="1" wrap="square" lIns="121900" tIns="121900" rIns="121900" bIns="121900" anchor="ctr" anchorCtr="0">
            <a:noAutofit/>
          </a:bodyPr>
          <a:lstStyle/>
          <a:p>
            <a:pPr algn="ctr">
              <a:defRPr/>
            </a:pPr>
            <a:r>
              <a:rPr lang="en" sz="3500" b="1">
                <a:solidFill>
                  <a:prstClr val="black"/>
                </a:solidFill>
                <a:latin typeface="+mj-lt"/>
                <a:sym typeface="Fira Sans Extra Condensed SemiBold"/>
              </a:rPr>
              <a:t>Sample Clustering with PCA</a:t>
            </a:r>
            <a:endParaRPr lang="pt-PT" sz="3500">
              <a:solidFill>
                <a:prstClr val="black"/>
              </a:solidFill>
              <a:ea typeface="Calibri"/>
              <a:cs typeface="Calibri"/>
            </a:endParaRPr>
          </a:p>
        </p:txBody>
      </p:sp>
    </p:spTree>
    <p:extLst>
      <p:ext uri="{BB962C8B-B14F-4D97-AF65-F5344CB8AC3E}">
        <p14:creationId xmlns:p14="http://schemas.microsoft.com/office/powerpoint/2010/main" val="2395340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pt-PT" dirty="0" err="1">
                <a:solidFill>
                  <a:prstClr val="black">
                    <a:tint val="75000"/>
                  </a:prstClr>
                </a:solidFill>
                <a:latin typeface="Calibri" panose="020F0502020204030204"/>
              </a:rPr>
              <a:t>Learning</a:t>
            </a:r>
            <a:r>
              <a:rPr kumimoji="0" lang="pt-P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in </a:t>
            </a:r>
            <a:r>
              <a:rPr lang="pt-PT" dirty="0" err="1">
                <a:solidFill>
                  <a:prstClr val="black">
                    <a:tint val="75000"/>
                  </a:prstClr>
                </a:solidFill>
                <a:latin typeface="Calibri" panose="020F0502020204030204"/>
              </a:rPr>
              <a:t>Bioengineering</a:t>
            </a:r>
            <a:r>
              <a:rPr kumimoji="0" lang="pt-P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3876425" y="206424"/>
            <a:ext cx="10298000" cy="536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K-means</a:t>
            </a:r>
            <a:endParaRPr kumimoji="0" sz="40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endParaRPr>
          </a:p>
        </p:txBody>
      </p:sp>
      <p:grpSp>
        <p:nvGrpSpPr>
          <p:cNvPr id="24" name="Agrupar 23">
            <a:extLst>
              <a:ext uri="{FF2B5EF4-FFF2-40B4-BE49-F238E27FC236}">
                <a16:creationId xmlns:a16="http://schemas.microsoft.com/office/drawing/2014/main" id="{C54DECAE-E55A-A7B0-651E-F3B1E64EC7D3}"/>
              </a:ext>
            </a:extLst>
          </p:cNvPr>
          <p:cNvGrpSpPr/>
          <p:nvPr/>
        </p:nvGrpSpPr>
        <p:grpSpPr>
          <a:xfrm>
            <a:off x="1526204" y="2015909"/>
            <a:ext cx="8712784" cy="3352219"/>
            <a:chOff x="1526204" y="2504190"/>
            <a:chExt cx="8712784" cy="3352219"/>
          </a:xfrm>
        </p:grpSpPr>
        <p:sp>
          <p:nvSpPr>
            <p:cNvPr id="5" name="Retângulo: Cantos Arredondados 4">
              <a:extLst>
                <a:ext uri="{FF2B5EF4-FFF2-40B4-BE49-F238E27FC236}">
                  <a16:creationId xmlns:a16="http://schemas.microsoft.com/office/drawing/2014/main" id="{38D99666-F21F-0C1B-678A-2D96880D9796}"/>
                </a:ext>
              </a:extLst>
            </p:cNvPr>
            <p:cNvSpPr/>
            <p:nvPr/>
          </p:nvSpPr>
          <p:spPr>
            <a:xfrm>
              <a:off x="1962759" y="2508690"/>
              <a:ext cx="1468439"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15959 genes</a:t>
              </a:r>
            </a:p>
          </p:txBody>
        </p:sp>
        <p:pic>
          <p:nvPicPr>
            <p:cNvPr id="23" name="Imagem 22">
              <a:extLst>
                <a:ext uri="{FF2B5EF4-FFF2-40B4-BE49-F238E27FC236}">
                  <a16:creationId xmlns:a16="http://schemas.microsoft.com/office/drawing/2014/main" id="{4A13F5D7-F2E9-14CA-AD60-9B0117420E48}"/>
                </a:ext>
              </a:extLst>
            </p:cNvPr>
            <p:cNvPicPr>
              <a:picLocks noChangeAspect="1"/>
            </p:cNvPicPr>
            <p:nvPr/>
          </p:nvPicPr>
          <p:blipFill>
            <a:blip r:embed="rId4"/>
            <a:stretch>
              <a:fillRect/>
            </a:stretch>
          </p:blipFill>
          <p:spPr>
            <a:xfrm>
              <a:off x="6474104" y="2978515"/>
              <a:ext cx="3764884" cy="2833504"/>
            </a:xfrm>
            <a:prstGeom prst="rect">
              <a:avLst/>
            </a:prstGeom>
          </p:spPr>
        </p:pic>
        <p:sp>
          <p:nvSpPr>
            <p:cNvPr id="6" name="Retângulo: Cantos Arredondados 5">
              <a:extLst>
                <a:ext uri="{FF2B5EF4-FFF2-40B4-BE49-F238E27FC236}">
                  <a16:creationId xmlns:a16="http://schemas.microsoft.com/office/drawing/2014/main" id="{2BB81508-D785-9F49-CE48-B31B53E9C671}"/>
                </a:ext>
              </a:extLst>
            </p:cNvPr>
            <p:cNvSpPr/>
            <p:nvPr/>
          </p:nvSpPr>
          <p:spPr>
            <a:xfrm>
              <a:off x="6911531" y="2504190"/>
              <a:ext cx="1380214"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1000 genes</a:t>
              </a:r>
            </a:p>
          </p:txBody>
        </p:sp>
        <p:sp>
          <p:nvSpPr>
            <p:cNvPr id="7" name="Retângulo 6">
              <a:extLst>
                <a:ext uri="{FF2B5EF4-FFF2-40B4-BE49-F238E27FC236}">
                  <a16:creationId xmlns:a16="http://schemas.microsoft.com/office/drawing/2014/main" id="{6E72F20D-CCCB-2B6C-83C1-17FFD244ABD4}"/>
                </a:ext>
              </a:extLst>
            </p:cNvPr>
            <p:cNvSpPr/>
            <p:nvPr/>
          </p:nvSpPr>
          <p:spPr>
            <a:xfrm>
              <a:off x="3631884" y="2508690"/>
              <a:ext cx="1632571" cy="471104"/>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0.254</a:t>
              </a:r>
            </a:p>
            <a:p>
              <a:r>
                <a:rPr lang="pt-PT" sz="1100">
                  <a:solidFill>
                    <a:schemeClr val="tx1"/>
                  </a:solidFill>
                </a:rPr>
                <a:t>Rand-</a:t>
              </a:r>
              <a:r>
                <a:rPr lang="pt-PT" sz="1100" err="1">
                  <a:solidFill>
                    <a:schemeClr val="tx1"/>
                  </a:solidFill>
                </a:rPr>
                <a:t>index</a:t>
              </a:r>
              <a:r>
                <a:rPr lang="pt-PT" sz="1100">
                  <a:solidFill>
                    <a:schemeClr val="tx1"/>
                  </a:solidFill>
                </a:rPr>
                <a:t> score: 1.0</a:t>
              </a:r>
            </a:p>
          </p:txBody>
        </p:sp>
        <p:sp>
          <p:nvSpPr>
            <p:cNvPr id="8" name="Retângulo 7">
              <a:extLst>
                <a:ext uri="{FF2B5EF4-FFF2-40B4-BE49-F238E27FC236}">
                  <a16:creationId xmlns:a16="http://schemas.microsoft.com/office/drawing/2014/main" id="{E99EDA4F-09E0-7CEF-739F-F3B9C5E96C01}"/>
                </a:ext>
              </a:extLst>
            </p:cNvPr>
            <p:cNvSpPr/>
            <p:nvPr/>
          </p:nvSpPr>
          <p:spPr>
            <a:xfrm>
              <a:off x="8626748" y="2504190"/>
              <a:ext cx="1554513" cy="471104"/>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 240</a:t>
              </a:r>
            </a:p>
            <a:p>
              <a:r>
                <a:rPr lang="pt-PT" sz="1100">
                  <a:solidFill>
                    <a:schemeClr val="tx1"/>
                  </a:solidFill>
                </a:rPr>
                <a:t>Rand-</a:t>
              </a:r>
              <a:r>
                <a:rPr lang="pt-PT" sz="1100" err="1">
                  <a:solidFill>
                    <a:schemeClr val="tx1"/>
                  </a:solidFill>
                </a:rPr>
                <a:t>index</a:t>
              </a:r>
              <a:r>
                <a:rPr lang="pt-PT" sz="1100">
                  <a:solidFill>
                    <a:schemeClr val="tx1"/>
                  </a:solidFill>
                </a:rPr>
                <a:t> score: 0.541</a:t>
              </a:r>
            </a:p>
          </p:txBody>
        </p:sp>
        <p:pic>
          <p:nvPicPr>
            <p:cNvPr id="9" name="Imagem 8">
              <a:extLst>
                <a:ext uri="{FF2B5EF4-FFF2-40B4-BE49-F238E27FC236}">
                  <a16:creationId xmlns:a16="http://schemas.microsoft.com/office/drawing/2014/main" id="{5B4B3713-AF61-9E1B-C567-3AB9B50C29D7}"/>
                </a:ext>
              </a:extLst>
            </p:cNvPr>
            <p:cNvPicPr>
              <a:picLocks noChangeAspect="1"/>
            </p:cNvPicPr>
            <p:nvPr/>
          </p:nvPicPr>
          <p:blipFill>
            <a:blip r:embed="rId5"/>
            <a:stretch>
              <a:fillRect/>
            </a:stretch>
          </p:blipFill>
          <p:spPr>
            <a:xfrm>
              <a:off x="1526204" y="3022905"/>
              <a:ext cx="3764885" cy="2833504"/>
            </a:xfrm>
            <a:prstGeom prst="rect">
              <a:avLst/>
            </a:prstGeom>
          </p:spPr>
        </p:pic>
        <p:sp>
          <p:nvSpPr>
            <p:cNvPr id="11" name="Retângulo 10">
              <a:extLst>
                <a:ext uri="{FF2B5EF4-FFF2-40B4-BE49-F238E27FC236}">
                  <a16:creationId xmlns:a16="http://schemas.microsoft.com/office/drawing/2014/main" id="{CE084DA6-629D-A9F7-82A2-2FA8DFA15D5E}"/>
                </a:ext>
              </a:extLst>
            </p:cNvPr>
            <p:cNvSpPr/>
            <p:nvPr/>
          </p:nvSpPr>
          <p:spPr>
            <a:xfrm>
              <a:off x="4341588" y="3123201"/>
              <a:ext cx="860722" cy="793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2AA3BAD2-5FDA-831B-B051-92045B124E1B}"/>
                </a:ext>
              </a:extLst>
            </p:cNvPr>
            <p:cNvSpPr/>
            <p:nvPr/>
          </p:nvSpPr>
          <p:spPr>
            <a:xfrm>
              <a:off x="9481353" y="3105053"/>
              <a:ext cx="668952" cy="732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Agrupar 14">
              <a:extLst>
                <a:ext uri="{FF2B5EF4-FFF2-40B4-BE49-F238E27FC236}">
                  <a16:creationId xmlns:a16="http://schemas.microsoft.com/office/drawing/2014/main" id="{D51E23A9-08AD-E48C-3AA1-6E31F3DF5F1B}"/>
                </a:ext>
              </a:extLst>
            </p:cNvPr>
            <p:cNvGrpSpPr/>
            <p:nvPr/>
          </p:nvGrpSpPr>
          <p:grpSpPr>
            <a:xfrm>
              <a:off x="5470433" y="4482393"/>
              <a:ext cx="1059942" cy="1030379"/>
              <a:chOff x="494490" y="5990089"/>
              <a:chExt cx="1059942" cy="1030379"/>
            </a:xfrm>
          </p:grpSpPr>
          <p:sp>
            <p:nvSpPr>
              <p:cNvPr id="16" name="Google Shape;309;p21">
                <a:extLst>
                  <a:ext uri="{FF2B5EF4-FFF2-40B4-BE49-F238E27FC236}">
                    <a16:creationId xmlns:a16="http://schemas.microsoft.com/office/drawing/2014/main" id="{B5219983-CB02-9592-78FA-E28F548C1DA2}"/>
                  </a:ext>
                </a:extLst>
              </p:cNvPr>
              <p:cNvSpPr/>
              <p:nvPr/>
            </p:nvSpPr>
            <p:spPr>
              <a:xfrm>
                <a:off x="494490" y="5990090"/>
                <a:ext cx="1059942" cy="1030378"/>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sp>
            <p:nvSpPr>
              <p:cNvPr id="17" name="CaixaDeTexto 16">
                <a:extLst>
                  <a:ext uri="{FF2B5EF4-FFF2-40B4-BE49-F238E27FC236}">
                    <a16:creationId xmlns:a16="http://schemas.microsoft.com/office/drawing/2014/main" id="{3E333B18-3B0E-8A2B-ABC4-85489E5B9315}"/>
                  </a:ext>
                </a:extLst>
              </p:cNvPr>
              <p:cNvSpPr txBox="1"/>
              <p:nvPr/>
            </p:nvSpPr>
            <p:spPr>
              <a:xfrm>
                <a:off x="494490" y="5990089"/>
                <a:ext cx="857992" cy="276999"/>
              </a:xfrm>
              <a:prstGeom prst="rect">
                <a:avLst/>
              </a:prstGeom>
              <a:noFill/>
            </p:spPr>
            <p:txBody>
              <a:bodyPr wrap="none" rtlCol="0">
                <a:spAutoFit/>
              </a:bodyPr>
              <a:lstStyle/>
              <a:p>
                <a:r>
                  <a:rPr lang="pt-PT" sz="1200" err="1"/>
                  <a:t>True</a:t>
                </a:r>
                <a:r>
                  <a:rPr lang="pt-PT" sz="1200"/>
                  <a:t> </a:t>
                </a:r>
                <a:r>
                  <a:rPr lang="pt-PT" sz="1200" err="1"/>
                  <a:t>labels</a:t>
                </a:r>
                <a:endParaRPr lang="pt-PT" sz="1200"/>
              </a:p>
            </p:txBody>
          </p:sp>
          <p:sp>
            <p:nvSpPr>
              <p:cNvPr id="18" name="Retângulo 17">
                <a:extLst>
                  <a:ext uri="{FF2B5EF4-FFF2-40B4-BE49-F238E27FC236}">
                    <a16:creationId xmlns:a16="http://schemas.microsoft.com/office/drawing/2014/main" id="{598147D0-760B-A476-3FFE-E7E93D721C8C}"/>
                  </a:ext>
                </a:extLst>
              </p:cNvPr>
              <p:cNvSpPr/>
              <p:nvPr/>
            </p:nvSpPr>
            <p:spPr>
              <a:xfrm>
                <a:off x="637936" y="6262293"/>
                <a:ext cx="756699" cy="140026"/>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HB</a:t>
                </a:r>
                <a:endParaRPr lang="en-GB" sz="1000" b="1">
                  <a:solidFill>
                    <a:schemeClr val="tx1"/>
                  </a:solidFill>
                </a:endParaRPr>
              </a:p>
            </p:txBody>
          </p:sp>
          <p:sp>
            <p:nvSpPr>
              <p:cNvPr id="19" name="Retângulo 18">
                <a:extLst>
                  <a:ext uri="{FF2B5EF4-FFF2-40B4-BE49-F238E27FC236}">
                    <a16:creationId xmlns:a16="http://schemas.microsoft.com/office/drawing/2014/main" id="{4D91C300-EDF5-A8BC-A59D-C33C5226CBF0}"/>
                  </a:ext>
                </a:extLst>
              </p:cNvPr>
              <p:cNvSpPr/>
              <p:nvPr/>
            </p:nvSpPr>
            <p:spPr>
              <a:xfrm>
                <a:off x="637935" y="6441003"/>
                <a:ext cx="756699" cy="14002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BG</a:t>
                </a:r>
                <a:endParaRPr lang="en-GB" sz="1000" b="1">
                  <a:solidFill>
                    <a:schemeClr val="tx1"/>
                  </a:solidFill>
                </a:endParaRPr>
              </a:p>
            </p:txBody>
          </p:sp>
          <p:sp>
            <p:nvSpPr>
              <p:cNvPr id="20" name="Retângulo 19">
                <a:extLst>
                  <a:ext uri="{FF2B5EF4-FFF2-40B4-BE49-F238E27FC236}">
                    <a16:creationId xmlns:a16="http://schemas.microsoft.com/office/drawing/2014/main" id="{B5F3E876-493B-3A7B-4737-1813E344131D}"/>
                  </a:ext>
                </a:extLst>
              </p:cNvPr>
              <p:cNvSpPr/>
              <p:nvPr/>
            </p:nvSpPr>
            <p:spPr>
              <a:xfrm>
                <a:off x="637935" y="6625212"/>
                <a:ext cx="756699" cy="140026"/>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FB</a:t>
                </a:r>
                <a:endParaRPr lang="en-GB" sz="1000" b="1">
                  <a:solidFill>
                    <a:schemeClr val="tx1"/>
                  </a:solidFill>
                </a:endParaRPr>
              </a:p>
            </p:txBody>
          </p:sp>
          <p:sp>
            <p:nvSpPr>
              <p:cNvPr id="21" name="Retângulo 20">
                <a:extLst>
                  <a:ext uri="{FF2B5EF4-FFF2-40B4-BE49-F238E27FC236}">
                    <a16:creationId xmlns:a16="http://schemas.microsoft.com/office/drawing/2014/main" id="{9BC709BD-3DA3-F23E-69AF-5D57A10A5F9F}"/>
                  </a:ext>
                </a:extLst>
              </p:cNvPr>
              <p:cNvSpPr/>
              <p:nvPr/>
            </p:nvSpPr>
            <p:spPr>
              <a:xfrm>
                <a:off x="637935" y="6809421"/>
                <a:ext cx="756699" cy="140026"/>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1000" b="1">
                    <a:solidFill>
                      <a:schemeClr val="tx1"/>
                    </a:solidFill>
                  </a:rPr>
                  <a:t>MB</a:t>
                </a:r>
                <a:endParaRPr lang="en-GB" sz="1000" b="1">
                  <a:solidFill>
                    <a:schemeClr val="tx1"/>
                  </a:solidFill>
                </a:endParaRPr>
              </a:p>
            </p:txBody>
          </p:sp>
        </p:grpSp>
      </p:grpSp>
      <p:sp>
        <p:nvSpPr>
          <p:cNvPr id="22" name="Retângulo 21">
            <a:extLst>
              <a:ext uri="{FF2B5EF4-FFF2-40B4-BE49-F238E27FC236}">
                <a16:creationId xmlns:a16="http://schemas.microsoft.com/office/drawing/2014/main" id="{C28CD318-D540-23F3-462D-3C13CB2E8F50}"/>
              </a:ext>
            </a:extLst>
          </p:cNvPr>
          <p:cNvSpPr/>
          <p:nvPr/>
        </p:nvSpPr>
        <p:spPr>
          <a:xfrm>
            <a:off x="2018608" y="893142"/>
            <a:ext cx="7963592" cy="942109"/>
          </a:xfrm>
          <a:prstGeom prst="rect">
            <a:avLst/>
          </a:prstGeom>
          <a:solidFill>
            <a:srgbClr val="C5E5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solidFill>
                  <a:schemeClr val="tx1"/>
                </a:solidFill>
              </a:rPr>
              <a:t>Are </a:t>
            </a:r>
            <a:r>
              <a:rPr lang="pt-PT" err="1">
                <a:solidFill>
                  <a:schemeClr val="tx1"/>
                </a:solidFill>
              </a:rPr>
              <a:t>we</a:t>
            </a:r>
            <a:r>
              <a:rPr lang="pt-PT">
                <a:solidFill>
                  <a:schemeClr val="tx1"/>
                </a:solidFill>
              </a:rPr>
              <a:t> </a:t>
            </a:r>
            <a:r>
              <a:rPr lang="pt-PT" err="1">
                <a:solidFill>
                  <a:schemeClr val="tx1"/>
                </a:solidFill>
              </a:rPr>
              <a:t>able</a:t>
            </a:r>
            <a:r>
              <a:rPr lang="pt-PT">
                <a:solidFill>
                  <a:schemeClr val="tx1"/>
                </a:solidFill>
              </a:rPr>
              <a:t> to </a:t>
            </a:r>
            <a:r>
              <a:rPr lang="pt-PT" err="1">
                <a:solidFill>
                  <a:schemeClr val="tx1"/>
                </a:solidFill>
              </a:rPr>
              <a:t>decrease</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problem</a:t>
            </a:r>
            <a:r>
              <a:rPr lang="pt-PT">
                <a:solidFill>
                  <a:schemeClr val="tx1"/>
                </a:solidFill>
              </a:rPr>
              <a:t> </a:t>
            </a:r>
            <a:r>
              <a:rPr lang="pt-PT" err="1">
                <a:solidFill>
                  <a:schemeClr val="tx1"/>
                </a:solidFill>
              </a:rPr>
              <a:t>complexity</a:t>
            </a:r>
            <a:r>
              <a:rPr lang="pt-PT">
                <a:solidFill>
                  <a:schemeClr val="tx1"/>
                </a:solidFill>
              </a:rPr>
              <a:t> </a:t>
            </a:r>
            <a:r>
              <a:rPr lang="pt-PT" err="1">
                <a:solidFill>
                  <a:schemeClr val="tx1"/>
                </a:solidFill>
              </a:rPr>
              <a:t>by</a:t>
            </a:r>
            <a:r>
              <a:rPr lang="pt-PT">
                <a:solidFill>
                  <a:schemeClr val="tx1"/>
                </a:solidFill>
              </a:rPr>
              <a:t> </a:t>
            </a:r>
            <a:r>
              <a:rPr lang="pt-PT" err="1">
                <a:solidFill>
                  <a:schemeClr val="tx1"/>
                </a:solidFill>
              </a:rPr>
              <a:t>using</a:t>
            </a:r>
            <a:r>
              <a:rPr lang="pt-PT">
                <a:solidFill>
                  <a:schemeClr val="tx1"/>
                </a:solidFill>
              </a:rPr>
              <a:t> </a:t>
            </a:r>
            <a:r>
              <a:rPr lang="pt-PT" err="1">
                <a:solidFill>
                  <a:schemeClr val="tx1"/>
                </a:solidFill>
              </a:rPr>
              <a:t>only</a:t>
            </a:r>
            <a:r>
              <a:rPr lang="pt-PT">
                <a:solidFill>
                  <a:schemeClr val="tx1"/>
                </a:solidFill>
              </a:rPr>
              <a:t> </a:t>
            </a:r>
            <a:r>
              <a:rPr lang="pt-PT" err="1">
                <a:solidFill>
                  <a:schemeClr val="tx1"/>
                </a:solidFill>
              </a:rPr>
              <a:t>the</a:t>
            </a:r>
            <a:r>
              <a:rPr lang="pt-PT">
                <a:solidFill>
                  <a:schemeClr val="tx1"/>
                </a:solidFill>
              </a:rPr>
              <a:t> genes </a:t>
            </a:r>
            <a:r>
              <a:rPr lang="pt-PT" err="1">
                <a:solidFill>
                  <a:schemeClr val="tx1"/>
                </a:solidFill>
              </a:rPr>
              <a:t>that</a:t>
            </a:r>
            <a:r>
              <a:rPr lang="pt-PT">
                <a:solidFill>
                  <a:schemeClr val="tx1"/>
                </a:solidFill>
              </a:rPr>
              <a:t> </a:t>
            </a:r>
            <a:r>
              <a:rPr lang="pt-PT" err="1">
                <a:solidFill>
                  <a:schemeClr val="tx1"/>
                </a:solidFill>
              </a:rPr>
              <a:t>result</a:t>
            </a:r>
            <a:r>
              <a:rPr lang="pt-PT">
                <a:solidFill>
                  <a:schemeClr val="tx1"/>
                </a:solidFill>
              </a:rPr>
              <a:t> </a:t>
            </a:r>
            <a:r>
              <a:rPr lang="pt-PT" err="1">
                <a:solidFill>
                  <a:schemeClr val="tx1"/>
                </a:solidFill>
              </a:rPr>
              <a:t>from</a:t>
            </a:r>
            <a:r>
              <a:rPr lang="pt-PT">
                <a:solidFill>
                  <a:schemeClr val="tx1"/>
                </a:solidFill>
              </a:rPr>
              <a:t> </a:t>
            </a:r>
            <a:r>
              <a:rPr lang="pt-PT" b="1">
                <a:solidFill>
                  <a:schemeClr val="tx1"/>
                </a:solidFill>
              </a:rPr>
              <a:t>PCA (</a:t>
            </a:r>
            <a:r>
              <a:rPr lang="pt-PT" b="1" err="1">
                <a:solidFill>
                  <a:schemeClr val="tx1"/>
                </a:solidFill>
              </a:rPr>
              <a:t>with</a:t>
            </a:r>
            <a:r>
              <a:rPr lang="pt-PT" b="1">
                <a:solidFill>
                  <a:schemeClr val="tx1"/>
                </a:solidFill>
              </a:rPr>
              <a:t> </a:t>
            </a:r>
            <a:r>
              <a:rPr lang="pt-PT" b="1" err="1">
                <a:solidFill>
                  <a:schemeClr val="tx1"/>
                </a:solidFill>
              </a:rPr>
              <a:t>just</a:t>
            </a:r>
            <a:r>
              <a:rPr lang="pt-PT" b="1">
                <a:solidFill>
                  <a:schemeClr val="tx1"/>
                </a:solidFill>
              </a:rPr>
              <a:t> </a:t>
            </a:r>
            <a:r>
              <a:rPr lang="pt-PT" b="1" err="1">
                <a:solidFill>
                  <a:schemeClr val="tx1"/>
                </a:solidFill>
              </a:rPr>
              <a:t>neurons</a:t>
            </a:r>
            <a:r>
              <a:rPr lang="pt-PT" b="1">
                <a:solidFill>
                  <a:schemeClr val="tx1"/>
                </a:solidFill>
              </a:rPr>
              <a:t>) </a:t>
            </a:r>
            <a:r>
              <a:rPr lang="pt-PT">
                <a:solidFill>
                  <a:schemeClr val="tx1"/>
                </a:solidFill>
              </a:rPr>
              <a:t>to </a:t>
            </a:r>
            <a:r>
              <a:rPr lang="pt-PT" err="1">
                <a:solidFill>
                  <a:schemeClr val="tx1"/>
                </a:solidFill>
              </a:rPr>
              <a:t>obtain</a:t>
            </a:r>
            <a:r>
              <a:rPr lang="pt-PT" b="1">
                <a:solidFill>
                  <a:schemeClr val="tx1"/>
                </a:solidFill>
              </a:rPr>
              <a:t> </a:t>
            </a:r>
            <a:r>
              <a:rPr lang="pt-PT" b="1" err="1">
                <a:solidFill>
                  <a:schemeClr val="tx1"/>
                </a:solidFill>
              </a:rPr>
              <a:t>four</a:t>
            </a:r>
            <a:r>
              <a:rPr lang="pt-PT" b="1">
                <a:solidFill>
                  <a:schemeClr val="tx1"/>
                </a:solidFill>
              </a:rPr>
              <a:t> clusters</a:t>
            </a:r>
            <a:r>
              <a:rPr lang="pt-PT">
                <a:solidFill>
                  <a:schemeClr val="tx1"/>
                </a:solidFill>
              </a:rPr>
              <a:t>?</a:t>
            </a:r>
          </a:p>
        </p:txBody>
      </p:sp>
      <p:sp>
        <p:nvSpPr>
          <p:cNvPr id="25" name="Retângulo 24">
            <a:extLst>
              <a:ext uri="{FF2B5EF4-FFF2-40B4-BE49-F238E27FC236}">
                <a16:creationId xmlns:a16="http://schemas.microsoft.com/office/drawing/2014/main" id="{FC9C5DF9-3979-45A4-05E8-00F33FD57898}"/>
              </a:ext>
            </a:extLst>
          </p:cNvPr>
          <p:cNvSpPr/>
          <p:nvPr/>
        </p:nvSpPr>
        <p:spPr>
          <a:xfrm>
            <a:off x="1659371" y="5416581"/>
            <a:ext cx="8870318" cy="884365"/>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a:solidFill>
                  <a:schemeClr val="tx1"/>
                </a:solidFill>
              </a:rPr>
              <a:t>The top 1000 genes captured by PCA on the neuron samples did not enable a good clustering of the neuron samples by brain region with K-Means. More information/genes would be needed.</a:t>
            </a:r>
          </a:p>
        </p:txBody>
      </p:sp>
    </p:spTree>
    <p:extLst>
      <p:ext uri="{BB962C8B-B14F-4D97-AF65-F5344CB8AC3E}">
        <p14:creationId xmlns:p14="http://schemas.microsoft.com/office/powerpoint/2010/main" val="318498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arcador de Posição do Rodapé 3">
            <a:extLst>
              <a:ext uri="{FF2B5EF4-FFF2-40B4-BE49-F238E27FC236}">
                <a16:creationId xmlns:a16="http://schemas.microsoft.com/office/drawing/2014/main" id="{5F26B4DF-955B-9CEB-832A-C42B1E0ABDB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Machine </a:t>
            </a:r>
            <a:r>
              <a:rPr lang="en-US"/>
              <a:t>Learning</a:t>
            </a:r>
            <a:r>
              <a:rPr lang="en-US" kern="1200">
                <a:latin typeface="+mn-lt"/>
                <a:ea typeface="+mn-ea"/>
                <a:cs typeface="+mn-cs"/>
              </a:rPr>
              <a:t> in </a:t>
            </a:r>
            <a:r>
              <a:rPr lang="en-US"/>
              <a:t>Bioengineering</a:t>
            </a:r>
            <a:r>
              <a:rPr lang="en-US" kern="1200">
                <a:latin typeface="+mn-lt"/>
                <a:ea typeface="+mn-ea"/>
                <a:cs typeface="+mn-cs"/>
              </a:rPr>
              <a:t> P1 2023/2024</a:t>
            </a:r>
          </a:p>
        </p:txBody>
      </p:sp>
      <p:sp>
        <p:nvSpPr>
          <p:cNvPr id="5" name="Marcador de Posição do Número do Diapositivo 4">
            <a:extLst>
              <a:ext uri="{FF2B5EF4-FFF2-40B4-BE49-F238E27FC236}">
                <a16:creationId xmlns:a16="http://schemas.microsoft.com/office/drawing/2014/main" id="{561796DF-0476-928C-6B82-B94F328D7B2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7D4AA41-82C7-0749-AD25-9F0F6EE51291}" type="slidenum">
              <a:rPr lang="en-US"/>
              <a:pPr>
                <a:spcAft>
                  <a:spcPts val="600"/>
                </a:spcAft>
              </a:pPr>
              <a:t>3</a:t>
            </a:fld>
            <a:endParaRPr lang="en-US"/>
          </a:p>
        </p:txBody>
      </p:sp>
      <p:graphicFrame>
        <p:nvGraphicFramePr>
          <p:cNvPr id="70" name="Marcador de Posição de Conteúdo 2">
            <a:extLst>
              <a:ext uri="{FF2B5EF4-FFF2-40B4-BE49-F238E27FC236}">
                <a16:creationId xmlns:a16="http://schemas.microsoft.com/office/drawing/2014/main" id="{2F11E18D-7257-8570-E06A-BA35C8CA6066}"/>
              </a:ext>
            </a:extLst>
          </p:cNvPr>
          <p:cNvGraphicFramePr>
            <a:graphicFrameLocks noGrp="1"/>
          </p:cNvGraphicFramePr>
          <p:nvPr>
            <p:ph idx="1"/>
            <p:extLst>
              <p:ext uri="{D42A27DB-BD31-4B8C-83A1-F6EECF244321}">
                <p14:modId xmlns:p14="http://schemas.microsoft.com/office/powerpoint/2010/main" val="887009537"/>
              </p:ext>
            </p:extLst>
          </p:nvPr>
        </p:nvGraphicFramePr>
        <p:xfrm>
          <a:off x="630918" y="1883270"/>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 name="Google Shape;2162;p54">
            <a:extLst>
              <a:ext uri="{FF2B5EF4-FFF2-40B4-BE49-F238E27FC236}">
                <a16:creationId xmlns:a16="http://schemas.microsoft.com/office/drawing/2014/main" id="{4D37AE37-8076-E6FE-F0EE-63103774C363}"/>
              </a:ext>
            </a:extLst>
          </p:cNvPr>
          <p:cNvSpPr txBox="1"/>
          <p:nvPr/>
        </p:nvSpPr>
        <p:spPr>
          <a:xfrm>
            <a:off x="-3609305" y="281957"/>
            <a:ext cx="10298000" cy="536400"/>
          </a:xfrm>
          <a:prstGeom prst="rect">
            <a:avLst/>
          </a:prstGeom>
          <a:noFill/>
          <a:ln>
            <a:noFill/>
          </a:ln>
        </p:spPr>
        <p:txBody>
          <a:bodyPr spcFirstLastPara="1" wrap="square" lIns="121900" tIns="121900" rIns="121900" bIns="121900" anchor="ctr" anchorCtr="0">
            <a:noAutofit/>
          </a:bodyPr>
          <a:lstStyle/>
          <a:p>
            <a:pPr algn="ctr"/>
            <a:r>
              <a:rPr lang="en" sz="3500" b="1">
                <a:latin typeface="Calibri Light"/>
                <a:ea typeface="Fira Sans Extra Condensed SemiBold"/>
                <a:cs typeface="Fira Sans Extra Condensed SemiBold"/>
              </a:rPr>
              <a:t>Motivations</a:t>
            </a:r>
          </a:p>
        </p:txBody>
      </p:sp>
      <p:sp>
        <p:nvSpPr>
          <p:cNvPr id="125" name="Google Shape;2162;p54">
            <a:extLst>
              <a:ext uri="{FF2B5EF4-FFF2-40B4-BE49-F238E27FC236}">
                <a16:creationId xmlns:a16="http://schemas.microsoft.com/office/drawing/2014/main" id="{26C017B0-C3B7-1ACA-2E89-EF2BEAFC4ACC}"/>
              </a:ext>
            </a:extLst>
          </p:cNvPr>
          <p:cNvSpPr txBox="1"/>
          <p:nvPr/>
        </p:nvSpPr>
        <p:spPr>
          <a:xfrm>
            <a:off x="2373385" y="2080777"/>
            <a:ext cx="3549824" cy="1435809"/>
          </a:xfrm>
          <a:prstGeom prst="rect">
            <a:avLst/>
          </a:prstGeom>
          <a:solidFill>
            <a:schemeClr val="bg1"/>
          </a:solidFill>
          <a:ln>
            <a:noFill/>
          </a:ln>
        </p:spPr>
        <p:txBody>
          <a:bodyPr spcFirstLastPara="1" wrap="square" lIns="121900" tIns="121900" rIns="121900" bIns="121900" anchor="ctr" anchorCtr="0">
            <a:noAutofit/>
          </a:bodyPr>
          <a:lstStyle/>
          <a:p>
            <a:pPr algn="ctr"/>
            <a:r>
              <a:rPr lang="en" sz="2400">
                <a:latin typeface="Calibri"/>
                <a:ea typeface="Fira Sans Extra Condensed SemiBold"/>
                <a:cs typeface="Fira Sans Extra Condensed SemiBold"/>
              </a:rPr>
              <a:t>Connection between Brain   Development and </a:t>
            </a:r>
          </a:p>
          <a:p>
            <a:pPr algn="ctr"/>
            <a:r>
              <a:rPr lang="en" sz="2400">
                <a:latin typeface="Calibri"/>
                <a:ea typeface="Fira Sans Extra Condensed SemiBold"/>
                <a:cs typeface="Fira Sans Extra Condensed SemiBold"/>
              </a:rPr>
              <a:t>Psychiatric Disorders</a:t>
            </a:r>
          </a:p>
        </p:txBody>
      </p:sp>
      <p:sp>
        <p:nvSpPr>
          <p:cNvPr id="126" name="Google Shape;2162;p54">
            <a:extLst>
              <a:ext uri="{FF2B5EF4-FFF2-40B4-BE49-F238E27FC236}">
                <a16:creationId xmlns:a16="http://schemas.microsoft.com/office/drawing/2014/main" id="{EFBAF7D4-1106-4CDD-AB58-3D345A93CDC7}"/>
              </a:ext>
            </a:extLst>
          </p:cNvPr>
          <p:cNvSpPr txBox="1"/>
          <p:nvPr/>
        </p:nvSpPr>
        <p:spPr>
          <a:xfrm>
            <a:off x="7782336" y="2080776"/>
            <a:ext cx="3778492" cy="1435809"/>
          </a:xfrm>
          <a:prstGeom prst="rect">
            <a:avLst/>
          </a:prstGeom>
          <a:solidFill>
            <a:schemeClr val="bg1"/>
          </a:solidFill>
          <a:ln>
            <a:noFill/>
          </a:ln>
        </p:spPr>
        <p:txBody>
          <a:bodyPr spcFirstLastPara="1" wrap="square" lIns="121900" tIns="121900" rIns="121900" bIns="121900" anchor="ctr" anchorCtr="0">
            <a:noAutofit/>
          </a:bodyPr>
          <a:lstStyle/>
          <a:p>
            <a:pPr algn="ctr"/>
            <a:r>
              <a:rPr lang="en" sz="2400">
                <a:latin typeface="Calibri"/>
                <a:ea typeface="Fira Sans Extra Condensed SemiBold"/>
                <a:cs typeface="Fira Sans Extra Condensed SemiBold"/>
              </a:rPr>
              <a:t>Genetic Expression Variation  in Psychiatric Disorders</a:t>
            </a:r>
            <a:endParaRPr lang="en" sz="2400">
              <a:latin typeface="Calibri"/>
              <a:ea typeface="Fira Sans Extra Condensed SemiBold"/>
              <a:cs typeface="Calibri"/>
            </a:endParaRPr>
          </a:p>
        </p:txBody>
      </p:sp>
      <p:cxnSp>
        <p:nvCxnSpPr>
          <p:cNvPr id="1408" name="Conexão Reta 3">
            <a:extLst>
              <a:ext uri="{FF2B5EF4-FFF2-40B4-BE49-F238E27FC236}">
                <a16:creationId xmlns:a16="http://schemas.microsoft.com/office/drawing/2014/main" id="{FBAD514E-F541-93C6-CF9E-F5348D0F0786}"/>
              </a:ext>
            </a:extLst>
          </p:cNvPr>
          <p:cNvCxnSpPr>
            <a:cxnSpLocks/>
          </p:cNvCxnSpPr>
          <p:nvPr/>
        </p:nvCxnSpPr>
        <p:spPr>
          <a:xfrm>
            <a:off x="4642" y="1000146"/>
            <a:ext cx="5916472"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09" name="Google Shape;2162;p54">
            <a:extLst>
              <a:ext uri="{FF2B5EF4-FFF2-40B4-BE49-F238E27FC236}">
                <a16:creationId xmlns:a16="http://schemas.microsoft.com/office/drawing/2014/main" id="{1DAF33C3-B2DC-6455-D3F6-07A86812095C}"/>
              </a:ext>
            </a:extLst>
          </p:cNvPr>
          <p:cNvSpPr txBox="1"/>
          <p:nvPr/>
        </p:nvSpPr>
        <p:spPr>
          <a:xfrm>
            <a:off x="2410861" y="4104450"/>
            <a:ext cx="3252621" cy="1460791"/>
          </a:xfrm>
          <a:prstGeom prst="rect">
            <a:avLst/>
          </a:prstGeom>
          <a:solidFill>
            <a:schemeClr val="bg1"/>
          </a:solidFill>
          <a:ln>
            <a:noFill/>
          </a:ln>
        </p:spPr>
        <p:txBody>
          <a:bodyPr spcFirstLastPara="1" wrap="square" lIns="121900" tIns="121900" rIns="121900" bIns="121900" anchor="ctr" anchorCtr="0">
            <a:noAutofit/>
          </a:bodyPr>
          <a:lstStyle/>
          <a:p>
            <a:pPr algn="ctr"/>
            <a:r>
              <a:rPr lang="en" sz="2400">
                <a:latin typeface="Calibri"/>
                <a:ea typeface="Fira Sans Extra Condensed SemiBold"/>
                <a:cs typeface="Fira Sans Extra Condensed SemiBold"/>
              </a:rPr>
              <a:t>Relevance of Treatment   Personalization</a:t>
            </a:r>
            <a:endParaRPr lang="pt-PT" sz="2400">
              <a:latin typeface="Calibri"/>
            </a:endParaRPr>
          </a:p>
        </p:txBody>
      </p:sp>
      <p:sp>
        <p:nvSpPr>
          <p:cNvPr id="1424" name="Google Shape;2162;p54">
            <a:extLst>
              <a:ext uri="{FF2B5EF4-FFF2-40B4-BE49-F238E27FC236}">
                <a16:creationId xmlns:a16="http://schemas.microsoft.com/office/drawing/2014/main" id="{6A88063F-A820-7209-131F-567D22423982}"/>
              </a:ext>
            </a:extLst>
          </p:cNvPr>
          <p:cNvSpPr txBox="1"/>
          <p:nvPr/>
        </p:nvSpPr>
        <p:spPr>
          <a:xfrm>
            <a:off x="7907253" y="4129432"/>
            <a:ext cx="3327574" cy="1435809"/>
          </a:xfrm>
          <a:prstGeom prst="rect">
            <a:avLst/>
          </a:prstGeom>
          <a:solidFill>
            <a:schemeClr val="bg1"/>
          </a:solidFill>
          <a:ln>
            <a:noFill/>
          </a:ln>
        </p:spPr>
        <p:txBody>
          <a:bodyPr spcFirstLastPara="1" wrap="square" lIns="121900" tIns="121900" rIns="121900" bIns="121900" anchor="ctr" anchorCtr="0">
            <a:noAutofit/>
          </a:bodyPr>
          <a:lstStyle/>
          <a:p>
            <a:pPr algn="ctr"/>
            <a:r>
              <a:rPr lang="en" sz="2400">
                <a:latin typeface="Calibri"/>
                <a:ea typeface="Fira Sans Extra Condensed SemiBold"/>
                <a:cs typeface="Fira Sans Extra Condensed SemiBold"/>
              </a:rPr>
              <a:t>Machine Learning as a Promising Approach</a:t>
            </a:r>
          </a:p>
        </p:txBody>
      </p:sp>
      <p:sp>
        <p:nvSpPr>
          <p:cNvPr id="44" name="Google Shape;2167;p54">
            <a:extLst>
              <a:ext uri="{FF2B5EF4-FFF2-40B4-BE49-F238E27FC236}">
                <a16:creationId xmlns:a16="http://schemas.microsoft.com/office/drawing/2014/main" id="{3D337BCB-3960-40CE-4B58-86910BBAB18E}"/>
              </a:ext>
            </a:extLst>
          </p:cNvPr>
          <p:cNvSpPr/>
          <p:nvPr/>
        </p:nvSpPr>
        <p:spPr>
          <a:xfrm>
            <a:off x="10404367" y="-1075244"/>
            <a:ext cx="1411693" cy="2712729"/>
          </a:xfrm>
          <a:custGeom>
            <a:avLst/>
            <a:gdLst/>
            <a:ahLst/>
            <a:cxnLst/>
            <a:rect l="l" t="t" r="r" b="b"/>
            <a:pathLst>
              <a:path w="52540" h="97801" extrusionOk="0">
                <a:moveTo>
                  <a:pt x="29770" y="93965"/>
                </a:moveTo>
                <a:lnTo>
                  <a:pt x="29770" y="93965"/>
                </a:lnTo>
                <a:cubicBezTo>
                  <a:pt x="29010" y="94757"/>
                  <a:pt x="28186" y="95549"/>
                  <a:pt x="27331" y="96150"/>
                </a:cubicBezTo>
                <a:cubicBezTo>
                  <a:pt x="28155" y="95422"/>
                  <a:pt x="28946" y="94694"/>
                  <a:pt x="29770" y="93965"/>
                </a:cubicBezTo>
                <a:close/>
                <a:moveTo>
                  <a:pt x="25860" y="1"/>
                </a:moveTo>
                <a:cubicBezTo>
                  <a:pt x="21611" y="1"/>
                  <a:pt x="17396" y="1286"/>
                  <a:pt x="13777" y="3931"/>
                </a:cubicBezTo>
                <a:cubicBezTo>
                  <a:pt x="8900" y="7509"/>
                  <a:pt x="6081" y="13368"/>
                  <a:pt x="5796" y="19322"/>
                </a:cubicBezTo>
                <a:lnTo>
                  <a:pt x="5670" y="19322"/>
                </a:lnTo>
                <a:cubicBezTo>
                  <a:pt x="4118" y="19417"/>
                  <a:pt x="2503" y="19385"/>
                  <a:pt x="919" y="19543"/>
                </a:cubicBezTo>
                <a:cubicBezTo>
                  <a:pt x="824" y="19543"/>
                  <a:pt x="729" y="19607"/>
                  <a:pt x="666" y="19670"/>
                </a:cubicBezTo>
                <a:cubicBezTo>
                  <a:pt x="539" y="19733"/>
                  <a:pt x="444" y="19860"/>
                  <a:pt x="412" y="20082"/>
                </a:cubicBezTo>
                <a:cubicBezTo>
                  <a:pt x="1" y="29709"/>
                  <a:pt x="222" y="39400"/>
                  <a:pt x="349" y="49059"/>
                </a:cubicBezTo>
                <a:cubicBezTo>
                  <a:pt x="476" y="58274"/>
                  <a:pt x="222" y="67553"/>
                  <a:pt x="761" y="76769"/>
                </a:cubicBezTo>
                <a:cubicBezTo>
                  <a:pt x="761" y="76896"/>
                  <a:pt x="824" y="76991"/>
                  <a:pt x="888" y="77054"/>
                </a:cubicBezTo>
                <a:cubicBezTo>
                  <a:pt x="888" y="77149"/>
                  <a:pt x="919" y="77212"/>
                  <a:pt x="1014" y="77307"/>
                </a:cubicBezTo>
                <a:cubicBezTo>
                  <a:pt x="4276" y="80854"/>
                  <a:pt x="8393" y="83673"/>
                  <a:pt x="12193" y="86618"/>
                </a:cubicBezTo>
                <a:cubicBezTo>
                  <a:pt x="16564" y="89975"/>
                  <a:pt x="20681" y="93459"/>
                  <a:pt x="24481" y="97480"/>
                </a:cubicBezTo>
                <a:cubicBezTo>
                  <a:pt x="24576" y="97576"/>
                  <a:pt x="24671" y="97607"/>
                  <a:pt x="24766" y="97639"/>
                </a:cubicBezTo>
                <a:cubicBezTo>
                  <a:pt x="24829" y="97671"/>
                  <a:pt x="24893" y="97702"/>
                  <a:pt x="24956" y="97734"/>
                </a:cubicBezTo>
                <a:lnTo>
                  <a:pt x="25019" y="97734"/>
                </a:lnTo>
                <a:cubicBezTo>
                  <a:pt x="25098" y="97773"/>
                  <a:pt x="25188" y="97800"/>
                  <a:pt x="25276" y="97800"/>
                </a:cubicBezTo>
                <a:cubicBezTo>
                  <a:pt x="25330" y="97800"/>
                  <a:pt x="25383" y="97790"/>
                  <a:pt x="25431" y="97766"/>
                </a:cubicBezTo>
                <a:cubicBezTo>
                  <a:pt x="25463" y="97766"/>
                  <a:pt x="25495" y="97766"/>
                  <a:pt x="25526" y="97766"/>
                </a:cubicBezTo>
                <a:cubicBezTo>
                  <a:pt x="27053" y="97766"/>
                  <a:pt x="27989" y="97015"/>
                  <a:pt x="29168" y="95929"/>
                </a:cubicBezTo>
                <a:cubicBezTo>
                  <a:pt x="31607" y="93680"/>
                  <a:pt x="33918" y="91368"/>
                  <a:pt x="36357" y="89152"/>
                </a:cubicBezTo>
                <a:cubicBezTo>
                  <a:pt x="41076" y="84845"/>
                  <a:pt x="45984" y="80696"/>
                  <a:pt x="50988" y="76737"/>
                </a:cubicBezTo>
                <a:cubicBezTo>
                  <a:pt x="51178" y="76611"/>
                  <a:pt x="51210" y="76421"/>
                  <a:pt x="51178" y="76262"/>
                </a:cubicBezTo>
                <a:cubicBezTo>
                  <a:pt x="51210" y="76231"/>
                  <a:pt x="51241" y="76167"/>
                  <a:pt x="51241" y="76072"/>
                </a:cubicBezTo>
                <a:cubicBezTo>
                  <a:pt x="52445" y="67807"/>
                  <a:pt x="51970" y="58971"/>
                  <a:pt x="52065" y="50611"/>
                </a:cubicBezTo>
                <a:cubicBezTo>
                  <a:pt x="52160" y="41807"/>
                  <a:pt x="52540" y="32813"/>
                  <a:pt x="51906" y="24009"/>
                </a:cubicBezTo>
                <a:cubicBezTo>
                  <a:pt x="51906" y="23882"/>
                  <a:pt x="51875" y="23787"/>
                  <a:pt x="51780" y="23724"/>
                </a:cubicBezTo>
                <a:cubicBezTo>
                  <a:pt x="51811" y="23692"/>
                  <a:pt x="51811" y="23660"/>
                  <a:pt x="51811" y="23597"/>
                </a:cubicBezTo>
                <a:cubicBezTo>
                  <a:pt x="51653" y="22805"/>
                  <a:pt x="51210" y="21950"/>
                  <a:pt x="50576" y="21380"/>
                </a:cubicBezTo>
                <a:cubicBezTo>
                  <a:pt x="50545" y="21190"/>
                  <a:pt x="50418" y="21032"/>
                  <a:pt x="50196" y="21032"/>
                </a:cubicBezTo>
                <a:cubicBezTo>
                  <a:pt x="49088" y="21063"/>
                  <a:pt x="47979" y="21095"/>
                  <a:pt x="46871" y="21158"/>
                </a:cubicBezTo>
                <a:lnTo>
                  <a:pt x="46839" y="21824"/>
                </a:lnTo>
                <a:cubicBezTo>
                  <a:pt x="47853" y="21855"/>
                  <a:pt x="48835" y="21887"/>
                  <a:pt x="49848" y="21919"/>
                </a:cubicBezTo>
                <a:cubicBezTo>
                  <a:pt x="49468" y="30976"/>
                  <a:pt x="50038" y="40128"/>
                  <a:pt x="50101" y="49185"/>
                </a:cubicBezTo>
                <a:cubicBezTo>
                  <a:pt x="50165" y="57989"/>
                  <a:pt x="49785" y="66762"/>
                  <a:pt x="49816" y="75502"/>
                </a:cubicBezTo>
                <a:cubicBezTo>
                  <a:pt x="49721" y="75502"/>
                  <a:pt x="49595" y="75502"/>
                  <a:pt x="49500" y="75597"/>
                </a:cubicBezTo>
                <a:cubicBezTo>
                  <a:pt x="45193" y="78606"/>
                  <a:pt x="41171" y="82153"/>
                  <a:pt x="37212" y="85573"/>
                </a:cubicBezTo>
                <a:cubicBezTo>
                  <a:pt x="33127" y="89152"/>
                  <a:pt x="28788" y="92762"/>
                  <a:pt x="25209" y="96879"/>
                </a:cubicBezTo>
                <a:cubicBezTo>
                  <a:pt x="25209" y="96847"/>
                  <a:pt x="25209" y="96815"/>
                  <a:pt x="25178" y="96784"/>
                </a:cubicBezTo>
                <a:cubicBezTo>
                  <a:pt x="21947" y="92952"/>
                  <a:pt x="17989" y="89753"/>
                  <a:pt x="14062" y="86713"/>
                </a:cubicBezTo>
                <a:cubicBezTo>
                  <a:pt x="9882" y="83483"/>
                  <a:pt x="5796" y="80126"/>
                  <a:pt x="1679" y="76801"/>
                </a:cubicBezTo>
                <a:cubicBezTo>
                  <a:pt x="1679" y="76769"/>
                  <a:pt x="1679" y="76769"/>
                  <a:pt x="1679" y="76737"/>
                </a:cubicBezTo>
                <a:cubicBezTo>
                  <a:pt x="2218" y="57958"/>
                  <a:pt x="698" y="39115"/>
                  <a:pt x="1363" y="20303"/>
                </a:cubicBezTo>
                <a:lnTo>
                  <a:pt x="1363" y="20303"/>
                </a:lnTo>
                <a:cubicBezTo>
                  <a:pt x="1959" y="20383"/>
                  <a:pt x="2568" y="20418"/>
                  <a:pt x="3175" y="20418"/>
                </a:cubicBezTo>
                <a:cubicBezTo>
                  <a:pt x="4018" y="20418"/>
                  <a:pt x="4860" y="20351"/>
                  <a:pt x="5670" y="20240"/>
                </a:cubicBezTo>
                <a:lnTo>
                  <a:pt x="5765" y="20240"/>
                </a:lnTo>
                <a:cubicBezTo>
                  <a:pt x="5765" y="22045"/>
                  <a:pt x="6018" y="23882"/>
                  <a:pt x="6493" y="25655"/>
                </a:cubicBezTo>
                <a:cubicBezTo>
                  <a:pt x="6746" y="26574"/>
                  <a:pt x="7063" y="27429"/>
                  <a:pt x="7443" y="28252"/>
                </a:cubicBezTo>
                <a:lnTo>
                  <a:pt x="8171" y="27936"/>
                </a:lnTo>
                <a:cubicBezTo>
                  <a:pt x="7348" y="26130"/>
                  <a:pt x="6810" y="24104"/>
                  <a:pt x="6651" y="21887"/>
                </a:cubicBezTo>
                <a:cubicBezTo>
                  <a:pt x="5860" y="11689"/>
                  <a:pt x="12890" y="2569"/>
                  <a:pt x="23056" y="1017"/>
                </a:cubicBezTo>
                <a:cubicBezTo>
                  <a:pt x="24029" y="876"/>
                  <a:pt x="24997" y="804"/>
                  <a:pt x="25955" y="804"/>
                </a:cubicBezTo>
                <a:cubicBezTo>
                  <a:pt x="27147" y="804"/>
                  <a:pt x="28326" y="915"/>
                  <a:pt x="29485" y="1144"/>
                </a:cubicBezTo>
                <a:cubicBezTo>
                  <a:pt x="29548" y="1207"/>
                  <a:pt x="29643" y="1239"/>
                  <a:pt x="29738" y="1270"/>
                </a:cubicBezTo>
                <a:cubicBezTo>
                  <a:pt x="29991" y="1270"/>
                  <a:pt x="30245" y="1302"/>
                  <a:pt x="30466" y="1334"/>
                </a:cubicBezTo>
                <a:cubicBezTo>
                  <a:pt x="32842" y="1904"/>
                  <a:pt x="35090" y="2917"/>
                  <a:pt x="37212" y="4247"/>
                </a:cubicBezTo>
                <a:cubicBezTo>
                  <a:pt x="42247" y="7478"/>
                  <a:pt x="44591" y="12260"/>
                  <a:pt x="44844" y="18150"/>
                </a:cubicBezTo>
                <a:cubicBezTo>
                  <a:pt x="44876" y="18467"/>
                  <a:pt x="44876" y="18783"/>
                  <a:pt x="44876" y="19132"/>
                </a:cubicBezTo>
                <a:lnTo>
                  <a:pt x="45699" y="19132"/>
                </a:lnTo>
                <a:cubicBezTo>
                  <a:pt x="45731" y="18467"/>
                  <a:pt x="45699" y="17802"/>
                  <a:pt x="45668" y="17137"/>
                </a:cubicBezTo>
                <a:lnTo>
                  <a:pt x="46649" y="17010"/>
                </a:lnTo>
                <a:cubicBezTo>
                  <a:pt x="45541" y="8713"/>
                  <a:pt x="39904" y="1365"/>
                  <a:pt x="30498" y="510"/>
                </a:cubicBezTo>
                <a:cubicBezTo>
                  <a:pt x="28966" y="172"/>
                  <a:pt x="27410" y="1"/>
                  <a:pt x="25860"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algn="ctr">
              <a:spcAft>
                <a:spcPts val="600"/>
              </a:spcAft>
            </a:pPr>
            <a:endParaRPr lang="pt-PT" sz="2400">
              <a:ea typeface="Calibri"/>
              <a:cs typeface="Calibri"/>
            </a:endParaRPr>
          </a:p>
          <a:p>
            <a:pPr algn="ctr">
              <a:spcAft>
                <a:spcPts val="600"/>
              </a:spcAft>
            </a:pPr>
            <a:endParaRPr lang="pt-PT" sz="2400">
              <a:latin typeface="Fira Sans Extra Condensed"/>
              <a:ea typeface="Calibri"/>
              <a:cs typeface="Calibri"/>
            </a:endParaRPr>
          </a:p>
          <a:p>
            <a:pPr algn="ctr">
              <a:spcAft>
                <a:spcPts val="600"/>
              </a:spcAft>
            </a:pPr>
            <a:r>
              <a:rPr lang="pt-PT" err="1">
                <a:latin typeface="Calibri"/>
                <a:ea typeface="Calibri"/>
                <a:cs typeface="Calibri"/>
              </a:rPr>
              <a:t>Introduction</a:t>
            </a:r>
            <a:endParaRPr lang="pt-PT">
              <a:latin typeface="Calibri"/>
              <a:ea typeface="Calibri"/>
              <a:cs typeface="Calibri"/>
            </a:endParaRPr>
          </a:p>
        </p:txBody>
      </p:sp>
    </p:spTree>
    <p:extLst>
      <p:ext uri="{BB962C8B-B14F-4D97-AF65-F5344CB8AC3E}">
        <p14:creationId xmlns:p14="http://schemas.microsoft.com/office/powerpoint/2010/main" val="3479200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2729885" y="240852"/>
            <a:ext cx="10298000" cy="536400"/>
          </a:xfrm>
          <a:prstGeom prst="rect">
            <a:avLst/>
          </a:prstGeom>
          <a:noFill/>
          <a:ln>
            <a:noFill/>
          </a:ln>
        </p:spPr>
        <p:txBody>
          <a:bodyPr spcFirstLastPara="1" wrap="square" lIns="121900" tIns="121900" rIns="121900" bIns="121900" anchor="ctr" anchorCtr="0">
            <a:noAutofit/>
          </a:bodyPr>
          <a:lstStyle/>
          <a:p>
            <a:pPr algn="ctr">
              <a:defRPr/>
            </a:pPr>
            <a:r>
              <a:rPr kumimoji="0" lang="en"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Hierarchical clustering</a:t>
            </a:r>
            <a:r>
              <a:rPr lang="en" sz="3500" b="1">
                <a:solidFill>
                  <a:prstClr val="black"/>
                </a:solidFill>
                <a:latin typeface="+mj-lt"/>
                <a:ea typeface="Fira Sans Extra Condensed SemiBold"/>
                <a:cs typeface="Fira Sans Extra Condensed SemiBold"/>
                <a:sym typeface="Fira Sans Extra Condensed SemiBold"/>
              </a:rPr>
              <a:t> </a:t>
            </a:r>
            <a:endParaRPr lang="pt-PT"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endParaRPr>
          </a:p>
        </p:txBody>
      </p:sp>
      <p:sp>
        <p:nvSpPr>
          <p:cNvPr id="5" name="Retângulo 4">
            <a:extLst>
              <a:ext uri="{FF2B5EF4-FFF2-40B4-BE49-F238E27FC236}">
                <a16:creationId xmlns:a16="http://schemas.microsoft.com/office/drawing/2014/main" id="{A08F2AF0-1AB8-E432-CE99-DB12DAC4B476}"/>
              </a:ext>
            </a:extLst>
          </p:cNvPr>
          <p:cNvSpPr/>
          <p:nvPr/>
        </p:nvSpPr>
        <p:spPr>
          <a:xfrm>
            <a:off x="2018608" y="1052946"/>
            <a:ext cx="7963592" cy="942109"/>
          </a:xfrm>
          <a:prstGeom prst="rect">
            <a:avLst/>
          </a:prstGeom>
          <a:solidFill>
            <a:srgbClr val="C5E5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a:solidFill>
                  <a:schemeClr val="tx1"/>
                </a:solidFill>
              </a:rPr>
              <a:t>Are </a:t>
            </a:r>
            <a:r>
              <a:rPr lang="pt-PT" err="1">
                <a:solidFill>
                  <a:schemeClr val="tx1"/>
                </a:solidFill>
              </a:rPr>
              <a:t>we</a:t>
            </a:r>
            <a:r>
              <a:rPr lang="pt-PT">
                <a:solidFill>
                  <a:schemeClr val="tx1"/>
                </a:solidFill>
              </a:rPr>
              <a:t> </a:t>
            </a:r>
            <a:r>
              <a:rPr lang="pt-PT" err="1">
                <a:solidFill>
                  <a:schemeClr val="tx1"/>
                </a:solidFill>
              </a:rPr>
              <a:t>able</a:t>
            </a:r>
            <a:r>
              <a:rPr lang="pt-PT">
                <a:solidFill>
                  <a:schemeClr val="tx1"/>
                </a:solidFill>
              </a:rPr>
              <a:t> to </a:t>
            </a:r>
            <a:r>
              <a:rPr lang="pt-PT" err="1">
                <a:solidFill>
                  <a:schemeClr val="tx1"/>
                </a:solidFill>
              </a:rPr>
              <a:t>decrease</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problem</a:t>
            </a:r>
            <a:r>
              <a:rPr lang="pt-PT">
                <a:solidFill>
                  <a:schemeClr val="tx1"/>
                </a:solidFill>
              </a:rPr>
              <a:t> </a:t>
            </a:r>
            <a:r>
              <a:rPr lang="pt-PT" err="1">
                <a:solidFill>
                  <a:schemeClr val="tx1"/>
                </a:solidFill>
              </a:rPr>
              <a:t>complexity</a:t>
            </a:r>
            <a:r>
              <a:rPr lang="pt-PT">
                <a:solidFill>
                  <a:schemeClr val="tx1"/>
                </a:solidFill>
              </a:rPr>
              <a:t> </a:t>
            </a:r>
            <a:r>
              <a:rPr lang="pt-PT" err="1">
                <a:solidFill>
                  <a:schemeClr val="tx1"/>
                </a:solidFill>
              </a:rPr>
              <a:t>by</a:t>
            </a:r>
            <a:r>
              <a:rPr lang="pt-PT">
                <a:solidFill>
                  <a:schemeClr val="tx1"/>
                </a:solidFill>
              </a:rPr>
              <a:t> </a:t>
            </a:r>
            <a:r>
              <a:rPr lang="pt-PT" err="1">
                <a:solidFill>
                  <a:schemeClr val="tx1"/>
                </a:solidFill>
              </a:rPr>
              <a:t>using</a:t>
            </a:r>
            <a:r>
              <a:rPr lang="pt-PT">
                <a:solidFill>
                  <a:schemeClr val="tx1"/>
                </a:solidFill>
              </a:rPr>
              <a:t> </a:t>
            </a:r>
            <a:r>
              <a:rPr lang="pt-PT" err="1">
                <a:solidFill>
                  <a:schemeClr val="tx1"/>
                </a:solidFill>
              </a:rPr>
              <a:t>only</a:t>
            </a:r>
            <a:r>
              <a:rPr lang="pt-PT">
                <a:solidFill>
                  <a:schemeClr val="tx1"/>
                </a:solidFill>
              </a:rPr>
              <a:t> </a:t>
            </a:r>
            <a:r>
              <a:rPr lang="pt-PT" err="1">
                <a:solidFill>
                  <a:schemeClr val="tx1"/>
                </a:solidFill>
              </a:rPr>
              <a:t>the</a:t>
            </a:r>
            <a:r>
              <a:rPr lang="pt-PT">
                <a:solidFill>
                  <a:schemeClr val="tx1"/>
                </a:solidFill>
              </a:rPr>
              <a:t> genes </a:t>
            </a:r>
            <a:r>
              <a:rPr lang="pt-PT" err="1">
                <a:solidFill>
                  <a:schemeClr val="tx1"/>
                </a:solidFill>
              </a:rPr>
              <a:t>that</a:t>
            </a:r>
            <a:r>
              <a:rPr lang="pt-PT">
                <a:solidFill>
                  <a:schemeClr val="tx1"/>
                </a:solidFill>
              </a:rPr>
              <a:t> </a:t>
            </a:r>
            <a:r>
              <a:rPr lang="pt-PT" err="1">
                <a:solidFill>
                  <a:schemeClr val="tx1"/>
                </a:solidFill>
              </a:rPr>
              <a:t>result</a:t>
            </a:r>
            <a:r>
              <a:rPr lang="pt-PT">
                <a:solidFill>
                  <a:schemeClr val="tx1"/>
                </a:solidFill>
              </a:rPr>
              <a:t> </a:t>
            </a:r>
            <a:r>
              <a:rPr lang="pt-PT" err="1">
                <a:solidFill>
                  <a:schemeClr val="tx1"/>
                </a:solidFill>
              </a:rPr>
              <a:t>from</a:t>
            </a:r>
            <a:r>
              <a:rPr lang="pt-PT">
                <a:solidFill>
                  <a:schemeClr val="tx1"/>
                </a:solidFill>
              </a:rPr>
              <a:t> </a:t>
            </a:r>
            <a:r>
              <a:rPr lang="pt-PT" b="1">
                <a:solidFill>
                  <a:schemeClr val="tx1"/>
                </a:solidFill>
              </a:rPr>
              <a:t>PCA (</a:t>
            </a:r>
            <a:r>
              <a:rPr lang="pt-PT" b="1" err="1">
                <a:solidFill>
                  <a:schemeClr val="tx1"/>
                </a:solidFill>
              </a:rPr>
              <a:t>with</a:t>
            </a:r>
            <a:r>
              <a:rPr lang="pt-PT" b="1">
                <a:solidFill>
                  <a:schemeClr val="tx1"/>
                </a:solidFill>
              </a:rPr>
              <a:t> </a:t>
            </a:r>
            <a:r>
              <a:rPr lang="pt-PT" b="1" err="1">
                <a:solidFill>
                  <a:schemeClr val="tx1"/>
                </a:solidFill>
              </a:rPr>
              <a:t>just</a:t>
            </a:r>
            <a:r>
              <a:rPr lang="pt-PT" b="1">
                <a:solidFill>
                  <a:schemeClr val="tx1"/>
                </a:solidFill>
              </a:rPr>
              <a:t> </a:t>
            </a:r>
            <a:r>
              <a:rPr lang="pt-PT" b="1" err="1">
                <a:solidFill>
                  <a:schemeClr val="tx1"/>
                </a:solidFill>
              </a:rPr>
              <a:t>neurons</a:t>
            </a:r>
            <a:r>
              <a:rPr lang="pt-PT" b="1">
                <a:solidFill>
                  <a:schemeClr val="tx1"/>
                </a:solidFill>
              </a:rPr>
              <a:t>) </a:t>
            </a:r>
            <a:r>
              <a:rPr lang="pt-PT">
                <a:solidFill>
                  <a:schemeClr val="tx1"/>
                </a:solidFill>
              </a:rPr>
              <a:t>to </a:t>
            </a:r>
            <a:r>
              <a:rPr lang="pt-PT" err="1">
                <a:solidFill>
                  <a:schemeClr val="tx1"/>
                </a:solidFill>
              </a:rPr>
              <a:t>obtain</a:t>
            </a:r>
            <a:r>
              <a:rPr lang="pt-PT" b="1">
                <a:solidFill>
                  <a:schemeClr val="tx1"/>
                </a:solidFill>
              </a:rPr>
              <a:t> </a:t>
            </a:r>
            <a:r>
              <a:rPr lang="pt-PT" b="1" err="1">
                <a:solidFill>
                  <a:schemeClr val="tx1"/>
                </a:solidFill>
              </a:rPr>
              <a:t>four</a:t>
            </a:r>
            <a:r>
              <a:rPr lang="pt-PT" b="1">
                <a:solidFill>
                  <a:schemeClr val="tx1"/>
                </a:solidFill>
              </a:rPr>
              <a:t> clusters</a:t>
            </a:r>
            <a:r>
              <a:rPr lang="pt-PT">
                <a:solidFill>
                  <a:schemeClr val="tx1"/>
                </a:solidFill>
              </a:rPr>
              <a:t>?</a:t>
            </a:r>
          </a:p>
        </p:txBody>
      </p:sp>
      <p:sp>
        <p:nvSpPr>
          <p:cNvPr id="6" name="Retângulo: Cantos Arredondados 5">
            <a:extLst>
              <a:ext uri="{FF2B5EF4-FFF2-40B4-BE49-F238E27FC236}">
                <a16:creationId xmlns:a16="http://schemas.microsoft.com/office/drawing/2014/main" id="{1F200B70-CF60-2D96-A7E6-DB76262D303E}"/>
              </a:ext>
            </a:extLst>
          </p:cNvPr>
          <p:cNvSpPr/>
          <p:nvPr/>
        </p:nvSpPr>
        <p:spPr>
          <a:xfrm>
            <a:off x="2018608" y="2251243"/>
            <a:ext cx="2219846"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15959 genes</a:t>
            </a:r>
          </a:p>
        </p:txBody>
      </p:sp>
      <p:sp>
        <p:nvSpPr>
          <p:cNvPr id="9" name="Retângulo: Cantos Arredondados 8">
            <a:extLst>
              <a:ext uri="{FF2B5EF4-FFF2-40B4-BE49-F238E27FC236}">
                <a16:creationId xmlns:a16="http://schemas.microsoft.com/office/drawing/2014/main" id="{E6D0F871-2C6C-864B-E921-0D25ACEBCB1A}"/>
              </a:ext>
            </a:extLst>
          </p:cNvPr>
          <p:cNvSpPr/>
          <p:nvPr/>
        </p:nvSpPr>
        <p:spPr>
          <a:xfrm>
            <a:off x="7712826" y="2251243"/>
            <a:ext cx="2219846" cy="471104"/>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a:t>1000 genes</a:t>
            </a:r>
          </a:p>
        </p:txBody>
      </p:sp>
      <p:cxnSp>
        <p:nvCxnSpPr>
          <p:cNvPr id="4" name="Conexão reta 3">
            <a:extLst>
              <a:ext uri="{FF2B5EF4-FFF2-40B4-BE49-F238E27FC236}">
                <a16:creationId xmlns:a16="http://schemas.microsoft.com/office/drawing/2014/main" id="{31648B2B-A0EE-D8E8-BD72-6A297F90EEF0}"/>
              </a:ext>
            </a:extLst>
          </p:cNvPr>
          <p:cNvCxnSpPr>
            <a:cxnSpLocks/>
          </p:cNvCxnSpPr>
          <p:nvPr/>
        </p:nvCxnSpPr>
        <p:spPr>
          <a:xfrm>
            <a:off x="6012873" y="2310938"/>
            <a:ext cx="0" cy="2877012"/>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7" name="Retângulo 6">
            <a:extLst>
              <a:ext uri="{FF2B5EF4-FFF2-40B4-BE49-F238E27FC236}">
                <a16:creationId xmlns:a16="http://schemas.microsoft.com/office/drawing/2014/main" id="{BD3617F2-2D60-A0B7-B65B-94DE8CC2BA88}"/>
              </a:ext>
            </a:extLst>
          </p:cNvPr>
          <p:cNvSpPr/>
          <p:nvPr/>
        </p:nvSpPr>
        <p:spPr>
          <a:xfrm>
            <a:off x="476048" y="2798663"/>
            <a:ext cx="2520926"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0.25410455166431134</a:t>
            </a:r>
          </a:p>
          <a:p>
            <a:r>
              <a:rPr lang="pt-PT" sz="1100">
                <a:solidFill>
                  <a:schemeClr val="tx1"/>
                </a:solidFill>
              </a:rPr>
              <a:t>Rand-</a:t>
            </a:r>
            <a:r>
              <a:rPr lang="pt-PT" sz="1100" err="1">
                <a:solidFill>
                  <a:schemeClr val="tx1"/>
                </a:solidFill>
              </a:rPr>
              <a:t>index</a:t>
            </a:r>
            <a:r>
              <a:rPr lang="pt-PT" sz="1100">
                <a:solidFill>
                  <a:schemeClr val="tx1"/>
                </a:solidFill>
              </a:rPr>
              <a:t> score: 1.0</a:t>
            </a:r>
          </a:p>
        </p:txBody>
      </p:sp>
      <p:pic>
        <p:nvPicPr>
          <p:cNvPr id="10" name="Imagem 9">
            <a:extLst>
              <a:ext uri="{FF2B5EF4-FFF2-40B4-BE49-F238E27FC236}">
                <a16:creationId xmlns:a16="http://schemas.microsoft.com/office/drawing/2014/main" id="{C5E96C16-68B4-F8E0-A487-0DC692FE1DF5}"/>
              </a:ext>
            </a:extLst>
          </p:cNvPr>
          <p:cNvPicPr>
            <a:picLocks noChangeAspect="1"/>
          </p:cNvPicPr>
          <p:nvPr/>
        </p:nvPicPr>
        <p:blipFill rotWithShape="1">
          <a:blip r:embed="rId4"/>
          <a:srcRect b="5082"/>
          <a:stretch/>
        </p:blipFill>
        <p:spPr>
          <a:xfrm>
            <a:off x="171423" y="3386872"/>
            <a:ext cx="5828981" cy="1803139"/>
          </a:xfrm>
          <a:prstGeom prst="rect">
            <a:avLst/>
          </a:prstGeom>
        </p:spPr>
      </p:pic>
      <p:grpSp>
        <p:nvGrpSpPr>
          <p:cNvPr id="11" name="Agrupar 10">
            <a:extLst>
              <a:ext uri="{FF2B5EF4-FFF2-40B4-BE49-F238E27FC236}">
                <a16:creationId xmlns:a16="http://schemas.microsoft.com/office/drawing/2014/main" id="{3E887217-4ECE-7AF9-29DF-50E00346BA14}"/>
              </a:ext>
            </a:extLst>
          </p:cNvPr>
          <p:cNvGrpSpPr/>
          <p:nvPr/>
        </p:nvGrpSpPr>
        <p:grpSpPr>
          <a:xfrm>
            <a:off x="372439" y="5232598"/>
            <a:ext cx="5524883" cy="81627"/>
            <a:chOff x="494491" y="3313164"/>
            <a:chExt cx="5524883" cy="81627"/>
          </a:xfrm>
        </p:grpSpPr>
        <p:sp>
          <p:nvSpPr>
            <p:cNvPr id="14" name="Retângulo 13">
              <a:extLst>
                <a:ext uri="{FF2B5EF4-FFF2-40B4-BE49-F238E27FC236}">
                  <a16:creationId xmlns:a16="http://schemas.microsoft.com/office/drawing/2014/main" id="{8B287678-AC7E-9BA4-CAF2-DF192B6A6435}"/>
                </a:ext>
              </a:extLst>
            </p:cNvPr>
            <p:cNvSpPr/>
            <p:nvPr/>
          </p:nvSpPr>
          <p:spPr>
            <a:xfrm>
              <a:off x="494491" y="3313164"/>
              <a:ext cx="301800" cy="77735"/>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15" name="Retângulo 14">
              <a:extLst>
                <a:ext uri="{FF2B5EF4-FFF2-40B4-BE49-F238E27FC236}">
                  <a16:creationId xmlns:a16="http://schemas.microsoft.com/office/drawing/2014/main" id="{A546DEB7-073D-EA5B-7369-2794FED845D7}"/>
                </a:ext>
              </a:extLst>
            </p:cNvPr>
            <p:cNvSpPr/>
            <p:nvPr/>
          </p:nvSpPr>
          <p:spPr>
            <a:xfrm>
              <a:off x="816391" y="3314876"/>
              <a:ext cx="551400"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16" name="Retângulo 15">
              <a:extLst>
                <a:ext uri="{FF2B5EF4-FFF2-40B4-BE49-F238E27FC236}">
                  <a16:creationId xmlns:a16="http://schemas.microsoft.com/office/drawing/2014/main" id="{A32505CC-A965-3061-C415-BE177BD25003}"/>
                </a:ext>
              </a:extLst>
            </p:cNvPr>
            <p:cNvSpPr/>
            <p:nvPr/>
          </p:nvSpPr>
          <p:spPr>
            <a:xfrm>
              <a:off x="1403362" y="3313165"/>
              <a:ext cx="3460104" cy="81626"/>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17" name="Retângulo 16">
              <a:extLst>
                <a:ext uri="{FF2B5EF4-FFF2-40B4-BE49-F238E27FC236}">
                  <a16:creationId xmlns:a16="http://schemas.microsoft.com/office/drawing/2014/main" id="{72B6314E-474A-0C90-5A5F-9FFF20E18822}"/>
                </a:ext>
              </a:extLst>
            </p:cNvPr>
            <p:cNvSpPr/>
            <p:nvPr/>
          </p:nvSpPr>
          <p:spPr>
            <a:xfrm>
              <a:off x="4879985" y="3313164"/>
              <a:ext cx="113938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grpSp>
      <p:pic>
        <p:nvPicPr>
          <p:cNvPr id="20" name="Imagem 19">
            <a:extLst>
              <a:ext uri="{FF2B5EF4-FFF2-40B4-BE49-F238E27FC236}">
                <a16:creationId xmlns:a16="http://schemas.microsoft.com/office/drawing/2014/main" id="{883F0A38-A5AB-3433-D589-D17E7EEA57EA}"/>
              </a:ext>
            </a:extLst>
          </p:cNvPr>
          <p:cNvPicPr>
            <a:picLocks noChangeAspect="1"/>
          </p:cNvPicPr>
          <p:nvPr/>
        </p:nvPicPr>
        <p:blipFill rotWithShape="1">
          <a:blip r:embed="rId5"/>
          <a:srcRect b="4025"/>
          <a:stretch/>
        </p:blipFill>
        <p:spPr>
          <a:xfrm>
            <a:off x="6160078" y="3378835"/>
            <a:ext cx="5927794" cy="1853763"/>
          </a:xfrm>
          <a:prstGeom prst="rect">
            <a:avLst/>
          </a:prstGeom>
        </p:spPr>
      </p:pic>
      <p:grpSp>
        <p:nvGrpSpPr>
          <p:cNvPr id="21" name="Agrupar 20">
            <a:extLst>
              <a:ext uri="{FF2B5EF4-FFF2-40B4-BE49-F238E27FC236}">
                <a16:creationId xmlns:a16="http://schemas.microsoft.com/office/drawing/2014/main" id="{CB0042EF-DB12-45F1-18F7-1D29E8363609}"/>
              </a:ext>
            </a:extLst>
          </p:cNvPr>
          <p:cNvGrpSpPr/>
          <p:nvPr/>
        </p:nvGrpSpPr>
        <p:grpSpPr>
          <a:xfrm>
            <a:off x="6433462" y="5213409"/>
            <a:ext cx="5524883" cy="81627"/>
            <a:chOff x="494491" y="3313164"/>
            <a:chExt cx="5524883" cy="81627"/>
          </a:xfrm>
        </p:grpSpPr>
        <p:sp>
          <p:nvSpPr>
            <p:cNvPr id="22" name="Retângulo 21">
              <a:extLst>
                <a:ext uri="{FF2B5EF4-FFF2-40B4-BE49-F238E27FC236}">
                  <a16:creationId xmlns:a16="http://schemas.microsoft.com/office/drawing/2014/main" id="{5D13A4FD-B25C-8D34-27A8-53817DE77D80}"/>
                </a:ext>
              </a:extLst>
            </p:cNvPr>
            <p:cNvSpPr/>
            <p:nvPr/>
          </p:nvSpPr>
          <p:spPr>
            <a:xfrm>
              <a:off x="494491" y="3313164"/>
              <a:ext cx="301800" cy="77735"/>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23" name="Retângulo 22">
              <a:extLst>
                <a:ext uri="{FF2B5EF4-FFF2-40B4-BE49-F238E27FC236}">
                  <a16:creationId xmlns:a16="http://schemas.microsoft.com/office/drawing/2014/main" id="{3054D475-0B50-8C6B-A2B2-D3F33FCD17BA}"/>
                </a:ext>
              </a:extLst>
            </p:cNvPr>
            <p:cNvSpPr/>
            <p:nvPr/>
          </p:nvSpPr>
          <p:spPr>
            <a:xfrm>
              <a:off x="816391" y="3314876"/>
              <a:ext cx="551400" cy="77736"/>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a:solidFill>
                  <a:schemeClr val="tx1"/>
                </a:solidFill>
              </a:endParaRPr>
            </a:p>
          </p:txBody>
        </p:sp>
        <p:sp>
          <p:nvSpPr>
            <p:cNvPr id="24" name="Retângulo 23">
              <a:extLst>
                <a:ext uri="{FF2B5EF4-FFF2-40B4-BE49-F238E27FC236}">
                  <a16:creationId xmlns:a16="http://schemas.microsoft.com/office/drawing/2014/main" id="{793A394E-D8ED-8B74-AE23-39867B56617A}"/>
                </a:ext>
              </a:extLst>
            </p:cNvPr>
            <p:cNvSpPr/>
            <p:nvPr/>
          </p:nvSpPr>
          <p:spPr>
            <a:xfrm>
              <a:off x="1403362" y="3313165"/>
              <a:ext cx="3460104" cy="81626"/>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sp>
          <p:nvSpPr>
            <p:cNvPr id="25" name="Retângulo 24">
              <a:extLst>
                <a:ext uri="{FF2B5EF4-FFF2-40B4-BE49-F238E27FC236}">
                  <a16:creationId xmlns:a16="http://schemas.microsoft.com/office/drawing/2014/main" id="{09EE8DB9-DC61-5753-E763-1852EDFE22A2}"/>
                </a:ext>
              </a:extLst>
            </p:cNvPr>
            <p:cNvSpPr/>
            <p:nvPr/>
          </p:nvSpPr>
          <p:spPr>
            <a:xfrm>
              <a:off x="4879985" y="3313164"/>
              <a:ext cx="1139389" cy="77735"/>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PT" sz="700" b="1">
                <a:solidFill>
                  <a:schemeClr val="tx1"/>
                </a:solidFill>
              </a:endParaRPr>
            </a:p>
          </p:txBody>
        </p:sp>
      </p:grpSp>
      <p:sp>
        <p:nvSpPr>
          <p:cNvPr id="26" name="Retângulo 25">
            <a:extLst>
              <a:ext uri="{FF2B5EF4-FFF2-40B4-BE49-F238E27FC236}">
                <a16:creationId xmlns:a16="http://schemas.microsoft.com/office/drawing/2014/main" id="{667619CE-34A3-8CE1-A391-BD4906793788}"/>
              </a:ext>
            </a:extLst>
          </p:cNvPr>
          <p:cNvSpPr/>
          <p:nvPr/>
        </p:nvSpPr>
        <p:spPr>
          <a:xfrm>
            <a:off x="6433462" y="2824702"/>
            <a:ext cx="2520926" cy="58820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sz="1100" err="1">
                <a:solidFill>
                  <a:schemeClr val="tx1"/>
                </a:solidFill>
              </a:rPr>
              <a:t>Silhouette</a:t>
            </a:r>
            <a:r>
              <a:rPr lang="pt-PT" sz="1100">
                <a:solidFill>
                  <a:schemeClr val="tx1"/>
                </a:solidFill>
              </a:rPr>
              <a:t> score: 0.25410455166431134</a:t>
            </a:r>
          </a:p>
          <a:p>
            <a:r>
              <a:rPr lang="pt-PT" sz="1100">
                <a:solidFill>
                  <a:schemeClr val="tx1"/>
                </a:solidFill>
              </a:rPr>
              <a:t>Rand-</a:t>
            </a:r>
            <a:r>
              <a:rPr lang="pt-PT" sz="1100" err="1">
                <a:solidFill>
                  <a:schemeClr val="tx1"/>
                </a:solidFill>
              </a:rPr>
              <a:t>index</a:t>
            </a:r>
            <a:r>
              <a:rPr lang="pt-PT" sz="1100">
                <a:solidFill>
                  <a:schemeClr val="tx1"/>
                </a:solidFill>
              </a:rPr>
              <a:t> score: 1.0</a:t>
            </a:r>
          </a:p>
        </p:txBody>
      </p:sp>
      <p:sp>
        <p:nvSpPr>
          <p:cNvPr id="27" name="Retângulo 26">
            <a:extLst>
              <a:ext uri="{FF2B5EF4-FFF2-40B4-BE49-F238E27FC236}">
                <a16:creationId xmlns:a16="http://schemas.microsoft.com/office/drawing/2014/main" id="{A0909457-673D-723C-2150-FFED222C2737}"/>
              </a:ext>
            </a:extLst>
          </p:cNvPr>
          <p:cNvSpPr/>
          <p:nvPr/>
        </p:nvSpPr>
        <p:spPr>
          <a:xfrm>
            <a:off x="3182251" y="5632722"/>
            <a:ext cx="5636306" cy="523761"/>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pt-PT" err="1">
                <a:solidFill>
                  <a:schemeClr val="tx1"/>
                </a:solidFill>
              </a:rPr>
              <a:t>Yes</a:t>
            </a:r>
            <a:r>
              <a:rPr lang="pt-PT">
                <a:solidFill>
                  <a:schemeClr val="tx1"/>
                </a:solidFill>
              </a:rPr>
              <a:t> </a:t>
            </a:r>
            <a:r>
              <a:rPr lang="pt-PT" err="1">
                <a:solidFill>
                  <a:schemeClr val="tx1"/>
                </a:solidFill>
              </a:rPr>
              <a:t>and</a:t>
            </a:r>
            <a:r>
              <a:rPr lang="pt-PT">
                <a:solidFill>
                  <a:schemeClr val="tx1"/>
                </a:solidFill>
              </a:rPr>
              <a:t> </a:t>
            </a:r>
            <a:r>
              <a:rPr lang="pt-PT" err="1">
                <a:solidFill>
                  <a:schemeClr val="tx1"/>
                </a:solidFill>
              </a:rPr>
              <a:t>we</a:t>
            </a:r>
            <a:r>
              <a:rPr lang="pt-PT">
                <a:solidFill>
                  <a:schemeClr val="tx1"/>
                </a:solidFill>
              </a:rPr>
              <a:t> </a:t>
            </a:r>
            <a:r>
              <a:rPr lang="pt-PT" err="1">
                <a:solidFill>
                  <a:schemeClr val="tx1"/>
                </a:solidFill>
              </a:rPr>
              <a:t>obtained</a:t>
            </a:r>
            <a:r>
              <a:rPr lang="pt-PT">
                <a:solidFill>
                  <a:schemeClr val="tx1"/>
                </a:solidFill>
              </a:rPr>
              <a:t> </a:t>
            </a:r>
            <a:r>
              <a:rPr lang="pt-PT" err="1">
                <a:solidFill>
                  <a:schemeClr val="tx1"/>
                </a:solidFill>
              </a:rPr>
              <a:t>exactly</a:t>
            </a:r>
            <a:r>
              <a:rPr lang="pt-PT">
                <a:solidFill>
                  <a:schemeClr val="tx1"/>
                </a:solidFill>
              </a:rPr>
              <a:t> </a:t>
            </a:r>
            <a:r>
              <a:rPr lang="pt-PT" err="1">
                <a:solidFill>
                  <a:schemeClr val="tx1"/>
                </a:solidFill>
              </a:rPr>
              <a:t>the</a:t>
            </a:r>
            <a:r>
              <a:rPr lang="pt-PT">
                <a:solidFill>
                  <a:schemeClr val="tx1"/>
                </a:solidFill>
              </a:rPr>
              <a:t> </a:t>
            </a:r>
            <a:r>
              <a:rPr lang="pt-PT" err="1">
                <a:solidFill>
                  <a:schemeClr val="tx1"/>
                </a:solidFill>
              </a:rPr>
              <a:t>same</a:t>
            </a:r>
            <a:r>
              <a:rPr lang="pt-PT">
                <a:solidFill>
                  <a:schemeClr val="tx1"/>
                </a:solidFill>
              </a:rPr>
              <a:t> </a:t>
            </a:r>
            <a:r>
              <a:rPr lang="pt-PT" err="1">
                <a:solidFill>
                  <a:schemeClr val="tx1"/>
                </a:solidFill>
              </a:rPr>
              <a:t>results</a:t>
            </a:r>
            <a:endParaRPr lang="pt-PT">
              <a:solidFill>
                <a:schemeClr val="tx1"/>
              </a:solidFill>
            </a:endParaRPr>
          </a:p>
        </p:txBody>
      </p:sp>
      <p:grpSp>
        <p:nvGrpSpPr>
          <p:cNvPr id="28" name="Agrupar 27">
            <a:extLst>
              <a:ext uri="{FF2B5EF4-FFF2-40B4-BE49-F238E27FC236}">
                <a16:creationId xmlns:a16="http://schemas.microsoft.com/office/drawing/2014/main" id="{82DFFC58-50E1-0C7C-C09A-EC14898A8CEA}"/>
              </a:ext>
            </a:extLst>
          </p:cNvPr>
          <p:cNvGrpSpPr/>
          <p:nvPr/>
        </p:nvGrpSpPr>
        <p:grpSpPr>
          <a:xfrm>
            <a:off x="367025" y="6205200"/>
            <a:ext cx="1821916" cy="477801"/>
            <a:chOff x="494490" y="6061113"/>
            <a:chExt cx="1821916" cy="477801"/>
          </a:xfrm>
        </p:grpSpPr>
        <p:sp>
          <p:nvSpPr>
            <p:cNvPr id="31" name="Google Shape;309;p21">
              <a:extLst>
                <a:ext uri="{FF2B5EF4-FFF2-40B4-BE49-F238E27FC236}">
                  <a16:creationId xmlns:a16="http://schemas.microsoft.com/office/drawing/2014/main" id="{2CC4D3EB-32B1-22D0-2E71-657A59F581D3}"/>
                </a:ext>
              </a:extLst>
            </p:cNvPr>
            <p:cNvSpPr/>
            <p:nvPr/>
          </p:nvSpPr>
          <p:spPr>
            <a:xfrm>
              <a:off x="509448" y="6061114"/>
              <a:ext cx="1806958" cy="477800"/>
            </a:xfrm>
            <a:prstGeom prst="roundRect">
              <a:avLst>
                <a:gd name="adj" fmla="val 16667"/>
              </a:avLst>
            </a:prstGeom>
            <a:solidFill>
              <a:schemeClr val="bg1"/>
            </a:solidFill>
            <a:ln w="19050">
              <a:solidFill>
                <a:srgbClr val="7BB88A"/>
              </a:solid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100" b="1" i="0" u="none" strike="noStrike" kern="0" cap="none" spc="0" normalizeH="0" baseline="0" noProof="0">
                <a:ln>
                  <a:noFill/>
                </a:ln>
                <a:solidFill>
                  <a:srgbClr val="000000"/>
                </a:solidFill>
                <a:effectLst/>
                <a:uLnTx/>
                <a:uFillTx/>
                <a:latin typeface="+mj-lt"/>
                <a:cs typeface="Arial"/>
                <a:sym typeface="Arial"/>
              </a:endParaRPr>
            </a:p>
          </p:txBody>
        </p:sp>
        <p:sp>
          <p:nvSpPr>
            <p:cNvPr id="32" name="CaixaDeTexto 31">
              <a:extLst>
                <a:ext uri="{FF2B5EF4-FFF2-40B4-BE49-F238E27FC236}">
                  <a16:creationId xmlns:a16="http://schemas.microsoft.com/office/drawing/2014/main" id="{E3370ED4-E9AE-E69F-4C13-D62EFB13C14C}"/>
                </a:ext>
              </a:extLst>
            </p:cNvPr>
            <p:cNvSpPr txBox="1"/>
            <p:nvPr/>
          </p:nvSpPr>
          <p:spPr>
            <a:xfrm>
              <a:off x="494490" y="6061113"/>
              <a:ext cx="809837" cy="261610"/>
            </a:xfrm>
            <a:prstGeom prst="rect">
              <a:avLst/>
            </a:prstGeom>
            <a:noFill/>
          </p:spPr>
          <p:txBody>
            <a:bodyPr wrap="none" rtlCol="0">
              <a:spAutoFit/>
            </a:bodyPr>
            <a:lstStyle/>
            <a:p>
              <a:r>
                <a:rPr lang="pt-PT" sz="1100" err="1"/>
                <a:t>True</a:t>
              </a:r>
              <a:r>
                <a:rPr lang="pt-PT" sz="1100"/>
                <a:t> </a:t>
              </a:r>
              <a:r>
                <a:rPr lang="pt-PT" sz="1100" err="1"/>
                <a:t>labels</a:t>
              </a:r>
              <a:endParaRPr lang="pt-PT" sz="1100"/>
            </a:p>
          </p:txBody>
        </p:sp>
        <p:sp>
          <p:nvSpPr>
            <p:cNvPr id="33" name="Retângulo 32">
              <a:extLst>
                <a:ext uri="{FF2B5EF4-FFF2-40B4-BE49-F238E27FC236}">
                  <a16:creationId xmlns:a16="http://schemas.microsoft.com/office/drawing/2014/main" id="{1FBDB9F1-EE81-A8DB-F5D1-79254D3A6B1A}"/>
                </a:ext>
              </a:extLst>
            </p:cNvPr>
            <p:cNvSpPr/>
            <p:nvPr/>
          </p:nvSpPr>
          <p:spPr>
            <a:xfrm>
              <a:off x="611303" y="6306684"/>
              <a:ext cx="369975" cy="128587"/>
            </a:xfrm>
            <a:prstGeom prst="rect">
              <a:avLst/>
            </a:prstGeom>
            <a:solidFill>
              <a:srgbClr val="B2DF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HB</a:t>
              </a:r>
              <a:endParaRPr lang="en-GB" sz="700" b="1">
                <a:solidFill>
                  <a:schemeClr val="tx1"/>
                </a:solidFill>
              </a:endParaRPr>
            </a:p>
          </p:txBody>
        </p:sp>
        <p:sp>
          <p:nvSpPr>
            <p:cNvPr id="34" name="Retângulo 33">
              <a:extLst>
                <a:ext uri="{FF2B5EF4-FFF2-40B4-BE49-F238E27FC236}">
                  <a16:creationId xmlns:a16="http://schemas.microsoft.com/office/drawing/2014/main" id="{29C34164-187E-05F2-DA9F-503C9A37202C}"/>
                </a:ext>
              </a:extLst>
            </p:cNvPr>
            <p:cNvSpPr/>
            <p:nvPr/>
          </p:nvSpPr>
          <p:spPr>
            <a:xfrm>
              <a:off x="1003255" y="6306684"/>
              <a:ext cx="369975" cy="128587"/>
            </a:xfrm>
            <a:prstGeom prst="rect">
              <a:avLst/>
            </a:prstGeom>
            <a:solidFill>
              <a:srgbClr val="33A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BG</a:t>
              </a:r>
              <a:endParaRPr lang="en-GB" sz="700" b="1">
                <a:solidFill>
                  <a:schemeClr val="tx1"/>
                </a:solidFill>
              </a:endParaRPr>
            </a:p>
          </p:txBody>
        </p:sp>
        <p:sp>
          <p:nvSpPr>
            <p:cNvPr id="35" name="Retângulo 34">
              <a:extLst>
                <a:ext uri="{FF2B5EF4-FFF2-40B4-BE49-F238E27FC236}">
                  <a16:creationId xmlns:a16="http://schemas.microsoft.com/office/drawing/2014/main" id="{CCBEC9DF-7C67-81F6-86E6-0613B75022FB}"/>
                </a:ext>
              </a:extLst>
            </p:cNvPr>
            <p:cNvSpPr/>
            <p:nvPr/>
          </p:nvSpPr>
          <p:spPr>
            <a:xfrm>
              <a:off x="1407316" y="6306684"/>
              <a:ext cx="369975" cy="128587"/>
            </a:xfrm>
            <a:prstGeom prst="rect">
              <a:avLst/>
            </a:prstGeom>
            <a:solidFill>
              <a:srgbClr val="A6C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FB</a:t>
              </a:r>
              <a:endParaRPr lang="en-GB" sz="700" b="1">
                <a:solidFill>
                  <a:schemeClr val="tx1"/>
                </a:solidFill>
              </a:endParaRPr>
            </a:p>
          </p:txBody>
        </p:sp>
        <p:sp>
          <p:nvSpPr>
            <p:cNvPr id="36" name="Retângulo 35">
              <a:extLst>
                <a:ext uri="{FF2B5EF4-FFF2-40B4-BE49-F238E27FC236}">
                  <a16:creationId xmlns:a16="http://schemas.microsoft.com/office/drawing/2014/main" id="{29DA126F-3546-C9E7-42FC-525D8A4BB09F}"/>
                </a:ext>
              </a:extLst>
            </p:cNvPr>
            <p:cNvSpPr/>
            <p:nvPr/>
          </p:nvSpPr>
          <p:spPr>
            <a:xfrm>
              <a:off x="1808369" y="6306684"/>
              <a:ext cx="369975" cy="128587"/>
            </a:xfrm>
            <a:prstGeom prst="rect">
              <a:avLst/>
            </a:prstGeom>
            <a:solidFill>
              <a:srgbClr val="1F78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PT" sz="700" b="1">
                  <a:solidFill>
                    <a:schemeClr val="tx1"/>
                  </a:solidFill>
                </a:rPr>
                <a:t>MB</a:t>
              </a:r>
              <a:endParaRPr lang="en-GB" sz="700" b="1">
                <a:solidFill>
                  <a:schemeClr val="tx1"/>
                </a:solidFill>
              </a:endParaRPr>
            </a:p>
          </p:txBody>
        </p:sp>
      </p:grpSp>
    </p:spTree>
    <p:extLst>
      <p:ext uri="{BB962C8B-B14F-4D97-AF65-F5344CB8AC3E}">
        <p14:creationId xmlns:p14="http://schemas.microsoft.com/office/powerpoint/2010/main" val="1476599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4CFE5ECA-081D-593A-20D7-5E69ADE2E74E}"/>
              </a:ext>
            </a:extLst>
          </p:cNvPr>
          <p:cNvSpPr/>
          <p:nvPr/>
        </p:nvSpPr>
        <p:spPr>
          <a:xfrm>
            <a:off x="281355" y="1517110"/>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Samples Clustering</a:t>
            </a:r>
            <a:endParaRPr lang="en-US" sz="1200">
              <a:latin typeface="Fira Sans Extra Condensed"/>
              <a:ea typeface="Calibri"/>
              <a:cs typeface="Calibri"/>
            </a:endParaRPr>
          </a:p>
        </p:txBody>
      </p:sp>
      <p:sp>
        <p:nvSpPr>
          <p:cNvPr id="7" name="Retângulo 6">
            <a:extLst>
              <a:ext uri="{FF2B5EF4-FFF2-40B4-BE49-F238E27FC236}">
                <a16:creationId xmlns:a16="http://schemas.microsoft.com/office/drawing/2014/main" id="{18641762-1482-2D00-1A55-47EECA2F3AD3}"/>
              </a:ext>
            </a:extLst>
          </p:cNvPr>
          <p:cNvSpPr/>
          <p:nvPr/>
        </p:nvSpPr>
        <p:spPr>
          <a:xfrm>
            <a:off x="281355" y="533949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Genes Clustering</a:t>
            </a:r>
            <a:endParaRPr lang="en-US" sz="1200">
              <a:latin typeface="Fira Sans Extra Condensed"/>
              <a:ea typeface="Calibri"/>
              <a:cs typeface="Calibri"/>
            </a:endParaRPr>
          </a:p>
        </p:txBody>
      </p:sp>
      <p:sp>
        <p:nvSpPr>
          <p:cNvPr id="14" name="Retângulo 13">
            <a:extLst>
              <a:ext uri="{FF2B5EF4-FFF2-40B4-BE49-F238E27FC236}">
                <a16:creationId xmlns:a16="http://schemas.microsoft.com/office/drawing/2014/main" id="{A8AA48E4-78C4-719A-71E2-66FCF5A6BC72}"/>
              </a:ext>
            </a:extLst>
          </p:cNvPr>
          <p:cNvSpPr/>
          <p:nvPr/>
        </p:nvSpPr>
        <p:spPr>
          <a:xfrm>
            <a:off x="3459556" y="4978197"/>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PCA with all the genes</a:t>
            </a:r>
            <a:endParaRPr lang="en-US" sz="1200">
              <a:latin typeface="Fira Sans Extra Condensed"/>
              <a:ea typeface="Calibri"/>
              <a:cs typeface="Calibri"/>
            </a:endParaRPr>
          </a:p>
        </p:txBody>
      </p:sp>
      <p:sp>
        <p:nvSpPr>
          <p:cNvPr id="16" name="Retângulo 15">
            <a:extLst>
              <a:ext uri="{FF2B5EF4-FFF2-40B4-BE49-F238E27FC236}">
                <a16:creationId xmlns:a16="http://schemas.microsoft.com/office/drawing/2014/main" id="{F9DE5345-33C9-74A6-34F5-56AFB8148BD4}"/>
              </a:ext>
            </a:extLst>
          </p:cNvPr>
          <p:cNvSpPr/>
          <p:nvPr/>
        </p:nvSpPr>
        <p:spPr>
          <a:xfrm>
            <a:off x="5816467" y="4978198"/>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Elbow Method</a:t>
            </a:r>
            <a:endParaRPr lang="en-US" sz="1200">
              <a:latin typeface="Fira Sans Extra Condensed"/>
              <a:ea typeface="Calibri"/>
              <a:cs typeface="Calibri"/>
            </a:endParaRPr>
          </a:p>
        </p:txBody>
      </p:sp>
      <p:cxnSp>
        <p:nvCxnSpPr>
          <p:cNvPr id="18" name="Conexão reta unidirecional 17">
            <a:extLst>
              <a:ext uri="{FF2B5EF4-FFF2-40B4-BE49-F238E27FC236}">
                <a16:creationId xmlns:a16="http://schemas.microsoft.com/office/drawing/2014/main" id="{19AD5DFE-43EC-57BC-30BF-DB85921CCC51}"/>
              </a:ext>
            </a:extLst>
          </p:cNvPr>
          <p:cNvCxnSpPr>
            <a:cxnSpLocks/>
          </p:cNvCxnSpPr>
          <p:nvPr/>
        </p:nvCxnSpPr>
        <p:spPr>
          <a:xfrm>
            <a:off x="7332686" y="5263736"/>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C4807612-7E2C-9CDF-2D34-A1F1E3277BD2}"/>
              </a:ext>
            </a:extLst>
          </p:cNvPr>
          <p:cNvSpPr/>
          <p:nvPr/>
        </p:nvSpPr>
        <p:spPr>
          <a:xfrm>
            <a:off x="8166809" y="4978198"/>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20" name="Conexão reta unidirecional 19">
            <a:extLst>
              <a:ext uri="{FF2B5EF4-FFF2-40B4-BE49-F238E27FC236}">
                <a16:creationId xmlns:a16="http://schemas.microsoft.com/office/drawing/2014/main" id="{6E2810CB-0D77-8647-87ED-C3891F87D11F}"/>
              </a:ext>
            </a:extLst>
          </p:cNvPr>
          <p:cNvCxnSpPr>
            <a:cxnSpLocks/>
          </p:cNvCxnSpPr>
          <p:nvPr/>
        </p:nvCxnSpPr>
        <p:spPr>
          <a:xfrm>
            <a:off x="9681674" y="5296862"/>
            <a:ext cx="710649" cy="2606"/>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9217DA07-B31B-5EFC-E019-A2EF797EF3CF}"/>
              </a:ext>
            </a:extLst>
          </p:cNvPr>
          <p:cNvSpPr/>
          <p:nvPr/>
        </p:nvSpPr>
        <p:spPr>
          <a:xfrm>
            <a:off x="10392734" y="4978198"/>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Expression Heatmaps</a:t>
            </a:r>
          </a:p>
        </p:txBody>
      </p:sp>
      <p:sp>
        <p:nvSpPr>
          <p:cNvPr id="23" name="Retângulo 22">
            <a:extLst>
              <a:ext uri="{FF2B5EF4-FFF2-40B4-BE49-F238E27FC236}">
                <a16:creationId xmlns:a16="http://schemas.microsoft.com/office/drawing/2014/main" id="{5EDD94C6-6F1C-D270-3194-209DF17415F9}"/>
              </a:ext>
            </a:extLst>
          </p:cNvPr>
          <p:cNvSpPr/>
          <p:nvPr/>
        </p:nvSpPr>
        <p:spPr>
          <a:xfrm>
            <a:off x="5796760" y="5949787"/>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Hierarchical Bi-Clustering Heatmaps</a:t>
            </a:r>
            <a:endParaRPr lang="en-US" sz="1200">
              <a:ea typeface="Calibri"/>
              <a:cs typeface="Calibri"/>
            </a:endParaRPr>
          </a:p>
        </p:txBody>
      </p:sp>
      <p:cxnSp>
        <p:nvCxnSpPr>
          <p:cNvPr id="25" name="Conexão reta unidirecional 24">
            <a:extLst>
              <a:ext uri="{FF2B5EF4-FFF2-40B4-BE49-F238E27FC236}">
                <a16:creationId xmlns:a16="http://schemas.microsoft.com/office/drawing/2014/main" id="{1A0AD1B9-C75A-004D-D096-62C501C930F8}"/>
              </a:ext>
            </a:extLst>
          </p:cNvPr>
          <p:cNvCxnSpPr/>
          <p:nvPr/>
        </p:nvCxnSpPr>
        <p:spPr>
          <a:xfrm>
            <a:off x="11144291" y="5556407"/>
            <a:ext cx="10101" cy="412717"/>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C9EBEF5-0DE6-30D4-09B6-C483C97EF6C7}"/>
              </a:ext>
            </a:extLst>
          </p:cNvPr>
          <p:cNvSpPr/>
          <p:nvPr/>
        </p:nvSpPr>
        <p:spPr>
          <a:xfrm>
            <a:off x="10425411" y="5962251"/>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Gene Ontology</a:t>
            </a:r>
            <a:endParaRPr lang="en-US" sz="1200">
              <a:latin typeface="Fira Sans Extra Condensed"/>
              <a:ea typeface="Calibri"/>
              <a:cs typeface="Calibri"/>
            </a:endParaRPr>
          </a:p>
        </p:txBody>
      </p:sp>
      <p:sp>
        <p:nvSpPr>
          <p:cNvPr id="28" name="Retângulo 27">
            <a:extLst>
              <a:ext uri="{FF2B5EF4-FFF2-40B4-BE49-F238E27FC236}">
                <a16:creationId xmlns:a16="http://schemas.microsoft.com/office/drawing/2014/main" id="{64E782AA-BAB1-CDD0-FFD9-EDE7046B666F}"/>
              </a:ext>
            </a:extLst>
          </p:cNvPr>
          <p:cNvSpPr/>
          <p:nvPr/>
        </p:nvSpPr>
        <p:spPr>
          <a:xfrm>
            <a:off x="3459556" y="5950124"/>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PCA with only Neurons</a:t>
            </a:r>
            <a:endParaRPr lang="en-US" sz="1200">
              <a:latin typeface="Fira Sans Extra Condensed"/>
              <a:ea typeface="Calibri"/>
              <a:cs typeface="Calibri"/>
            </a:endParaRPr>
          </a:p>
        </p:txBody>
      </p:sp>
      <p:sp>
        <p:nvSpPr>
          <p:cNvPr id="12" name="Retângulo 11">
            <a:extLst>
              <a:ext uri="{FF2B5EF4-FFF2-40B4-BE49-F238E27FC236}">
                <a16:creationId xmlns:a16="http://schemas.microsoft.com/office/drawing/2014/main" id="{C27C55C1-AEE8-70C8-4D54-BC41F8291FDB}"/>
              </a:ext>
            </a:extLst>
          </p:cNvPr>
          <p:cNvSpPr/>
          <p:nvPr/>
        </p:nvSpPr>
        <p:spPr>
          <a:xfrm>
            <a:off x="3459056" y="36245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a:t>
            </a:r>
            <a:endParaRPr lang="en-US" sz="1200">
              <a:latin typeface="Fira Sans Extra Condensed"/>
              <a:ea typeface="Calibri"/>
              <a:cs typeface="Calibri"/>
            </a:endParaRPr>
          </a:p>
        </p:txBody>
      </p:sp>
      <p:sp>
        <p:nvSpPr>
          <p:cNvPr id="17" name="Retângulo 16">
            <a:extLst>
              <a:ext uri="{FF2B5EF4-FFF2-40B4-BE49-F238E27FC236}">
                <a16:creationId xmlns:a16="http://schemas.microsoft.com/office/drawing/2014/main" id="{A2477625-586C-FA25-4256-73BC7D143820}"/>
              </a:ext>
            </a:extLst>
          </p:cNvPr>
          <p:cNvSpPr/>
          <p:nvPr/>
        </p:nvSpPr>
        <p:spPr>
          <a:xfrm>
            <a:off x="5813120" y="359572"/>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II</a:t>
            </a:r>
            <a:endParaRPr lang="en-US" sz="1200">
              <a:latin typeface="Fira Sans Extra Condensed"/>
              <a:ea typeface="Calibri"/>
              <a:cs typeface="Calibri"/>
            </a:endParaRPr>
          </a:p>
        </p:txBody>
      </p:sp>
      <p:cxnSp>
        <p:nvCxnSpPr>
          <p:cNvPr id="2" name="Conexão reta unidirecional 1">
            <a:extLst>
              <a:ext uri="{FF2B5EF4-FFF2-40B4-BE49-F238E27FC236}">
                <a16:creationId xmlns:a16="http://schemas.microsoft.com/office/drawing/2014/main" id="{AC638B42-C4DB-6823-308B-09213A46DD46}"/>
              </a:ext>
            </a:extLst>
          </p:cNvPr>
          <p:cNvCxnSpPr/>
          <p:nvPr/>
        </p:nvCxnSpPr>
        <p:spPr>
          <a:xfrm flipV="1">
            <a:off x="1804481" y="1423535"/>
            <a:ext cx="1653617" cy="36976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5" name="Retângulo 4">
            <a:extLst>
              <a:ext uri="{FF2B5EF4-FFF2-40B4-BE49-F238E27FC236}">
                <a16:creationId xmlns:a16="http://schemas.microsoft.com/office/drawing/2014/main" id="{0611794C-494E-0931-6EC4-43E6992BDCA0}"/>
              </a:ext>
            </a:extLst>
          </p:cNvPr>
          <p:cNvSpPr/>
          <p:nvPr/>
        </p:nvSpPr>
        <p:spPr>
          <a:xfrm>
            <a:off x="3456022" y="1144856"/>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8" name="Conexão reta unidirecional 7">
            <a:extLst>
              <a:ext uri="{FF2B5EF4-FFF2-40B4-BE49-F238E27FC236}">
                <a16:creationId xmlns:a16="http://schemas.microsoft.com/office/drawing/2014/main" id="{91897C15-98B9-CB4F-7583-A40C20D68F11}"/>
              </a:ext>
            </a:extLst>
          </p:cNvPr>
          <p:cNvCxnSpPr>
            <a:cxnSpLocks/>
          </p:cNvCxnSpPr>
          <p:nvPr/>
        </p:nvCxnSpPr>
        <p:spPr>
          <a:xfrm>
            <a:off x="1804481" y="1846550"/>
            <a:ext cx="1638941" cy="403832"/>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148535D8-5DCE-0952-92A1-91B32DB8BCE3}"/>
              </a:ext>
            </a:extLst>
          </p:cNvPr>
          <p:cNvSpPr/>
          <p:nvPr/>
        </p:nvSpPr>
        <p:spPr>
          <a:xfrm>
            <a:off x="3456022" y="2097356"/>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HC</a:t>
            </a:r>
            <a:endParaRPr lang="en-US" sz="1200">
              <a:latin typeface="Fira Sans Extra Condensed"/>
              <a:ea typeface="Calibri"/>
              <a:cs typeface="Calibri"/>
            </a:endParaRPr>
          </a:p>
        </p:txBody>
      </p:sp>
      <p:sp>
        <p:nvSpPr>
          <p:cNvPr id="11" name="Retângulo 10">
            <a:extLst>
              <a:ext uri="{FF2B5EF4-FFF2-40B4-BE49-F238E27FC236}">
                <a16:creationId xmlns:a16="http://schemas.microsoft.com/office/drawing/2014/main" id="{404F87CA-F2BA-448B-4A6D-F0388A34AD2F}"/>
              </a:ext>
            </a:extLst>
          </p:cNvPr>
          <p:cNvSpPr/>
          <p:nvPr/>
        </p:nvSpPr>
        <p:spPr>
          <a:xfrm>
            <a:off x="5814280" y="1144856"/>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29" name="Retângulo 28">
            <a:extLst>
              <a:ext uri="{FF2B5EF4-FFF2-40B4-BE49-F238E27FC236}">
                <a16:creationId xmlns:a16="http://schemas.microsoft.com/office/drawing/2014/main" id="{3F45C967-8F52-AD25-97CE-8546EE643435}"/>
              </a:ext>
            </a:extLst>
          </p:cNvPr>
          <p:cNvSpPr/>
          <p:nvPr/>
        </p:nvSpPr>
        <p:spPr>
          <a:xfrm>
            <a:off x="5814280" y="2097356"/>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sp>
        <p:nvSpPr>
          <p:cNvPr id="30" name="Retângulo 29">
            <a:extLst>
              <a:ext uri="{FF2B5EF4-FFF2-40B4-BE49-F238E27FC236}">
                <a16:creationId xmlns:a16="http://schemas.microsoft.com/office/drawing/2014/main" id="{0464CE9E-480B-AC8A-E5D5-1C995B952C87}"/>
              </a:ext>
            </a:extLst>
          </p:cNvPr>
          <p:cNvSpPr/>
          <p:nvPr/>
        </p:nvSpPr>
        <p:spPr>
          <a:xfrm>
            <a:off x="8164810" y="359572"/>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III</a:t>
            </a:r>
            <a:endParaRPr lang="en-US" sz="1200">
              <a:latin typeface="Fira Sans Extra Condensed"/>
              <a:ea typeface="Calibri"/>
              <a:cs typeface="Calibri"/>
            </a:endParaRPr>
          </a:p>
        </p:txBody>
      </p:sp>
      <p:sp>
        <p:nvSpPr>
          <p:cNvPr id="31" name="Retângulo 30">
            <a:extLst>
              <a:ext uri="{FF2B5EF4-FFF2-40B4-BE49-F238E27FC236}">
                <a16:creationId xmlns:a16="http://schemas.microsoft.com/office/drawing/2014/main" id="{159E85AC-820A-3052-5AB6-DC405EB2B1BB}"/>
              </a:ext>
            </a:extLst>
          </p:cNvPr>
          <p:cNvSpPr/>
          <p:nvPr/>
        </p:nvSpPr>
        <p:spPr>
          <a:xfrm>
            <a:off x="281355" y="3330145"/>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Samples Clustering with PCA</a:t>
            </a:r>
            <a:endParaRPr lang="en-US" sz="1200">
              <a:latin typeface="Fira Sans Extra Condensed"/>
              <a:ea typeface="Calibri"/>
              <a:cs typeface="Calibri"/>
            </a:endParaRPr>
          </a:p>
        </p:txBody>
      </p:sp>
      <p:cxnSp>
        <p:nvCxnSpPr>
          <p:cNvPr id="32" name="Conexão reta unidirecional 31">
            <a:extLst>
              <a:ext uri="{FF2B5EF4-FFF2-40B4-BE49-F238E27FC236}">
                <a16:creationId xmlns:a16="http://schemas.microsoft.com/office/drawing/2014/main" id="{E8F20BF8-191F-5C36-05EB-8E9341120E46}"/>
              </a:ext>
            </a:extLst>
          </p:cNvPr>
          <p:cNvCxnSpPr>
            <a:cxnSpLocks/>
          </p:cNvCxnSpPr>
          <p:nvPr/>
        </p:nvCxnSpPr>
        <p:spPr>
          <a:xfrm flipV="1">
            <a:off x="1804481" y="3236570"/>
            <a:ext cx="1653617" cy="36976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33" name="Retângulo 32">
            <a:extLst>
              <a:ext uri="{FF2B5EF4-FFF2-40B4-BE49-F238E27FC236}">
                <a16:creationId xmlns:a16="http://schemas.microsoft.com/office/drawing/2014/main" id="{AFA91C8F-EB74-3DC9-C228-F92BAD25BD05}"/>
              </a:ext>
            </a:extLst>
          </p:cNvPr>
          <p:cNvSpPr/>
          <p:nvPr/>
        </p:nvSpPr>
        <p:spPr>
          <a:xfrm>
            <a:off x="3456022" y="29578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34" name="Conexão reta unidirecional 33">
            <a:extLst>
              <a:ext uri="{FF2B5EF4-FFF2-40B4-BE49-F238E27FC236}">
                <a16:creationId xmlns:a16="http://schemas.microsoft.com/office/drawing/2014/main" id="{60CEC5AE-3925-6524-24E0-68CF5B07B80C}"/>
              </a:ext>
            </a:extLst>
          </p:cNvPr>
          <p:cNvCxnSpPr>
            <a:cxnSpLocks/>
          </p:cNvCxnSpPr>
          <p:nvPr/>
        </p:nvCxnSpPr>
        <p:spPr>
          <a:xfrm>
            <a:off x="1804481" y="3659585"/>
            <a:ext cx="1638941" cy="403832"/>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37220EEB-F232-FDF0-0139-C078FC8E0B09}"/>
              </a:ext>
            </a:extLst>
          </p:cNvPr>
          <p:cNvSpPr/>
          <p:nvPr/>
        </p:nvSpPr>
        <p:spPr>
          <a:xfrm>
            <a:off x="3456022" y="39103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HC</a:t>
            </a:r>
            <a:endParaRPr lang="en-US" sz="1200">
              <a:latin typeface="Fira Sans Extra Condensed"/>
              <a:ea typeface="Calibri"/>
              <a:cs typeface="Calibri"/>
            </a:endParaRPr>
          </a:p>
        </p:txBody>
      </p:sp>
      <p:sp>
        <p:nvSpPr>
          <p:cNvPr id="36" name="Retângulo 35">
            <a:extLst>
              <a:ext uri="{FF2B5EF4-FFF2-40B4-BE49-F238E27FC236}">
                <a16:creationId xmlns:a16="http://schemas.microsoft.com/office/drawing/2014/main" id="{82A54441-6C17-D4A9-9BC6-0DE374189C4B}"/>
              </a:ext>
            </a:extLst>
          </p:cNvPr>
          <p:cNvSpPr/>
          <p:nvPr/>
        </p:nvSpPr>
        <p:spPr>
          <a:xfrm>
            <a:off x="5814280" y="29578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37" name="Retângulo 36">
            <a:extLst>
              <a:ext uri="{FF2B5EF4-FFF2-40B4-BE49-F238E27FC236}">
                <a16:creationId xmlns:a16="http://schemas.microsoft.com/office/drawing/2014/main" id="{4B449D81-21E5-2F7C-5AEE-F48BDC530D57}"/>
              </a:ext>
            </a:extLst>
          </p:cNvPr>
          <p:cNvSpPr/>
          <p:nvPr/>
        </p:nvSpPr>
        <p:spPr>
          <a:xfrm>
            <a:off x="5814280" y="39103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sp>
        <p:nvSpPr>
          <p:cNvPr id="38" name="Retângulo 37">
            <a:extLst>
              <a:ext uri="{FF2B5EF4-FFF2-40B4-BE49-F238E27FC236}">
                <a16:creationId xmlns:a16="http://schemas.microsoft.com/office/drawing/2014/main" id="{8A5399F1-E4DB-D376-B713-4688BA161E8E}"/>
              </a:ext>
            </a:extLst>
          </p:cNvPr>
          <p:cNvSpPr/>
          <p:nvPr/>
        </p:nvSpPr>
        <p:spPr>
          <a:xfrm>
            <a:off x="8165970" y="29578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39" name="Retângulo 38">
            <a:extLst>
              <a:ext uri="{FF2B5EF4-FFF2-40B4-BE49-F238E27FC236}">
                <a16:creationId xmlns:a16="http://schemas.microsoft.com/office/drawing/2014/main" id="{875AA6B0-0A36-7CF0-B983-EC60E909BDAF}"/>
              </a:ext>
            </a:extLst>
          </p:cNvPr>
          <p:cNvSpPr/>
          <p:nvPr/>
        </p:nvSpPr>
        <p:spPr>
          <a:xfrm>
            <a:off x="8165969" y="3910391"/>
            <a:ext cx="1519311" cy="576776"/>
          </a:xfrm>
          <a:prstGeom prst="rect">
            <a:avLst/>
          </a:prstGeom>
          <a:solidFill>
            <a:srgbClr val="C4E5C8"/>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cxnSp>
        <p:nvCxnSpPr>
          <p:cNvPr id="40" name="Conexão reta unidirecional 39">
            <a:extLst>
              <a:ext uri="{FF2B5EF4-FFF2-40B4-BE49-F238E27FC236}">
                <a16:creationId xmlns:a16="http://schemas.microsoft.com/office/drawing/2014/main" id="{EF267FC6-43C5-AE02-BB89-216762EF3C05}"/>
              </a:ext>
            </a:extLst>
          </p:cNvPr>
          <p:cNvCxnSpPr>
            <a:cxnSpLocks/>
          </p:cNvCxnSpPr>
          <p:nvPr/>
        </p:nvCxnSpPr>
        <p:spPr>
          <a:xfrm flipV="1">
            <a:off x="1804481" y="5259811"/>
            <a:ext cx="1653617" cy="36976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xão reta unidirecional 40">
            <a:extLst>
              <a:ext uri="{FF2B5EF4-FFF2-40B4-BE49-F238E27FC236}">
                <a16:creationId xmlns:a16="http://schemas.microsoft.com/office/drawing/2014/main" id="{5F51989E-542B-31D9-257C-B8A026AB9382}"/>
              </a:ext>
            </a:extLst>
          </p:cNvPr>
          <p:cNvCxnSpPr>
            <a:cxnSpLocks/>
          </p:cNvCxnSpPr>
          <p:nvPr/>
        </p:nvCxnSpPr>
        <p:spPr>
          <a:xfrm>
            <a:off x="1804481" y="5623705"/>
            <a:ext cx="1638941" cy="403832"/>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xão reta unidirecional 41">
            <a:extLst>
              <a:ext uri="{FF2B5EF4-FFF2-40B4-BE49-F238E27FC236}">
                <a16:creationId xmlns:a16="http://schemas.microsoft.com/office/drawing/2014/main" id="{0B65A58B-C22D-E02C-AA06-AF2BFE8FF5DD}"/>
              </a:ext>
            </a:extLst>
          </p:cNvPr>
          <p:cNvCxnSpPr>
            <a:cxnSpLocks/>
          </p:cNvCxnSpPr>
          <p:nvPr/>
        </p:nvCxnSpPr>
        <p:spPr>
          <a:xfrm>
            <a:off x="4966112" y="5303150"/>
            <a:ext cx="828891" cy="2606"/>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xão reta unidirecional 42">
            <a:extLst>
              <a:ext uri="{FF2B5EF4-FFF2-40B4-BE49-F238E27FC236}">
                <a16:creationId xmlns:a16="http://schemas.microsoft.com/office/drawing/2014/main" id="{A53C0CB1-50BC-6925-8ECE-E35F923815DA}"/>
              </a:ext>
            </a:extLst>
          </p:cNvPr>
          <p:cNvCxnSpPr>
            <a:cxnSpLocks/>
          </p:cNvCxnSpPr>
          <p:nvPr/>
        </p:nvCxnSpPr>
        <p:spPr>
          <a:xfrm flipH="1">
            <a:off x="6547956" y="5550859"/>
            <a:ext cx="1140" cy="401671"/>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44" name="Retângulo 43">
            <a:extLst>
              <a:ext uri="{FF2B5EF4-FFF2-40B4-BE49-F238E27FC236}">
                <a16:creationId xmlns:a16="http://schemas.microsoft.com/office/drawing/2014/main" id="{1479462E-1101-6A24-E73E-978D40080189}"/>
              </a:ext>
            </a:extLst>
          </p:cNvPr>
          <p:cNvSpPr/>
          <p:nvPr/>
        </p:nvSpPr>
        <p:spPr>
          <a:xfrm>
            <a:off x="8194432" y="5956356"/>
            <a:ext cx="1519311" cy="576776"/>
          </a:xfrm>
          <a:prstGeom prst="rect">
            <a:avLst/>
          </a:prstGeom>
          <a:solidFill>
            <a:srgbClr val="7BB88A"/>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Hierarchical Bi-Clustering Heatmaps</a:t>
            </a:r>
            <a:endParaRPr lang="en-US" sz="1200">
              <a:ea typeface="Calibri"/>
              <a:cs typeface="Calibri"/>
            </a:endParaRPr>
          </a:p>
        </p:txBody>
      </p:sp>
      <p:cxnSp>
        <p:nvCxnSpPr>
          <p:cNvPr id="3" name="Conexão reta unidirecional 2">
            <a:extLst>
              <a:ext uri="{FF2B5EF4-FFF2-40B4-BE49-F238E27FC236}">
                <a16:creationId xmlns:a16="http://schemas.microsoft.com/office/drawing/2014/main" id="{A842EDD7-9E00-9747-0B00-C017B52EB482}"/>
              </a:ext>
            </a:extLst>
          </p:cNvPr>
          <p:cNvCxnSpPr>
            <a:cxnSpLocks/>
          </p:cNvCxnSpPr>
          <p:nvPr/>
        </p:nvCxnSpPr>
        <p:spPr>
          <a:xfrm>
            <a:off x="8932867" y="5563450"/>
            <a:ext cx="3751" cy="387816"/>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unidirecional 9">
            <a:extLst>
              <a:ext uri="{FF2B5EF4-FFF2-40B4-BE49-F238E27FC236}">
                <a16:creationId xmlns:a16="http://schemas.microsoft.com/office/drawing/2014/main" id="{A51FD444-D493-626E-7327-C29F7B8DCB2A}"/>
              </a:ext>
            </a:extLst>
          </p:cNvPr>
          <p:cNvCxnSpPr>
            <a:cxnSpLocks/>
          </p:cNvCxnSpPr>
          <p:nvPr/>
        </p:nvCxnSpPr>
        <p:spPr>
          <a:xfrm>
            <a:off x="7327357" y="4198002"/>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xão reta unidirecional 12">
            <a:extLst>
              <a:ext uri="{FF2B5EF4-FFF2-40B4-BE49-F238E27FC236}">
                <a16:creationId xmlns:a16="http://schemas.microsoft.com/office/drawing/2014/main" id="{E5081E5A-20D8-55CA-19B4-34B0E7088C07}"/>
              </a:ext>
            </a:extLst>
          </p:cNvPr>
          <p:cNvCxnSpPr>
            <a:cxnSpLocks/>
          </p:cNvCxnSpPr>
          <p:nvPr/>
        </p:nvCxnSpPr>
        <p:spPr>
          <a:xfrm>
            <a:off x="7332686" y="3238841"/>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xão reta unidirecional 14">
            <a:extLst>
              <a:ext uri="{FF2B5EF4-FFF2-40B4-BE49-F238E27FC236}">
                <a16:creationId xmlns:a16="http://schemas.microsoft.com/office/drawing/2014/main" id="{176C75F0-9DFC-2566-6689-AE0178B66ADC}"/>
              </a:ext>
            </a:extLst>
          </p:cNvPr>
          <p:cNvCxnSpPr>
            <a:cxnSpLocks/>
          </p:cNvCxnSpPr>
          <p:nvPr/>
        </p:nvCxnSpPr>
        <p:spPr>
          <a:xfrm>
            <a:off x="4984340" y="3204204"/>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xão reta unidirecional 21">
            <a:extLst>
              <a:ext uri="{FF2B5EF4-FFF2-40B4-BE49-F238E27FC236}">
                <a16:creationId xmlns:a16="http://schemas.microsoft.com/office/drawing/2014/main" id="{2ECEB3E5-3E64-C0E8-5291-BC6FB90BA29E}"/>
              </a:ext>
            </a:extLst>
          </p:cNvPr>
          <p:cNvCxnSpPr>
            <a:cxnSpLocks/>
          </p:cNvCxnSpPr>
          <p:nvPr/>
        </p:nvCxnSpPr>
        <p:spPr>
          <a:xfrm>
            <a:off x="4984340" y="4194804"/>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A87DF8C6-31A4-7F45-666A-81D9DF5A5AED}"/>
              </a:ext>
            </a:extLst>
          </p:cNvPr>
          <p:cNvCxnSpPr>
            <a:cxnSpLocks/>
          </p:cNvCxnSpPr>
          <p:nvPr/>
        </p:nvCxnSpPr>
        <p:spPr>
          <a:xfrm>
            <a:off x="4963558" y="2421422"/>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xão reta unidirecional 26">
            <a:extLst>
              <a:ext uri="{FF2B5EF4-FFF2-40B4-BE49-F238E27FC236}">
                <a16:creationId xmlns:a16="http://schemas.microsoft.com/office/drawing/2014/main" id="{D7E156B2-6F48-5645-4E46-BBD7FC79BB9D}"/>
              </a:ext>
            </a:extLst>
          </p:cNvPr>
          <p:cNvCxnSpPr>
            <a:cxnSpLocks/>
          </p:cNvCxnSpPr>
          <p:nvPr/>
        </p:nvCxnSpPr>
        <p:spPr>
          <a:xfrm>
            <a:off x="4984340" y="1389259"/>
            <a:ext cx="833713" cy="7934"/>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pic>
        <p:nvPicPr>
          <p:cNvPr id="46" name="Imagem 45">
            <a:extLst>
              <a:ext uri="{FF2B5EF4-FFF2-40B4-BE49-F238E27FC236}">
                <a16:creationId xmlns:a16="http://schemas.microsoft.com/office/drawing/2014/main" id="{2D2E2DD8-48BA-D9E5-5996-688F5C719071}"/>
              </a:ext>
            </a:extLst>
          </p:cNvPr>
          <p:cNvPicPr>
            <a:picLocks noChangeAspect="1"/>
          </p:cNvPicPr>
          <p:nvPr/>
        </p:nvPicPr>
        <p:blipFill rotWithShape="1">
          <a:blip r:embed="rId2"/>
          <a:srcRect l="17626" t="44390" r="29208" b="5795"/>
          <a:stretch/>
        </p:blipFill>
        <p:spPr>
          <a:xfrm>
            <a:off x="10565205" y="0"/>
            <a:ext cx="1577187" cy="1621243"/>
          </a:xfrm>
          <a:prstGeom prst="rect">
            <a:avLst/>
          </a:prstGeom>
        </p:spPr>
      </p:pic>
      <p:sp>
        <p:nvSpPr>
          <p:cNvPr id="48" name="CaixaDeTexto 47">
            <a:extLst>
              <a:ext uri="{FF2B5EF4-FFF2-40B4-BE49-F238E27FC236}">
                <a16:creationId xmlns:a16="http://schemas.microsoft.com/office/drawing/2014/main" id="{3D7FBFC8-717B-E8A7-28A4-364F90C95184}"/>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cxnSp>
        <p:nvCxnSpPr>
          <p:cNvPr id="45" name="Conexão reta unidirecional 44">
            <a:extLst>
              <a:ext uri="{FF2B5EF4-FFF2-40B4-BE49-F238E27FC236}">
                <a16:creationId xmlns:a16="http://schemas.microsoft.com/office/drawing/2014/main" id="{712B2B69-5DAC-F296-3DBB-4068FE4F4FF7}"/>
              </a:ext>
            </a:extLst>
          </p:cNvPr>
          <p:cNvCxnSpPr/>
          <p:nvPr/>
        </p:nvCxnSpPr>
        <p:spPr>
          <a:xfrm flipV="1">
            <a:off x="-2116" y="4637617"/>
            <a:ext cx="12196233" cy="16933"/>
          </a:xfrm>
          <a:prstGeom prst="straightConnector1">
            <a:avLst/>
          </a:prstGeom>
          <a:ln>
            <a:solidFill>
              <a:srgbClr val="7BB88A"/>
            </a:solidFill>
          </a:ln>
        </p:spPr>
        <p:style>
          <a:lnRef idx="3">
            <a:schemeClr val="accent1"/>
          </a:lnRef>
          <a:fillRef idx="0">
            <a:schemeClr val="accent1"/>
          </a:fillRef>
          <a:effectRef idx="2">
            <a:schemeClr val="accent1"/>
          </a:effectRef>
          <a:fontRef idx="minor">
            <a:schemeClr val="tx1"/>
          </a:fontRef>
        </p:style>
      </p:cxnSp>
      <p:sp>
        <p:nvSpPr>
          <p:cNvPr id="47" name="Marcador de Posição do Rodapé 3">
            <a:extLst>
              <a:ext uri="{FF2B5EF4-FFF2-40B4-BE49-F238E27FC236}">
                <a16:creationId xmlns:a16="http://schemas.microsoft.com/office/drawing/2014/main" id="{1870D8AA-999C-8D5A-E683-CD10642AE376}"/>
              </a:ext>
            </a:extLst>
          </p:cNvPr>
          <p:cNvSpPr>
            <a:spLocks noGrp="1"/>
          </p:cNvSpPr>
          <p:nvPr>
            <p:ph type="ftr" sz="quarter" idx="11"/>
          </p:nvPr>
        </p:nvSpPr>
        <p:spPr>
          <a:xfrm>
            <a:off x="4038600" y="6489515"/>
            <a:ext cx="4114800" cy="365125"/>
          </a:xfrm>
        </p:spPr>
        <p:txBody>
          <a:bodyPr/>
          <a:lstStyle/>
          <a:p>
            <a:r>
              <a:rPr lang="pt-PT" dirty="0" err="1"/>
              <a:t>Machine</a:t>
            </a:r>
            <a:r>
              <a:rPr lang="pt-PT" dirty="0"/>
              <a:t> </a:t>
            </a:r>
            <a:r>
              <a:rPr lang="pt-PT" dirty="0" err="1"/>
              <a:t>Learning</a:t>
            </a:r>
            <a:r>
              <a:rPr lang="pt-PT" dirty="0"/>
              <a:t> in </a:t>
            </a:r>
            <a:r>
              <a:rPr lang="pt-PT" dirty="0" err="1"/>
              <a:t>Bioengineering</a:t>
            </a:r>
            <a:r>
              <a:rPr lang="pt-PT" dirty="0"/>
              <a:t> P1 2023/2024</a:t>
            </a:r>
          </a:p>
        </p:txBody>
      </p:sp>
    </p:spTree>
    <p:extLst>
      <p:ext uri="{BB962C8B-B14F-4D97-AF65-F5344CB8AC3E}">
        <p14:creationId xmlns:p14="http://schemas.microsoft.com/office/powerpoint/2010/main" val="164604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FC982443-F0B5-218E-0AEF-3D67C6515C02}"/>
              </a:ext>
            </a:extLst>
          </p:cNvPr>
          <p:cNvSpPr/>
          <p:nvPr/>
        </p:nvSpPr>
        <p:spPr>
          <a:xfrm>
            <a:off x="872718" y="898768"/>
            <a:ext cx="10446564" cy="5392615"/>
          </a:xfrm>
          <a:prstGeom prst="rect">
            <a:avLst/>
          </a:prstGeom>
          <a:solidFill>
            <a:schemeClr val="bg1"/>
          </a:solidFill>
          <a:ln>
            <a:solidFill>
              <a:srgbClr val="33A0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Marcador de Posição do Rodapé 2">
            <a:extLst>
              <a:ext uri="{FF2B5EF4-FFF2-40B4-BE49-F238E27FC236}">
                <a16:creationId xmlns:a16="http://schemas.microsoft.com/office/drawing/2014/main" id="{31FEC084-FF25-8B61-B047-C0BD1123076D}"/>
              </a:ext>
            </a:extLst>
          </p:cNvPr>
          <p:cNvSpPr>
            <a:spLocks noGrp="1"/>
          </p:cNvSpPr>
          <p:nvPr>
            <p:ph type="ftr" sz="quarter" idx="11"/>
          </p:nvPr>
        </p:nvSpPr>
        <p:spPr/>
        <p:txBody>
          <a:bodyPr/>
          <a:lstStyle/>
          <a:p>
            <a:r>
              <a:rPr lang="pt-PT" dirty="0" err="1"/>
              <a:t>Machine</a:t>
            </a:r>
            <a:r>
              <a:rPr lang="pt-PT" dirty="0"/>
              <a:t> </a:t>
            </a:r>
            <a:r>
              <a:rPr lang="pt-PT" dirty="0" err="1"/>
              <a:t>Learning</a:t>
            </a:r>
            <a:r>
              <a:rPr lang="pt-PT" dirty="0"/>
              <a:t> in </a:t>
            </a:r>
            <a:r>
              <a:rPr lang="pt-PT"/>
              <a:t>Bioengineering</a:t>
            </a:r>
            <a:r>
              <a:rPr lang="pt-PT" dirty="0"/>
              <a:t> P1 2023/2024</a:t>
            </a:r>
          </a:p>
        </p:txBody>
      </p:sp>
      <p:sp>
        <p:nvSpPr>
          <p:cNvPr id="4" name="Marcador de Posição do Número do Diapositivo 3">
            <a:extLst>
              <a:ext uri="{FF2B5EF4-FFF2-40B4-BE49-F238E27FC236}">
                <a16:creationId xmlns:a16="http://schemas.microsoft.com/office/drawing/2014/main" id="{85083C14-BC54-157D-C3A1-ACC24A6DF923}"/>
              </a:ext>
            </a:extLst>
          </p:cNvPr>
          <p:cNvSpPr>
            <a:spLocks noGrp="1"/>
          </p:cNvSpPr>
          <p:nvPr>
            <p:ph type="sldNum" sz="quarter" idx="12"/>
          </p:nvPr>
        </p:nvSpPr>
        <p:spPr/>
        <p:txBody>
          <a:bodyPr/>
          <a:lstStyle/>
          <a:p>
            <a:fld id="{47D4AA41-82C7-0749-AD25-9F0F6EE51291}" type="slidenum">
              <a:rPr lang="pt-PT" smtClean="0"/>
              <a:t>32</a:t>
            </a:fld>
            <a:endParaRPr lang="pt-PT"/>
          </a:p>
        </p:txBody>
      </p:sp>
      <p:sp>
        <p:nvSpPr>
          <p:cNvPr id="5" name="Retângulo 4">
            <a:extLst>
              <a:ext uri="{FF2B5EF4-FFF2-40B4-BE49-F238E27FC236}">
                <a16:creationId xmlns:a16="http://schemas.microsoft.com/office/drawing/2014/main" id="{F0C46049-56AF-C5C2-7AC4-1EC6D5556B80}"/>
              </a:ext>
            </a:extLst>
          </p:cNvPr>
          <p:cNvSpPr/>
          <p:nvPr/>
        </p:nvSpPr>
        <p:spPr>
          <a:xfrm>
            <a:off x="1717299" y="1637289"/>
            <a:ext cx="1519311" cy="576776"/>
          </a:xfrm>
          <a:prstGeom prst="rect">
            <a:avLst/>
          </a:prstGeom>
          <a:solidFill>
            <a:srgbClr val="92C79F"/>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PCA Total</a:t>
            </a:r>
          </a:p>
        </p:txBody>
      </p:sp>
      <p:cxnSp>
        <p:nvCxnSpPr>
          <p:cNvPr id="7" name="Conexão Reta Unidirecional 6">
            <a:extLst>
              <a:ext uri="{FF2B5EF4-FFF2-40B4-BE49-F238E27FC236}">
                <a16:creationId xmlns:a16="http://schemas.microsoft.com/office/drawing/2014/main" id="{AF7E0F9F-98B6-F295-BC24-51919AB94C90}"/>
              </a:ext>
            </a:extLst>
          </p:cNvPr>
          <p:cNvCxnSpPr>
            <a:cxnSpLocks/>
          </p:cNvCxnSpPr>
          <p:nvPr/>
        </p:nvCxnSpPr>
        <p:spPr>
          <a:xfrm>
            <a:off x="3278814" y="1925677"/>
            <a:ext cx="858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FB6877AF-8DD4-1C43-4B91-8DD595FCF240}"/>
              </a:ext>
            </a:extLst>
          </p:cNvPr>
          <p:cNvSpPr/>
          <p:nvPr/>
        </p:nvSpPr>
        <p:spPr>
          <a:xfrm>
            <a:off x="4136945" y="1637289"/>
            <a:ext cx="1519311" cy="576776"/>
          </a:xfrm>
          <a:prstGeom prst="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Explained Variance Rate</a:t>
            </a:r>
          </a:p>
        </p:txBody>
      </p:sp>
      <p:sp>
        <p:nvSpPr>
          <p:cNvPr id="11" name="Retângulo 10">
            <a:extLst>
              <a:ext uri="{FF2B5EF4-FFF2-40B4-BE49-F238E27FC236}">
                <a16:creationId xmlns:a16="http://schemas.microsoft.com/office/drawing/2014/main" id="{C1E0A5AF-1BA2-8A60-49B3-D865F0600296}"/>
              </a:ext>
            </a:extLst>
          </p:cNvPr>
          <p:cNvSpPr/>
          <p:nvPr/>
        </p:nvSpPr>
        <p:spPr>
          <a:xfrm>
            <a:off x="6556589" y="1637289"/>
            <a:ext cx="1519311" cy="576776"/>
          </a:xfrm>
          <a:prstGeom prst="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Loadings of Genes</a:t>
            </a:r>
          </a:p>
        </p:txBody>
      </p:sp>
      <p:cxnSp>
        <p:nvCxnSpPr>
          <p:cNvPr id="17" name="Conexão Reta Unidirecional 16">
            <a:extLst>
              <a:ext uri="{FF2B5EF4-FFF2-40B4-BE49-F238E27FC236}">
                <a16:creationId xmlns:a16="http://schemas.microsoft.com/office/drawing/2014/main" id="{0845F516-174E-356E-C264-79CA35319D6D}"/>
              </a:ext>
            </a:extLst>
          </p:cNvPr>
          <p:cNvCxnSpPr>
            <a:cxnSpLocks/>
          </p:cNvCxnSpPr>
          <p:nvPr/>
        </p:nvCxnSpPr>
        <p:spPr>
          <a:xfrm>
            <a:off x="8075900" y="1925677"/>
            <a:ext cx="858130"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tângulo 17">
            <a:extLst>
              <a:ext uri="{FF2B5EF4-FFF2-40B4-BE49-F238E27FC236}">
                <a16:creationId xmlns:a16="http://schemas.microsoft.com/office/drawing/2014/main" id="{A55274AB-F2BF-F610-C287-F0544AF5D628}"/>
              </a:ext>
            </a:extLst>
          </p:cNvPr>
          <p:cNvSpPr/>
          <p:nvPr/>
        </p:nvSpPr>
        <p:spPr>
          <a:xfrm>
            <a:off x="8942232" y="1637289"/>
            <a:ext cx="1519311" cy="576776"/>
          </a:xfrm>
          <a:prstGeom prst="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Choice of 500 genes for  each PC</a:t>
            </a:r>
          </a:p>
        </p:txBody>
      </p:sp>
      <p:sp>
        <p:nvSpPr>
          <p:cNvPr id="20" name="Retângulo 19">
            <a:extLst>
              <a:ext uri="{FF2B5EF4-FFF2-40B4-BE49-F238E27FC236}">
                <a16:creationId xmlns:a16="http://schemas.microsoft.com/office/drawing/2014/main" id="{37A6CCF5-66D1-B366-3B05-86A6BF50E984}"/>
              </a:ext>
            </a:extLst>
          </p:cNvPr>
          <p:cNvSpPr/>
          <p:nvPr/>
        </p:nvSpPr>
        <p:spPr>
          <a:xfrm>
            <a:off x="8976234" y="2697642"/>
            <a:ext cx="1519311" cy="576776"/>
          </a:xfrm>
          <a:prstGeom prst="rect">
            <a:avLst/>
          </a:prstGeom>
          <a:solidFill>
            <a:srgbClr val="92C79F"/>
          </a:solidFill>
          <a:ln w="317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Elbow Method</a:t>
            </a:r>
          </a:p>
        </p:txBody>
      </p:sp>
      <p:cxnSp>
        <p:nvCxnSpPr>
          <p:cNvPr id="21" name="Conexão Reta Unidirecional 20">
            <a:extLst>
              <a:ext uri="{FF2B5EF4-FFF2-40B4-BE49-F238E27FC236}">
                <a16:creationId xmlns:a16="http://schemas.microsoft.com/office/drawing/2014/main" id="{CEBF79B1-3C35-03F8-110D-381E2A412F1A}"/>
              </a:ext>
            </a:extLst>
          </p:cNvPr>
          <p:cNvCxnSpPr>
            <a:cxnSpLocks/>
          </p:cNvCxnSpPr>
          <p:nvPr/>
        </p:nvCxnSpPr>
        <p:spPr>
          <a:xfrm flipH="1">
            <a:off x="4919912" y="4320767"/>
            <a:ext cx="2" cy="46599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tângulo 21">
            <a:extLst>
              <a:ext uri="{FF2B5EF4-FFF2-40B4-BE49-F238E27FC236}">
                <a16:creationId xmlns:a16="http://schemas.microsoft.com/office/drawing/2014/main" id="{DA9B37D5-48A7-1FC1-6099-A06B4C4F31FB}"/>
              </a:ext>
            </a:extLst>
          </p:cNvPr>
          <p:cNvSpPr/>
          <p:nvPr/>
        </p:nvSpPr>
        <p:spPr>
          <a:xfrm>
            <a:off x="6612342" y="2700947"/>
            <a:ext cx="1519311" cy="576776"/>
          </a:xfrm>
          <a:prstGeom prst="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Choice of K</a:t>
            </a:r>
          </a:p>
        </p:txBody>
      </p:sp>
      <p:cxnSp>
        <p:nvCxnSpPr>
          <p:cNvPr id="23" name="Conexão Reta Unidirecional 22">
            <a:extLst>
              <a:ext uri="{FF2B5EF4-FFF2-40B4-BE49-F238E27FC236}">
                <a16:creationId xmlns:a16="http://schemas.microsoft.com/office/drawing/2014/main" id="{704C185B-80B6-EDDB-4D4A-ACF7A6E7CCA5}"/>
              </a:ext>
            </a:extLst>
          </p:cNvPr>
          <p:cNvCxnSpPr>
            <a:cxnSpLocks/>
          </p:cNvCxnSpPr>
          <p:nvPr/>
        </p:nvCxnSpPr>
        <p:spPr>
          <a:xfrm flipH="1" flipV="1">
            <a:off x="8105109" y="2986029"/>
            <a:ext cx="867768" cy="6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BF40B008-690B-785C-21BA-359787C891B7}"/>
              </a:ext>
            </a:extLst>
          </p:cNvPr>
          <p:cNvSpPr/>
          <p:nvPr/>
        </p:nvSpPr>
        <p:spPr>
          <a:xfrm>
            <a:off x="4141037" y="2699183"/>
            <a:ext cx="1519311" cy="576776"/>
          </a:xfrm>
          <a:prstGeom prst="rect">
            <a:avLst/>
          </a:prstGeom>
          <a:solidFill>
            <a:srgbClr val="92C79F"/>
          </a:solidFill>
          <a:ln w="317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K-means</a:t>
            </a:r>
          </a:p>
        </p:txBody>
      </p:sp>
      <p:cxnSp>
        <p:nvCxnSpPr>
          <p:cNvPr id="25" name="Conexão Reta Unidirecional 24">
            <a:extLst>
              <a:ext uri="{FF2B5EF4-FFF2-40B4-BE49-F238E27FC236}">
                <a16:creationId xmlns:a16="http://schemas.microsoft.com/office/drawing/2014/main" id="{B9B2DFB9-5537-CD69-1732-3A865CE7F348}"/>
              </a:ext>
            </a:extLst>
          </p:cNvPr>
          <p:cNvCxnSpPr>
            <a:cxnSpLocks/>
          </p:cNvCxnSpPr>
          <p:nvPr/>
        </p:nvCxnSpPr>
        <p:spPr>
          <a:xfrm flipH="1">
            <a:off x="4893861" y="3271211"/>
            <a:ext cx="2" cy="46599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xão Reta Unidirecional 26">
            <a:extLst>
              <a:ext uri="{FF2B5EF4-FFF2-40B4-BE49-F238E27FC236}">
                <a16:creationId xmlns:a16="http://schemas.microsoft.com/office/drawing/2014/main" id="{3A9E4F1C-98BC-CD5A-9E4B-928BA58245EF}"/>
              </a:ext>
            </a:extLst>
          </p:cNvPr>
          <p:cNvCxnSpPr>
            <a:cxnSpLocks/>
          </p:cNvCxnSpPr>
          <p:nvPr/>
        </p:nvCxnSpPr>
        <p:spPr>
          <a:xfrm>
            <a:off x="5656255" y="1925677"/>
            <a:ext cx="858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xão Reta Unidirecional 27">
            <a:extLst>
              <a:ext uri="{FF2B5EF4-FFF2-40B4-BE49-F238E27FC236}">
                <a16:creationId xmlns:a16="http://schemas.microsoft.com/office/drawing/2014/main" id="{263357EF-68F2-C3F6-C121-1B98091AF37D}"/>
              </a:ext>
            </a:extLst>
          </p:cNvPr>
          <p:cNvCxnSpPr>
            <a:cxnSpLocks/>
          </p:cNvCxnSpPr>
          <p:nvPr/>
        </p:nvCxnSpPr>
        <p:spPr>
          <a:xfrm flipH="1">
            <a:off x="9730024" y="2231650"/>
            <a:ext cx="2" cy="465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6503AB7-EFA9-55B6-87EB-1436BCEB2276}"/>
              </a:ext>
            </a:extLst>
          </p:cNvPr>
          <p:cNvSpPr/>
          <p:nvPr/>
        </p:nvSpPr>
        <p:spPr>
          <a:xfrm>
            <a:off x="4140721" y="3740215"/>
            <a:ext cx="1519311" cy="576776"/>
          </a:xfrm>
          <a:prstGeom prst="rect">
            <a:avLst/>
          </a:prstGeom>
          <a:solidFill>
            <a:srgbClr val="92C79F"/>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libri"/>
                <a:cs typeface="Calibri"/>
              </a:rPr>
              <a:t>Expression Heatmaps</a:t>
            </a:r>
          </a:p>
        </p:txBody>
      </p:sp>
      <p:sp>
        <p:nvSpPr>
          <p:cNvPr id="31" name="Retângulo 30">
            <a:extLst>
              <a:ext uri="{FF2B5EF4-FFF2-40B4-BE49-F238E27FC236}">
                <a16:creationId xmlns:a16="http://schemas.microsoft.com/office/drawing/2014/main" id="{5605D739-7163-729C-91D2-2F3C1850FB02}"/>
              </a:ext>
            </a:extLst>
          </p:cNvPr>
          <p:cNvSpPr/>
          <p:nvPr/>
        </p:nvSpPr>
        <p:spPr>
          <a:xfrm>
            <a:off x="4140721" y="4790180"/>
            <a:ext cx="1519311" cy="576776"/>
          </a:xfrm>
          <a:prstGeom prst="rect">
            <a:avLst/>
          </a:prstGeom>
          <a:solidFill>
            <a:srgbClr val="92C79F"/>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Gene Ontology</a:t>
            </a:r>
          </a:p>
        </p:txBody>
      </p:sp>
      <p:sp>
        <p:nvSpPr>
          <p:cNvPr id="6" name="Google Shape;2162;p54">
            <a:extLst>
              <a:ext uri="{FF2B5EF4-FFF2-40B4-BE49-F238E27FC236}">
                <a16:creationId xmlns:a16="http://schemas.microsoft.com/office/drawing/2014/main" id="{077409F3-FB36-BD03-8E26-1513120A60DD}"/>
              </a:ext>
            </a:extLst>
          </p:cNvPr>
          <p:cNvSpPr txBox="1"/>
          <p:nvPr/>
        </p:nvSpPr>
        <p:spPr>
          <a:xfrm>
            <a:off x="-2011236" y="132056"/>
            <a:ext cx="10298000" cy="536400"/>
          </a:xfrm>
          <a:prstGeom prst="rect">
            <a:avLst/>
          </a:prstGeom>
          <a:noFill/>
          <a:ln>
            <a:noFill/>
          </a:ln>
        </p:spPr>
        <p:txBody>
          <a:bodyPr spcFirstLastPara="1" wrap="square" lIns="121900" tIns="121900" rIns="121900" bIns="121900" anchor="ctr" anchorCtr="0">
            <a:noAutofit/>
          </a:bodyPr>
          <a:lstStyle/>
          <a:p>
            <a:pPr algn="ctr"/>
            <a:r>
              <a:rPr lang="pt-PT" sz="3500" b="1" dirty="0">
                <a:latin typeface="Calibri"/>
                <a:ea typeface="Fira Sans Extra Condensed SemiBold"/>
                <a:cs typeface="Fira Sans Extra Condensed SemiBold"/>
                <a:sym typeface="Fira Sans Extra Condensed SemiBold"/>
              </a:rPr>
              <a:t>Genes </a:t>
            </a:r>
            <a:r>
              <a:rPr lang="pt-PT" sz="3500" b="1" err="1">
                <a:latin typeface="Calibri"/>
                <a:ea typeface="Fira Sans Extra Condensed SemiBold"/>
                <a:cs typeface="Fira Sans Extra Condensed SemiBold"/>
                <a:sym typeface="Fira Sans Extra Condensed SemiBold"/>
              </a:rPr>
              <a:t>Clustering</a:t>
            </a:r>
            <a:endParaRPr lang="pt-PT" sz="3500" b="1">
              <a:latin typeface="Calibri"/>
              <a:ea typeface="Fira Sans Extra Condensed SemiBold"/>
              <a:cs typeface="Fira Sans Extra Condensed SemiBold"/>
            </a:endParaRPr>
          </a:p>
        </p:txBody>
      </p:sp>
      <p:cxnSp>
        <p:nvCxnSpPr>
          <p:cNvPr id="10" name="Conexão Reta 7">
            <a:extLst>
              <a:ext uri="{FF2B5EF4-FFF2-40B4-BE49-F238E27FC236}">
                <a16:creationId xmlns:a16="http://schemas.microsoft.com/office/drawing/2014/main" id="{B142A201-123A-138D-2ACA-B717815F430D}"/>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cxnSp>
        <p:nvCxnSpPr>
          <p:cNvPr id="2" name="Conexão Reta Unidirecional 22">
            <a:extLst>
              <a:ext uri="{FF2B5EF4-FFF2-40B4-BE49-F238E27FC236}">
                <a16:creationId xmlns:a16="http://schemas.microsoft.com/office/drawing/2014/main" id="{060F9BF1-BC67-0472-6AC5-1FC97BD4B42F}"/>
              </a:ext>
            </a:extLst>
          </p:cNvPr>
          <p:cNvCxnSpPr>
            <a:cxnSpLocks/>
          </p:cNvCxnSpPr>
          <p:nvPr/>
        </p:nvCxnSpPr>
        <p:spPr>
          <a:xfrm flipH="1" flipV="1">
            <a:off x="5646493" y="2986029"/>
            <a:ext cx="968527" cy="25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F0E2E91E-B95E-3D27-91FE-5E77B775F10A}"/>
              </a:ext>
            </a:extLst>
          </p:cNvPr>
          <p:cNvPicPr>
            <a:picLocks noChangeAspect="1"/>
          </p:cNvPicPr>
          <p:nvPr/>
        </p:nvPicPr>
        <p:blipFill rotWithShape="1">
          <a:blip r:embed="rId2"/>
          <a:srcRect l="17626" t="44390" r="29208" b="5795"/>
          <a:stretch/>
        </p:blipFill>
        <p:spPr>
          <a:xfrm>
            <a:off x="10565205" y="0"/>
            <a:ext cx="1577187" cy="1621243"/>
          </a:xfrm>
          <a:prstGeom prst="rect">
            <a:avLst/>
          </a:prstGeom>
        </p:spPr>
      </p:pic>
      <p:sp>
        <p:nvSpPr>
          <p:cNvPr id="15" name="CaixaDeTexto 14">
            <a:extLst>
              <a:ext uri="{FF2B5EF4-FFF2-40B4-BE49-F238E27FC236}">
                <a16:creationId xmlns:a16="http://schemas.microsoft.com/office/drawing/2014/main" id="{48D3DBD2-9D19-A918-E481-7A4F102500E2}"/>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624518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a:extLst>
              <a:ext uri="{FF2B5EF4-FFF2-40B4-BE49-F238E27FC236}">
                <a16:creationId xmlns:a16="http://schemas.microsoft.com/office/drawing/2014/main" id="{BA95F671-F44C-B9C8-89A1-489DEB7FA171}"/>
              </a:ext>
            </a:extLst>
          </p:cNvPr>
          <p:cNvSpPr>
            <a:spLocks noGrp="1"/>
          </p:cNvSpPr>
          <p:nvPr>
            <p:ph type="sldNum" sz="quarter" idx="12"/>
          </p:nvPr>
        </p:nvSpPr>
        <p:spPr/>
        <p:txBody>
          <a:bodyPr/>
          <a:lstStyle/>
          <a:p>
            <a:fld id="{47D4AA41-82C7-0749-AD25-9F0F6EE51291}" type="slidenum">
              <a:rPr lang="pt-PT" smtClean="0"/>
              <a:t>33</a:t>
            </a:fld>
            <a:endParaRPr lang="pt-PT"/>
          </a:p>
        </p:txBody>
      </p:sp>
      <p:sp>
        <p:nvSpPr>
          <p:cNvPr id="3" name="Marcador de Posição do Rodapé 2">
            <a:extLst>
              <a:ext uri="{FF2B5EF4-FFF2-40B4-BE49-F238E27FC236}">
                <a16:creationId xmlns:a16="http://schemas.microsoft.com/office/drawing/2014/main" id="{77C610E3-F686-6FC0-7B5F-E37DCC0E71FF}"/>
              </a:ext>
            </a:extLst>
          </p:cNvPr>
          <p:cNvSpPr>
            <a:spLocks noGrp="1"/>
          </p:cNvSpPr>
          <p:nvPr>
            <p:ph type="ftr" sz="quarter" idx="11"/>
          </p:nvPr>
        </p:nvSpPr>
        <p:spPr/>
        <p:txBody>
          <a:bodyPr/>
          <a:lstStyle/>
          <a:p>
            <a:r>
              <a:rPr lang="pt-PT" dirty="0" err="1"/>
              <a:t>Machine</a:t>
            </a:r>
            <a:r>
              <a:rPr lang="pt-PT" dirty="0"/>
              <a:t> </a:t>
            </a:r>
            <a:r>
              <a:rPr lang="pt-PT" dirty="0" err="1"/>
              <a:t>Learning</a:t>
            </a:r>
            <a:r>
              <a:rPr lang="pt-PT" dirty="0"/>
              <a:t> in </a:t>
            </a:r>
            <a:r>
              <a:rPr lang="pt-PT" err="1"/>
              <a:t>Bioengineering</a:t>
            </a:r>
            <a:r>
              <a:rPr lang="pt-PT" dirty="0"/>
              <a:t> P1 2023/2024</a:t>
            </a:r>
          </a:p>
        </p:txBody>
      </p:sp>
      <p:pic>
        <p:nvPicPr>
          <p:cNvPr id="10" name="Imagem 9">
            <a:extLst>
              <a:ext uri="{FF2B5EF4-FFF2-40B4-BE49-F238E27FC236}">
                <a16:creationId xmlns:a16="http://schemas.microsoft.com/office/drawing/2014/main" id="{8A7C3ECD-96F3-2938-F01B-860D0308C8FF}"/>
              </a:ext>
            </a:extLst>
          </p:cNvPr>
          <p:cNvPicPr>
            <a:picLocks noChangeAspect="1"/>
          </p:cNvPicPr>
          <p:nvPr/>
        </p:nvPicPr>
        <p:blipFill>
          <a:blip r:embed="rId3"/>
          <a:stretch>
            <a:fillRect/>
          </a:stretch>
        </p:blipFill>
        <p:spPr>
          <a:xfrm>
            <a:off x="61367" y="1016008"/>
            <a:ext cx="4758979" cy="3569234"/>
          </a:xfrm>
          <a:prstGeom prst="rect">
            <a:avLst/>
          </a:prstGeom>
        </p:spPr>
      </p:pic>
      <p:pic>
        <p:nvPicPr>
          <p:cNvPr id="15" name="Imagem 14">
            <a:extLst>
              <a:ext uri="{FF2B5EF4-FFF2-40B4-BE49-F238E27FC236}">
                <a16:creationId xmlns:a16="http://schemas.microsoft.com/office/drawing/2014/main" id="{4DB285C7-ACE5-8052-99E7-9D9A31AE419C}"/>
              </a:ext>
            </a:extLst>
          </p:cNvPr>
          <p:cNvPicPr>
            <a:picLocks noChangeAspect="1"/>
          </p:cNvPicPr>
          <p:nvPr/>
        </p:nvPicPr>
        <p:blipFill>
          <a:blip r:embed="rId4"/>
          <a:stretch>
            <a:fillRect/>
          </a:stretch>
        </p:blipFill>
        <p:spPr>
          <a:xfrm>
            <a:off x="4781269" y="1507262"/>
            <a:ext cx="5785687" cy="1338635"/>
          </a:xfrm>
          <a:prstGeom prst="rect">
            <a:avLst/>
          </a:prstGeom>
          <a:ln>
            <a:solidFill>
              <a:srgbClr val="244C77"/>
            </a:solidFill>
          </a:ln>
        </p:spPr>
      </p:pic>
      <p:sp>
        <p:nvSpPr>
          <p:cNvPr id="17" name="Google Shape;2162;p54">
            <a:extLst>
              <a:ext uri="{FF2B5EF4-FFF2-40B4-BE49-F238E27FC236}">
                <a16:creationId xmlns:a16="http://schemas.microsoft.com/office/drawing/2014/main" id="{53CA8660-2646-D95C-5B4C-68A47A56A095}"/>
              </a:ext>
            </a:extLst>
          </p:cNvPr>
          <p:cNvSpPr txBox="1"/>
          <p:nvPr/>
        </p:nvSpPr>
        <p:spPr>
          <a:xfrm>
            <a:off x="2525113" y="746766"/>
            <a:ext cx="10298000" cy="536400"/>
          </a:xfrm>
          <a:prstGeom prst="rect">
            <a:avLst/>
          </a:prstGeom>
          <a:noFill/>
          <a:ln>
            <a:noFill/>
          </a:ln>
        </p:spPr>
        <p:txBody>
          <a:bodyPr spcFirstLastPara="1" wrap="square" lIns="121900" tIns="121900" rIns="121900" bIns="121900" anchor="ctr" anchorCtr="0">
            <a:noAutofit/>
          </a:bodyPr>
          <a:lstStyle/>
          <a:p>
            <a:pPr algn="ctr"/>
            <a:r>
              <a:rPr lang="pt-PT">
                <a:latin typeface="Calibri"/>
                <a:ea typeface="Fira Sans Extra Condensed SemiBold"/>
                <a:cs typeface="Fira Sans Extra Condensed SemiBold"/>
                <a:sym typeface="Fira Sans Extra Condensed SemiBold"/>
              </a:rPr>
              <a:t>Gene Ontology</a:t>
            </a:r>
          </a:p>
        </p:txBody>
      </p:sp>
      <p:sp>
        <p:nvSpPr>
          <p:cNvPr id="18" name="Google Shape;2162;p54">
            <a:extLst>
              <a:ext uri="{FF2B5EF4-FFF2-40B4-BE49-F238E27FC236}">
                <a16:creationId xmlns:a16="http://schemas.microsoft.com/office/drawing/2014/main" id="{BEDC9358-C1A1-FD59-CBB6-9F698DEC30C7}"/>
              </a:ext>
            </a:extLst>
          </p:cNvPr>
          <p:cNvSpPr txBox="1"/>
          <p:nvPr/>
        </p:nvSpPr>
        <p:spPr>
          <a:xfrm>
            <a:off x="674271" y="1058862"/>
            <a:ext cx="8966843" cy="536400"/>
          </a:xfrm>
          <a:prstGeom prst="rect">
            <a:avLst/>
          </a:prstGeom>
          <a:noFill/>
          <a:ln>
            <a:noFill/>
          </a:ln>
        </p:spPr>
        <p:txBody>
          <a:bodyPr spcFirstLastPara="1" wrap="square" lIns="121900" tIns="121900" rIns="121900" bIns="121900" anchor="ctr" anchorCtr="0">
            <a:noAutofit/>
          </a:bodyPr>
          <a:lstStyle/>
          <a:p>
            <a:pPr algn="ctr"/>
            <a:r>
              <a:rPr lang="pt-PT" sz="1600">
                <a:latin typeface="Calibri"/>
                <a:ea typeface="Fira Sans Extra Condensed SemiBold"/>
                <a:cs typeface="Fira Sans Extra Condensed SemiBold"/>
                <a:sym typeface="Fira Sans Extra Condensed SemiBold"/>
              </a:rPr>
              <a:t>For PC1:</a:t>
            </a:r>
          </a:p>
        </p:txBody>
      </p:sp>
      <p:cxnSp>
        <p:nvCxnSpPr>
          <p:cNvPr id="9" name="Conexão Reta Unidirecional 8">
            <a:extLst>
              <a:ext uri="{FF2B5EF4-FFF2-40B4-BE49-F238E27FC236}">
                <a16:creationId xmlns:a16="http://schemas.microsoft.com/office/drawing/2014/main" id="{D09BBADE-AFB3-3383-D298-1B5830A6F3B2}"/>
              </a:ext>
            </a:extLst>
          </p:cNvPr>
          <p:cNvCxnSpPr/>
          <p:nvPr/>
        </p:nvCxnSpPr>
        <p:spPr>
          <a:xfrm flipH="1">
            <a:off x="916323" y="2804886"/>
            <a:ext cx="706553" cy="0"/>
          </a:xfrm>
          <a:prstGeom prst="straightConnector1">
            <a:avLst/>
          </a:prstGeom>
          <a:ln>
            <a:solidFill>
              <a:srgbClr val="7AB88A"/>
            </a:solidFill>
            <a:tailEnd type="triangle"/>
          </a:ln>
        </p:spPr>
        <p:style>
          <a:lnRef idx="1">
            <a:schemeClr val="accent1"/>
          </a:lnRef>
          <a:fillRef idx="0">
            <a:schemeClr val="accent1"/>
          </a:fillRef>
          <a:effectRef idx="0">
            <a:schemeClr val="accent1"/>
          </a:effectRef>
          <a:fontRef idx="minor">
            <a:schemeClr val="tx1"/>
          </a:fontRef>
        </p:style>
      </p:cxnSp>
      <p:sp>
        <p:nvSpPr>
          <p:cNvPr id="11" name="Seta para Baixo 10">
            <a:extLst>
              <a:ext uri="{FF2B5EF4-FFF2-40B4-BE49-F238E27FC236}">
                <a16:creationId xmlns:a16="http://schemas.microsoft.com/office/drawing/2014/main" id="{35DEE7E4-3797-662C-9509-FEB1621A07E4}"/>
              </a:ext>
            </a:extLst>
          </p:cNvPr>
          <p:cNvSpPr/>
          <p:nvPr/>
        </p:nvSpPr>
        <p:spPr>
          <a:xfrm flipH="1">
            <a:off x="8385312" y="3680944"/>
            <a:ext cx="334291" cy="845523"/>
          </a:xfrm>
          <a:prstGeom prst="downArrow">
            <a:avLst/>
          </a:prstGeom>
          <a:solidFill>
            <a:srgbClr val="92C79F"/>
          </a:solidFill>
          <a:ln>
            <a:solidFill>
              <a:srgbClr val="7A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exão Reta 12">
            <a:extLst>
              <a:ext uri="{FF2B5EF4-FFF2-40B4-BE49-F238E27FC236}">
                <a16:creationId xmlns:a16="http://schemas.microsoft.com/office/drawing/2014/main" id="{C0F56F3B-0FF5-B600-4FD3-5429C9E4DD2F}"/>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sp>
        <p:nvSpPr>
          <p:cNvPr id="14" name="Google Shape;2162;p54">
            <a:extLst>
              <a:ext uri="{FF2B5EF4-FFF2-40B4-BE49-F238E27FC236}">
                <a16:creationId xmlns:a16="http://schemas.microsoft.com/office/drawing/2014/main" id="{B3635FC4-0A2F-A202-8DA2-89614EE8F2CB}"/>
              </a:ext>
            </a:extLst>
          </p:cNvPr>
          <p:cNvSpPr txBox="1"/>
          <p:nvPr/>
        </p:nvSpPr>
        <p:spPr>
          <a:xfrm>
            <a:off x="-2011236" y="132056"/>
            <a:ext cx="10298000" cy="536400"/>
          </a:xfrm>
          <a:prstGeom prst="rect">
            <a:avLst/>
          </a:prstGeom>
          <a:noFill/>
          <a:ln>
            <a:noFill/>
          </a:ln>
        </p:spPr>
        <p:txBody>
          <a:bodyPr spcFirstLastPara="1" wrap="square" lIns="121900" tIns="121900" rIns="121900" bIns="121900" anchor="ctr" anchorCtr="0">
            <a:noAutofit/>
          </a:bodyPr>
          <a:lstStyle/>
          <a:p>
            <a:pPr algn="ctr"/>
            <a:r>
              <a:rPr lang="en" sz="3500" b="1" dirty="0">
                <a:latin typeface="Calibri Light"/>
                <a:ea typeface="Fira Sans Extra Condensed SemiBold"/>
                <a:cs typeface="Fira Sans Extra Condensed SemiBold"/>
                <a:sym typeface="Fira Sans Extra Condensed SemiBold"/>
              </a:rPr>
              <a:t>P</a:t>
            </a:r>
            <a:r>
              <a:rPr lang="pt-PT" sz="3500" b="1" dirty="0">
                <a:latin typeface="Calibri Light"/>
                <a:ea typeface="Fira Sans Extra Condensed SemiBold"/>
                <a:cs typeface="Fira Sans Extra Condensed SemiBold"/>
                <a:sym typeface="Fira Sans Extra Condensed SemiBold"/>
              </a:rPr>
              <a:t>CA</a:t>
            </a:r>
            <a:r>
              <a:rPr lang="en" sz="3500" b="1" dirty="0">
                <a:latin typeface="Calibri Light"/>
                <a:ea typeface="Fira Sans Extra Condensed SemiBold"/>
                <a:cs typeface="Fira Sans Extra Condensed SemiBold"/>
                <a:sym typeface="Fira Sans Extra Condensed SemiBold"/>
              </a:rPr>
              <a:t>: Explained Variance Rate</a:t>
            </a:r>
            <a:endParaRPr lang="en" sz="3500" b="1" dirty="0">
              <a:latin typeface="Calibri Light"/>
              <a:ea typeface="Fira Sans Extra Condensed SemiBold"/>
              <a:cs typeface="Fira Sans Extra Condensed SemiBold"/>
            </a:endParaRPr>
          </a:p>
        </p:txBody>
      </p:sp>
      <p:pic>
        <p:nvPicPr>
          <p:cNvPr id="2" name="Imagem 1" descr="Uma imagem com preto, escuridão&#10;&#10;Descrição gerada automaticamente">
            <a:extLst>
              <a:ext uri="{FF2B5EF4-FFF2-40B4-BE49-F238E27FC236}">
                <a16:creationId xmlns:a16="http://schemas.microsoft.com/office/drawing/2014/main" id="{04C57955-A661-26FB-19DB-C6F8E66AD62A}"/>
              </a:ext>
            </a:extLst>
          </p:cNvPr>
          <p:cNvPicPr>
            <a:picLocks noChangeAspect="1"/>
          </p:cNvPicPr>
          <p:nvPr/>
        </p:nvPicPr>
        <p:blipFill>
          <a:blip r:embed="rId5"/>
          <a:stretch>
            <a:fillRect/>
          </a:stretch>
        </p:blipFill>
        <p:spPr>
          <a:xfrm rot="5040000" flipH="1">
            <a:off x="4275694" y="4549600"/>
            <a:ext cx="278748" cy="268329"/>
          </a:xfrm>
          <a:prstGeom prst="rect">
            <a:avLst/>
          </a:prstGeom>
        </p:spPr>
      </p:pic>
      <p:sp>
        <p:nvSpPr>
          <p:cNvPr id="4" name="CaixaDeTexto 3">
            <a:extLst>
              <a:ext uri="{FF2B5EF4-FFF2-40B4-BE49-F238E27FC236}">
                <a16:creationId xmlns:a16="http://schemas.microsoft.com/office/drawing/2014/main" id="{410A3B49-68BB-9D13-AB12-DFCC950A7BC7}"/>
              </a:ext>
            </a:extLst>
          </p:cNvPr>
          <p:cNvSpPr txBox="1"/>
          <p:nvPr/>
        </p:nvSpPr>
        <p:spPr>
          <a:xfrm>
            <a:off x="534859" y="4793831"/>
            <a:ext cx="3821633" cy="646331"/>
          </a:xfrm>
          <a:prstGeom prst="rect">
            <a:avLst/>
          </a:prstGeom>
          <a:noFill/>
          <a:ln>
            <a:solidFill>
              <a:srgbClr val="7AB88A"/>
            </a:solidFill>
          </a:ln>
        </p:spPr>
        <p:txBody>
          <a:bodyPr wrap="square" lIns="91440" tIns="45720" rIns="91440" bIns="45720" rtlCol="0" anchor="t">
            <a:spAutoFit/>
          </a:bodyPr>
          <a:lstStyle/>
          <a:p>
            <a:pPr algn="ctr"/>
            <a:r>
              <a:rPr lang="pt-PT"/>
              <a:t>PC1 </a:t>
            </a:r>
            <a:r>
              <a:rPr lang="pt-PT" err="1"/>
              <a:t>and</a:t>
            </a:r>
            <a:r>
              <a:rPr lang="pt-PT"/>
              <a:t> PC2 </a:t>
            </a:r>
            <a:r>
              <a:rPr lang="pt-PT" err="1"/>
              <a:t>explain</a:t>
            </a:r>
            <a:r>
              <a:rPr lang="pt-PT"/>
              <a:t> </a:t>
            </a:r>
            <a:r>
              <a:rPr lang="pt-PT" err="1"/>
              <a:t>approximately</a:t>
            </a:r>
            <a:r>
              <a:rPr lang="pt-PT"/>
              <a:t> 50% </a:t>
            </a:r>
            <a:r>
              <a:rPr lang="pt-PT" err="1"/>
              <a:t>of</a:t>
            </a:r>
            <a:r>
              <a:rPr lang="pt-PT"/>
              <a:t> </a:t>
            </a:r>
            <a:r>
              <a:rPr lang="pt-PT" err="1"/>
              <a:t>the</a:t>
            </a:r>
            <a:r>
              <a:rPr lang="pt-PT"/>
              <a:t> </a:t>
            </a:r>
            <a:r>
              <a:rPr lang="pt-PT" err="1"/>
              <a:t>variance</a:t>
            </a:r>
            <a:r>
              <a:rPr lang="pt-PT"/>
              <a:t>.</a:t>
            </a:r>
            <a:endParaRPr lang="pt-PT" err="1">
              <a:ea typeface="Calibri"/>
              <a:cs typeface="Calibri"/>
            </a:endParaRPr>
          </a:p>
        </p:txBody>
      </p:sp>
      <p:sp>
        <p:nvSpPr>
          <p:cNvPr id="6" name="CaixaDeTexto 5">
            <a:extLst>
              <a:ext uri="{FF2B5EF4-FFF2-40B4-BE49-F238E27FC236}">
                <a16:creationId xmlns:a16="http://schemas.microsoft.com/office/drawing/2014/main" id="{8F1A28C3-7982-9985-4D27-59D19A8DC112}"/>
              </a:ext>
            </a:extLst>
          </p:cNvPr>
          <p:cNvSpPr txBox="1"/>
          <p:nvPr/>
        </p:nvSpPr>
        <p:spPr>
          <a:xfrm>
            <a:off x="4774518" y="5585604"/>
            <a:ext cx="5808788" cy="660845"/>
          </a:xfrm>
          <a:prstGeom prst="rect">
            <a:avLst/>
          </a:prstGeom>
          <a:noFill/>
          <a:ln>
            <a:solidFill>
              <a:srgbClr val="7AB88A"/>
            </a:solidFill>
          </a:ln>
        </p:spPr>
        <p:txBody>
          <a:bodyPr wrap="square" lIns="91440" tIns="45720" rIns="91440" bIns="45720" rtlCol="0" anchor="t">
            <a:spAutoFit/>
          </a:bodyPr>
          <a:lstStyle/>
          <a:p>
            <a:pPr algn="ctr"/>
            <a:endParaRPr lang="pt-PT">
              <a:ea typeface="Calibri"/>
              <a:cs typeface="Calibri"/>
            </a:endParaRPr>
          </a:p>
          <a:p>
            <a:pPr algn="ctr"/>
            <a:endParaRPr lang="pt-PT">
              <a:ea typeface="Calibri"/>
              <a:cs typeface="Calibri"/>
            </a:endParaRPr>
          </a:p>
        </p:txBody>
      </p:sp>
      <p:pic>
        <p:nvPicPr>
          <p:cNvPr id="19" name="Imagem 18" descr="Uma imagem com preto, escuridão&#10;&#10;Descrição gerada automaticamente">
            <a:extLst>
              <a:ext uri="{FF2B5EF4-FFF2-40B4-BE49-F238E27FC236}">
                <a16:creationId xmlns:a16="http://schemas.microsoft.com/office/drawing/2014/main" id="{B5A5D721-D76C-86C2-CF74-37649E2B578F}"/>
              </a:ext>
            </a:extLst>
          </p:cNvPr>
          <p:cNvPicPr>
            <a:picLocks noChangeAspect="1"/>
          </p:cNvPicPr>
          <p:nvPr/>
        </p:nvPicPr>
        <p:blipFill>
          <a:blip r:embed="rId6"/>
          <a:stretch>
            <a:fillRect/>
          </a:stretch>
        </p:blipFill>
        <p:spPr>
          <a:xfrm>
            <a:off x="5696858" y="4680856"/>
            <a:ext cx="508000" cy="508000"/>
          </a:xfrm>
          <a:prstGeom prst="rect">
            <a:avLst/>
          </a:prstGeom>
        </p:spPr>
      </p:pic>
      <p:sp>
        <p:nvSpPr>
          <p:cNvPr id="23" name="CaixaDeTexto 22">
            <a:extLst>
              <a:ext uri="{FF2B5EF4-FFF2-40B4-BE49-F238E27FC236}">
                <a16:creationId xmlns:a16="http://schemas.microsoft.com/office/drawing/2014/main" id="{2338C712-B215-2D7B-3956-45C14774643D}"/>
              </a:ext>
            </a:extLst>
          </p:cNvPr>
          <p:cNvSpPr txBox="1"/>
          <p:nvPr/>
        </p:nvSpPr>
        <p:spPr>
          <a:xfrm>
            <a:off x="5696857" y="5667829"/>
            <a:ext cx="5014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ea typeface="Calibri"/>
                <a:cs typeface="Calibri"/>
              </a:rPr>
              <a:t>No </a:t>
            </a:r>
            <a:r>
              <a:rPr lang="pt-PT" err="1">
                <a:ea typeface="Calibri"/>
                <a:cs typeface="Calibri"/>
              </a:rPr>
              <a:t>specific</a:t>
            </a:r>
            <a:r>
              <a:rPr lang="pt-PT">
                <a:ea typeface="Calibri"/>
                <a:cs typeface="Calibri"/>
              </a:rPr>
              <a:t> </a:t>
            </a:r>
            <a:r>
              <a:rPr lang="pt-PT" err="1">
                <a:ea typeface="Calibri"/>
                <a:cs typeface="Calibri"/>
              </a:rPr>
              <a:t>biological</a:t>
            </a:r>
            <a:r>
              <a:rPr lang="pt-PT">
                <a:ea typeface="Calibri"/>
                <a:cs typeface="Calibri"/>
              </a:rPr>
              <a:t> </a:t>
            </a:r>
            <a:r>
              <a:rPr lang="pt-PT" err="1">
                <a:ea typeface="Calibri"/>
                <a:cs typeface="Calibri"/>
              </a:rPr>
              <a:t>functions</a:t>
            </a:r>
            <a:r>
              <a:rPr lang="pt-PT">
                <a:ea typeface="Calibri"/>
                <a:cs typeface="Calibri"/>
              </a:rPr>
              <a:t> </a:t>
            </a:r>
            <a:r>
              <a:rPr lang="pt-PT" err="1">
                <a:ea typeface="Calibri"/>
                <a:cs typeface="Calibri"/>
              </a:rPr>
              <a:t>were</a:t>
            </a:r>
            <a:r>
              <a:rPr lang="pt-PT">
                <a:ea typeface="Calibri"/>
                <a:cs typeface="Calibri"/>
              </a:rPr>
              <a:t> </a:t>
            </a:r>
            <a:r>
              <a:rPr lang="pt-PT" err="1">
                <a:ea typeface="Calibri"/>
                <a:cs typeface="Calibri"/>
              </a:rPr>
              <a:t>obtained</a:t>
            </a:r>
            <a:r>
              <a:rPr lang="pt-PT">
                <a:ea typeface="Calibri"/>
                <a:cs typeface="Calibri"/>
              </a:rPr>
              <a:t>.</a:t>
            </a:r>
            <a:endParaRPr lang="pt-PT"/>
          </a:p>
        </p:txBody>
      </p:sp>
      <p:pic>
        <p:nvPicPr>
          <p:cNvPr id="25" name="Imagem 24" descr="Uma imagem com texto, captura de ecrã, número, ecrã&#10;&#10;Descrição gerada automaticamente">
            <a:extLst>
              <a:ext uri="{FF2B5EF4-FFF2-40B4-BE49-F238E27FC236}">
                <a16:creationId xmlns:a16="http://schemas.microsoft.com/office/drawing/2014/main" id="{22BB44BF-926D-BB8A-05FD-2E18EC050A4C}"/>
              </a:ext>
            </a:extLst>
          </p:cNvPr>
          <p:cNvPicPr>
            <a:picLocks noChangeAspect="1"/>
          </p:cNvPicPr>
          <p:nvPr/>
        </p:nvPicPr>
        <p:blipFill>
          <a:blip r:embed="rId7"/>
          <a:stretch>
            <a:fillRect/>
          </a:stretch>
        </p:blipFill>
        <p:spPr>
          <a:xfrm>
            <a:off x="4778686" y="3206747"/>
            <a:ext cx="5800201" cy="2234932"/>
          </a:xfrm>
          <a:prstGeom prst="rect">
            <a:avLst/>
          </a:prstGeom>
          <a:ln>
            <a:solidFill>
              <a:srgbClr val="244C77"/>
            </a:solidFill>
          </a:ln>
        </p:spPr>
      </p:pic>
      <p:cxnSp>
        <p:nvCxnSpPr>
          <p:cNvPr id="26" name="Conexão Reta Unidirecional 8">
            <a:extLst>
              <a:ext uri="{FF2B5EF4-FFF2-40B4-BE49-F238E27FC236}">
                <a16:creationId xmlns:a16="http://schemas.microsoft.com/office/drawing/2014/main" id="{518C8762-077D-586F-212F-1C11E93A8EF4}"/>
              </a:ext>
            </a:extLst>
          </p:cNvPr>
          <p:cNvCxnSpPr>
            <a:cxnSpLocks/>
          </p:cNvCxnSpPr>
          <p:nvPr/>
        </p:nvCxnSpPr>
        <p:spPr>
          <a:xfrm flipH="1">
            <a:off x="872779" y="3806370"/>
            <a:ext cx="706553" cy="0"/>
          </a:xfrm>
          <a:prstGeom prst="straightConnector1">
            <a:avLst/>
          </a:prstGeom>
          <a:ln>
            <a:solidFill>
              <a:srgbClr val="7AB88A"/>
            </a:solidFill>
            <a:tailEnd type="triangle"/>
          </a:ln>
        </p:spPr>
        <p:style>
          <a:lnRef idx="1">
            <a:schemeClr val="accent1"/>
          </a:lnRef>
          <a:fillRef idx="0">
            <a:schemeClr val="accent1"/>
          </a:fillRef>
          <a:effectRef idx="0">
            <a:schemeClr val="accent1"/>
          </a:effectRef>
          <a:fontRef idx="minor">
            <a:schemeClr val="tx1"/>
          </a:fontRef>
        </p:style>
      </p:cxnSp>
      <p:sp>
        <p:nvSpPr>
          <p:cNvPr id="27" name="Google Shape;2162;p54">
            <a:extLst>
              <a:ext uri="{FF2B5EF4-FFF2-40B4-BE49-F238E27FC236}">
                <a16:creationId xmlns:a16="http://schemas.microsoft.com/office/drawing/2014/main" id="{AE826CA2-75BA-B697-9B80-DCB45115A2E6}"/>
              </a:ext>
            </a:extLst>
          </p:cNvPr>
          <p:cNvSpPr txBox="1"/>
          <p:nvPr/>
        </p:nvSpPr>
        <p:spPr>
          <a:xfrm>
            <a:off x="674810" y="2774965"/>
            <a:ext cx="8966843" cy="536400"/>
          </a:xfrm>
          <a:prstGeom prst="rect">
            <a:avLst/>
          </a:prstGeom>
          <a:noFill/>
          <a:ln>
            <a:noFill/>
          </a:ln>
        </p:spPr>
        <p:txBody>
          <a:bodyPr spcFirstLastPara="1" wrap="square" lIns="121900" tIns="121900" rIns="121900" bIns="121900" anchor="ctr" anchorCtr="0">
            <a:noAutofit/>
          </a:bodyPr>
          <a:lstStyle/>
          <a:p>
            <a:pPr algn="ctr"/>
            <a:r>
              <a:rPr lang="pt-PT" sz="1600">
                <a:latin typeface="Calibri"/>
                <a:ea typeface="Fira Sans Extra Condensed SemiBold"/>
                <a:cs typeface="Fira Sans Extra Condensed SemiBold"/>
                <a:sym typeface="Fira Sans Extra Condensed SemiBold"/>
              </a:rPr>
              <a:t>For PC2:</a:t>
            </a:r>
          </a:p>
        </p:txBody>
      </p:sp>
      <p:pic>
        <p:nvPicPr>
          <p:cNvPr id="29" name="Imagem 28" descr="Uma imagem com preto, escuridão&#10;&#10;Descrição gerada automaticamente">
            <a:extLst>
              <a:ext uri="{FF2B5EF4-FFF2-40B4-BE49-F238E27FC236}">
                <a16:creationId xmlns:a16="http://schemas.microsoft.com/office/drawing/2014/main" id="{F36A2588-3A07-0FAD-A684-5711AF2572B9}"/>
              </a:ext>
            </a:extLst>
          </p:cNvPr>
          <p:cNvPicPr>
            <a:picLocks noChangeAspect="1"/>
          </p:cNvPicPr>
          <p:nvPr/>
        </p:nvPicPr>
        <p:blipFill>
          <a:blip r:embed="rId6"/>
          <a:stretch>
            <a:fillRect/>
          </a:stretch>
        </p:blipFill>
        <p:spPr>
          <a:xfrm>
            <a:off x="5109028" y="5602514"/>
            <a:ext cx="508000" cy="508000"/>
          </a:xfrm>
          <a:prstGeom prst="rect">
            <a:avLst/>
          </a:prstGeom>
        </p:spPr>
      </p:pic>
      <p:pic>
        <p:nvPicPr>
          <p:cNvPr id="16" name="Imagem 15">
            <a:extLst>
              <a:ext uri="{FF2B5EF4-FFF2-40B4-BE49-F238E27FC236}">
                <a16:creationId xmlns:a16="http://schemas.microsoft.com/office/drawing/2014/main" id="{D8E390EF-765E-E3A1-B53E-5AFE901FF254}"/>
              </a:ext>
            </a:extLst>
          </p:cNvPr>
          <p:cNvPicPr>
            <a:picLocks noChangeAspect="1"/>
          </p:cNvPicPr>
          <p:nvPr/>
        </p:nvPicPr>
        <p:blipFill rotWithShape="1">
          <a:blip r:embed="rId8"/>
          <a:srcRect l="17626" t="44390" r="29208" b="5795"/>
          <a:stretch/>
        </p:blipFill>
        <p:spPr>
          <a:xfrm>
            <a:off x="10565205" y="0"/>
            <a:ext cx="1577187" cy="1621243"/>
          </a:xfrm>
          <a:prstGeom prst="rect">
            <a:avLst/>
          </a:prstGeom>
        </p:spPr>
      </p:pic>
      <p:sp>
        <p:nvSpPr>
          <p:cNvPr id="21" name="CaixaDeTexto 20">
            <a:extLst>
              <a:ext uri="{FF2B5EF4-FFF2-40B4-BE49-F238E27FC236}">
                <a16:creationId xmlns:a16="http://schemas.microsoft.com/office/drawing/2014/main" id="{0E358EF0-D652-95E6-C72B-2E07C6E49EDF}"/>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3513950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m texto, captura de ecrã, Saturação de cores, Retângulo&#10;&#10;Descrição gerada automaticamente">
            <a:extLst>
              <a:ext uri="{FF2B5EF4-FFF2-40B4-BE49-F238E27FC236}">
                <a16:creationId xmlns:a16="http://schemas.microsoft.com/office/drawing/2014/main" id="{EAB211A9-BBF3-2A8C-D872-D5CECF04C882}"/>
              </a:ext>
            </a:extLst>
          </p:cNvPr>
          <p:cNvPicPr>
            <a:picLocks noChangeAspect="1"/>
          </p:cNvPicPr>
          <p:nvPr/>
        </p:nvPicPr>
        <p:blipFill>
          <a:blip r:embed="rId3"/>
          <a:stretch>
            <a:fillRect/>
          </a:stretch>
        </p:blipFill>
        <p:spPr>
          <a:xfrm>
            <a:off x="6512983" y="480484"/>
            <a:ext cx="4478868" cy="4563533"/>
          </a:xfrm>
          <a:prstGeom prst="rect">
            <a:avLst/>
          </a:prstGeom>
        </p:spPr>
      </p:pic>
      <p:sp>
        <p:nvSpPr>
          <p:cNvPr id="5" name="Marcador de Posição do Número do Diapositivo 4">
            <a:extLst>
              <a:ext uri="{FF2B5EF4-FFF2-40B4-BE49-F238E27FC236}">
                <a16:creationId xmlns:a16="http://schemas.microsoft.com/office/drawing/2014/main" id="{BA95F671-F44C-B9C8-89A1-489DEB7FA171}"/>
              </a:ext>
            </a:extLst>
          </p:cNvPr>
          <p:cNvSpPr>
            <a:spLocks noGrp="1"/>
          </p:cNvSpPr>
          <p:nvPr>
            <p:ph type="sldNum" sz="quarter" idx="12"/>
          </p:nvPr>
        </p:nvSpPr>
        <p:spPr/>
        <p:txBody>
          <a:bodyPr/>
          <a:lstStyle/>
          <a:p>
            <a:fld id="{47D4AA41-82C7-0749-AD25-9F0F6EE51291}" type="slidenum">
              <a:rPr lang="pt-PT" smtClean="0"/>
              <a:t>34</a:t>
            </a:fld>
            <a:endParaRPr lang="pt-PT"/>
          </a:p>
        </p:txBody>
      </p:sp>
      <p:sp>
        <p:nvSpPr>
          <p:cNvPr id="3" name="Marcador de Posição do Rodapé 2">
            <a:extLst>
              <a:ext uri="{FF2B5EF4-FFF2-40B4-BE49-F238E27FC236}">
                <a16:creationId xmlns:a16="http://schemas.microsoft.com/office/drawing/2014/main" id="{77C610E3-F686-6FC0-7B5F-E37DCC0E71FF}"/>
              </a:ext>
            </a:extLst>
          </p:cNvPr>
          <p:cNvSpPr>
            <a:spLocks noGrp="1"/>
          </p:cNvSpPr>
          <p:nvPr>
            <p:ph type="ftr" sz="quarter" idx="11"/>
          </p:nvPr>
        </p:nvSpPr>
        <p:spPr/>
        <p:txBody>
          <a:bodyPr/>
          <a:lstStyle/>
          <a:p>
            <a:r>
              <a:rPr lang="pt-PT" dirty="0" err="1"/>
              <a:t>Machine</a:t>
            </a:r>
            <a:r>
              <a:rPr lang="pt-PT" dirty="0"/>
              <a:t> </a:t>
            </a:r>
            <a:r>
              <a:rPr lang="pt-PT" err="1"/>
              <a:t>Learning</a:t>
            </a:r>
            <a:r>
              <a:rPr lang="pt-PT" dirty="0"/>
              <a:t> in </a:t>
            </a:r>
            <a:r>
              <a:rPr lang="pt-PT"/>
              <a:t>Bioengineering</a:t>
            </a:r>
            <a:r>
              <a:rPr lang="pt-PT" dirty="0"/>
              <a:t> P1 2023/2024</a:t>
            </a:r>
          </a:p>
        </p:txBody>
      </p:sp>
      <p:sp>
        <p:nvSpPr>
          <p:cNvPr id="12" name="CaixaDeTexto 11">
            <a:extLst>
              <a:ext uri="{FF2B5EF4-FFF2-40B4-BE49-F238E27FC236}">
                <a16:creationId xmlns:a16="http://schemas.microsoft.com/office/drawing/2014/main" id="{EFBF3F3C-1C42-DEF0-B6A9-E2FF7EBB2BE8}"/>
              </a:ext>
            </a:extLst>
          </p:cNvPr>
          <p:cNvSpPr txBox="1"/>
          <p:nvPr/>
        </p:nvSpPr>
        <p:spPr>
          <a:xfrm>
            <a:off x="2611598" y="5670835"/>
            <a:ext cx="6003235" cy="369332"/>
          </a:xfrm>
          <a:prstGeom prst="rect">
            <a:avLst/>
          </a:prstGeom>
          <a:noFill/>
          <a:ln w="41275">
            <a:solidFill>
              <a:srgbClr val="7AB88A"/>
            </a:solidFill>
          </a:ln>
        </p:spPr>
        <p:txBody>
          <a:bodyPr wrap="square" rtlCol="0">
            <a:spAutoFit/>
          </a:bodyPr>
          <a:lstStyle/>
          <a:p>
            <a:r>
              <a:rPr lang="pt-PT" err="1"/>
              <a:t>Kmean</a:t>
            </a:r>
            <a:r>
              <a:rPr lang="pt-PT"/>
              <a:t>=</a:t>
            </a:r>
            <a:r>
              <a:rPr lang="pt-PT" err="1"/>
              <a:t>Kmeans</a:t>
            </a:r>
            <a:r>
              <a:rPr lang="pt-PT"/>
              <a:t> (</a:t>
            </a:r>
            <a:r>
              <a:rPr lang="pt-PT" err="1"/>
              <a:t>n_clusters</a:t>
            </a:r>
            <a:r>
              <a:rPr lang="pt-PT"/>
              <a:t>=4, </a:t>
            </a:r>
            <a:r>
              <a:rPr lang="pt-PT" err="1"/>
              <a:t>random_state</a:t>
            </a:r>
            <a:r>
              <a:rPr lang="pt-PT"/>
              <a:t>=42, </a:t>
            </a:r>
            <a:r>
              <a:rPr lang="pt-PT" err="1"/>
              <a:t>n_init</a:t>
            </a:r>
            <a:r>
              <a:rPr lang="pt-PT"/>
              <a:t>=10)</a:t>
            </a:r>
          </a:p>
        </p:txBody>
      </p:sp>
      <p:cxnSp>
        <p:nvCxnSpPr>
          <p:cNvPr id="15" name="Conexão Reta Unidirecional 14">
            <a:extLst>
              <a:ext uri="{FF2B5EF4-FFF2-40B4-BE49-F238E27FC236}">
                <a16:creationId xmlns:a16="http://schemas.microsoft.com/office/drawing/2014/main" id="{0C221B7B-B1B8-E812-D66A-24395D5F2DEF}"/>
              </a:ext>
            </a:extLst>
          </p:cNvPr>
          <p:cNvCxnSpPr>
            <a:cxnSpLocks/>
          </p:cNvCxnSpPr>
          <p:nvPr/>
        </p:nvCxnSpPr>
        <p:spPr>
          <a:xfrm>
            <a:off x="402167" y="2994104"/>
            <a:ext cx="4942415" cy="2591069"/>
          </a:xfrm>
          <a:prstGeom prst="straightConnector1">
            <a:avLst/>
          </a:prstGeom>
          <a:ln>
            <a:solidFill>
              <a:srgbClr val="7AB88A"/>
            </a:solidFill>
            <a:tailEnd type="triangle"/>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17227498-5695-101C-501A-D90D7C1BF0D9}"/>
              </a:ext>
            </a:extLst>
          </p:cNvPr>
          <p:cNvPicPr>
            <a:picLocks noChangeAspect="1"/>
          </p:cNvPicPr>
          <p:nvPr/>
        </p:nvPicPr>
        <p:blipFill rotWithShape="1">
          <a:blip r:embed="rId4"/>
          <a:srcRect r="6142"/>
          <a:stretch/>
        </p:blipFill>
        <p:spPr>
          <a:xfrm>
            <a:off x="375940" y="1168697"/>
            <a:ext cx="4114800" cy="3288056"/>
          </a:xfrm>
          <a:prstGeom prst="rect">
            <a:avLst/>
          </a:prstGeom>
        </p:spPr>
      </p:pic>
      <p:sp>
        <p:nvSpPr>
          <p:cNvPr id="19" name="Oval 18">
            <a:extLst>
              <a:ext uri="{FF2B5EF4-FFF2-40B4-BE49-F238E27FC236}">
                <a16:creationId xmlns:a16="http://schemas.microsoft.com/office/drawing/2014/main" id="{8AE0919E-C550-E18A-F121-209F3BEDCFD9}"/>
              </a:ext>
            </a:extLst>
          </p:cNvPr>
          <p:cNvSpPr/>
          <p:nvPr/>
        </p:nvSpPr>
        <p:spPr>
          <a:xfrm>
            <a:off x="1969239" y="3824290"/>
            <a:ext cx="285008" cy="285008"/>
          </a:xfrm>
          <a:prstGeom prst="ellipse">
            <a:avLst/>
          </a:prstGeom>
          <a:noFill/>
          <a:ln w="25400">
            <a:solidFill>
              <a:srgbClr val="7A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AB88A"/>
              </a:solidFill>
            </a:endParaRPr>
          </a:p>
        </p:txBody>
      </p:sp>
      <p:sp>
        <p:nvSpPr>
          <p:cNvPr id="20" name="Google Shape;2162;p54">
            <a:extLst>
              <a:ext uri="{FF2B5EF4-FFF2-40B4-BE49-F238E27FC236}">
                <a16:creationId xmlns:a16="http://schemas.microsoft.com/office/drawing/2014/main" id="{431794D4-A9AF-B4B1-5A8E-FE1571B3D428}"/>
              </a:ext>
            </a:extLst>
          </p:cNvPr>
          <p:cNvSpPr txBox="1"/>
          <p:nvPr/>
        </p:nvSpPr>
        <p:spPr>
          <a:xfrm>
            <a:off x="-1296454" y="114594"/>
            <a:ext cx="10298000" cy="536400"/>
          </a:xfrm>
          <a:prstGeom prst="rect">
            <a:avLst/>
          </a:prstGeom>
          <a:noFill/>
          <a:ln>
            <a:noFill/>
          </a:ln>
        </p:spPr>
        <p:txBody>
          <a:bodyPr spcFirstLastPara="1" wrap="square" lIns="121900" tIns="121900" rIns="121900" bIns="121900" anchor="ctr" anchorCtr="0">
            <a:noAutofit/>
          </a:bodyPr>
          <a:lstStyle/>
          <a:p>
            <a:pPr algn="ctr"/>
            <a:r>
              <a:rPr lang="pt-PT" sz="3500" b="1">
                <a:latin typeface="Calibri Light"/>
                <a:ea typeface="Fira Sans Extra Condensed SemiBold"/>
                <a:cs typeface="Fira Sans Extra Condensed SemiBold"/>
                <a:sym typeface="Fira Sans Extra Condensed SemiBold"/>
              </a:rPr>
              <a:t>Elbow Method and Expression heatmaps</a:t>
            </a:r>
          </a:p>
        </p:txBody>
      </p:sp>
      <p:cxnSp>
        <p:nvCxnSpPr>
          <p:cNvPr id="22" name="Conexão Reta 21">
            <a:extLst>
              <a:ext uri="{FF2B5EF4-FFF2-40B4-BE49-F238E27FC236}">
                <a16:creationId xmlns:a16="http://schemas.microsoft.com/office/drawing/2014/main" id="{03A7AD99-0904-1595-DBA9-4411659BDD1F}"/>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C2B4A7E-D3D8-DAB6-08A4-896251390DAC}"/>
              </a:ext>
            </a:extLst>
          </p:cNvPr>
          <p:cNvSpPr/>
          <p:nvPr/>
        </p:nvSpPr>
        <p:spPr>
          <a:xfrm>
            <a:off x="5271238" y="5708123"/>
            <a:ext cx="285008" cy="285008"/>
          </a:xfrm>
          <a:prstGeom prst="ellipse">
            <a:avLst/>
          </a:prstGeom>
          <a:noFill/>
          <a:ln w="25400">
            <a:solidFill>
              <a:srgbClr val="7A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AB88A"/>
              </a:solidFill>
            </a:endParaRPr>
          </a:p>
        </p:txBody>
      </p:sp>
      <p:cxnSp>
        <p:nvCxnSpPr>
          <p:cNvPr id="7" name="Conexão Reta Unidirecional 14">
            <a:extLst>
              <a:ext uri="{FF2B5EF4-FFF2-40B4-BE49-F238E27FC236}">
                <a16:creationId xmlns:a16="http://schemas.microsoft.com/office/drawing/2014/main" id="{80ABDA1E-802F-4453-046A-AA624A8D2410}"/>
              </a:ext>
            </a:extLst>
          </p:cNvPr>
          <p:cNvCxnSpPr>
            <a:cxnSpLocks/>
          </p:cNvCxnSpPr>
          <p:nvPr/>
        </p:nvCxnSpPr>
        <p:spPr>
          <a:xfrm flipH="1">
            <a:off x="5545666" y="4465186"/>
            <a:ext cx="1418166" cy="1119987"/>
          </a:xfrm>
          <a:prstGeom prst="straightConnector1">
            <a:avLst/>
          </a:prstGeom>
          <a:ln>
            <a:solidFill>
              <a:srgbClr val="7AB88A"/>
            </a:solidFill>
            <a:tailEnd type="triangle"/>
          </a:ln>
        </p:spPr>
        <p:style>
          <a:lnRef idx="1">
            <a:schemeClr val="accent1"/>
          </a:lnRef>
          <a:fillRef idx="0">
            <a:schemeClr val="accent1"/>
          </a:fillRef>
          <a:effectRef idx="0">
            <a:schemeClr val="accent1"/>
          </a:effectRef>
          <a:fontRef idx="minor">
            <a:schemeClr val="tx1"/>
          </a:fontRef>
        </p:style>
      </p:cxnSp>
      <p:pic>
        <p:nvPicPr>
          <p:cNvPr id="8" name="Imagem 7">
            <a:extLst>
              <a:ext uri="{FF2B5EF4-FFF2-40B4-BE49-F238E27FC236}">
                <a16:creationId xmlns:a16="http://schemas.microsoft.com/office/drawing/2014/main" id="{4D0E5973-9CBA-BDF2-B07F-D6BDC1D337AA}"/>
              </a:ext>
            </a:extLst>
          </p:cNvPr>
          <p:cNvPicPr>
            <a:picLocks noChangeAspect="1"/>
          </p:cNvPicPr>
          <p:nvPr/>
        </p:nvPicPr>
        <p:blipFill rotWithShape="1">
          <a:blip r:embed="rId5"/>
          <a:srcRect l="17626" t="44390" r="29208" b="5795"/>
          <a:stretch/>
        </p:blipFill>
        <p:spPr>
          <a:xfrm>
            <a:off x="10565205" y="0"/>
            <a:ext cx="1577187" cy="1621243"/>
          </a:xfrm>
          <a:prstGeom prst="rect">
            <a:avLst/>
          </a:prstGeom>
        </p:spPr>
      </p:pic>
      <p:sp>
        <p:nvSpPr>
          <p:cNvPr id="11" name="CaixaDeTexto 10">
            <a:extLst>
              <a:ext uri="{FF2B5EF4-FFF2-40B4-BE49-F238E27FC236}">
                <a16:creationId xmlns:a16="http://schemas.microsoft.com/office/drawing/2014/main" id="{8DA6D8D4-1728-1CBC-43FE-D48675E4F1EF}"/>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525648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a:extLst>
              <a:ext uri="{FF2B5EF4-FFF2-40B4-BE49-F238E27FC236}">
                <a16:creationId xmlns:a16="http://schemas.microsoft.com/office/drawing/2014/main" id="{BA95F671-F44C-B9C8-89A1-489DEB7FA171}"/>
              </a:ext>
            </a:extLst>
          </p:cNvPr>
          <p:cNvSpPr>
            <a:spLocks noGrp="1"/>
          </p:cNvSpPr>
          <p:nvPr>
            <p:ph type="sldNum" sz="quarter" idx="12"/>
          </p:nvPr>
        </p:nvSpPr>
        <p:spPr/>
        <p:txBody>
          <a:bodyPr/>
          <a:lstStyle/>
          <a:p>
            <a:fld id="{47D4AA41-82C7-0749-AD25-9F0F6EE51291}" type="slidenum">
              <a:rPr lang="pt-PT" smtClean="0"/>
              <a:t>35</a:t>
            </a:fld>
            <a:endParaRPr lang="pt-PT"/>
          </a:p>
        </p:txBody>
      </p:sp>
      <p:sp>
        <p:nvSpPr>
          <p:cNvPr id="3" name="Marcador de Posição do Rodapé 2">
            <a:extLst>
              <a:ext uri="{FF2B5EF4-FFF2-40B4-BE49-F238E27FC236}">
                <a16:creationId xmlns:a16="http://schemas.microsoft.com/office/drawing/2014/main" id="{77C610E3-F686-6FC0-7B5F-E37DCC0E71FF}"/>
              </a:ext>
            </a:extLst>
          </p:cNvPr>
          <p:cNvSpPr>
            <a:spLocks noGrp="1"/>
          </p:cNvSpPr>
          <p:nvPr>
            <p:ph type="ftr" sz="quarter" idx="11"/>
          </p:nvPr>
        </p:nvSpPr>
        <p:spPr/>
        <p:txBody>
          <a:bodyPr/>
          <a:lstStyle/>
          <a:p>
            <a:r>
              <a:rPr lang="pt-PT" dirty="0" err="1"/>
              <a:t>Machine</a:t>
            </a:r>
            <a:r>
              <a:rPr lang="pt-PT" dirty="0"/>
              <a:t> </a:t>
            </a:r>
            <a:r>
              <a:rPr lang="pt-PT" dirty="0" err="1"/>
              <a:t>Learning</a:t>
            </a:r>
            <a:r>
              <a:rPr lang="pt-PT" dirty="0"/>
              <a:t> in </a:t>
            </a:r>
            <a:r>
              <a:rPr lang="pt-PT" err="1"/>
              <a:t>Bioengineering</a:t>
            </a:r>
            <a:r>
              <a:rPr lang="pt-PT" dirty="0"/>
              <a:t> P1 2023/2024</a:t>
            </a:r>
          </a:p>
        </p:txBody>
      </p:sp>
      <p:cxnSp>
        <p:nvCxnSpPr>
          <p:cNvPr id="8" name="Conexão Reta 7">
            <a:extLst>
              <a:ext uri="{FF2B5EF4-FFF2-40B4-BE49-F238E27FC236}">
                <a16:creationId xmlns:a16="http://schemas.microsoft.com/office/drawing/2014/main" id="{2B4FAA87-B64E-2E28-81EC-9476C1292289}"/>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pic>
        <p:nvPicPr>
          <p:cNvPr id="15" name="Imagem 14">
            <a:extLst>
              <a:ext uri="{FF2B5EF4-FFF2-40B4-BE49-F238E27FC236}">
                <a16:creationId xmlns:a16="http://schemas.microsoft.com/office/drawing/2014/main" id="{1B12B30F-D2A8-8CFD-CB9D-F6C488DC68F7}"/>
              </a:ext>
            </a:extLst>
          </p:cNvPr>
          <p:cNvPicPr>
            <a:picLocks noChangeAspect="1"/>
          </p:cNvPicPr>
          <p:nvPr/>
        </p:nvPicPr>
        <p:blipFill rotWithShape="1">
          <a:blip r:embed="rId3"/>
          <a:srcRect l="6120" r="10159"/>
          <a:stretch/>
        </p:blipFill>
        <p:spPr>
          <a:xfrm>
            <a:off x="3723067" y="1981529"/>
            <a:ext cx="4738810" cy="4240088"/>
          </a:xfrm>
          <a:prstGeom prst="rect">
            <a:avLst/>
          </a:prstGeom>
          <a:ln>
            <a:solidFill>
              <a:srgbClr val="7BB88A"/>
            </a:solidFill>
          </a:ln>
        </p:spPr>
      </p:pic>
      <p:sp>
        <p:nvSpPr>
          <p:cNvPr id="2" name="Retângulo 1">
            <a:extLst>
              <a:ext uri="{FF2B5EF4-FFF2-40B4-BE49-F238E27FC236}">
                <a16:creationId xmlns:a16="http://schemas.microsoft.com/office/drawing/2014/main" id="{046AC875-44FB-C64A-6244-B2338624EAA2}"/>
              </a:ext>
            </a:extLst>
          </p:cNvPr>
          <p:cNvSpPr/>
          <p:nvPr/>
        </p:nvSpPr>
        <p:spPr>
          <a:xfrm>
            <a:off x="4195382" y="2563149"/>
            <a:ext cx="3313425" cy="702257"/>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Retângulo 3">
            <a:extLst>
              <a:ext uri="{FF2B5EF4-FFF2-40B4-BE49-F238E27FC236}">
                <a16:creationId xmlns:a16="http://schemas.microsoft.com/office/drawing/2014/main" id="{6D6A7C14-15CF-DB20-F321-3DE546337DEB}"/>
              </a:ext>
            </a:extLst>
          </p:cNvPr>
          <p:cNvSpPr/>
          <p:nvPr/>
        </p:nvSpPr>
        <p:spPr>
          <a:xfrm>
            <a:off x="4195381" y="5065668"/>
            <a:ext cx="3320352" cy="61025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72DBE2F1-69A1-3BC1-E164-0260D2E316A9}"/>
              </a:ext>
            </a:extLst>
          </p:cNvPr>
          <p:cNvSpPr txBox="1"/>
          <p:nvPr/>
        </p:nvSpPr>
        <p:spPr>
          <a:xfrm>
            <a:off x="4767384" y="1152769"/>
            <a:ext cx="2175282" cy="1289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PT"/>
          </a:p>
        </p:txBody>
      </p:sp>
      <p:sp>
        <p:nvSpPr>
          <p:cNvPr id="9" name="Google Shape;2162;p54">
            <a:extLst>
              <a:ext uri="{FF2B5EF4-FFF2-40B4-BE49-F238E27FC236}">
                <a16:creationId xmlns:a16="http://schemas.microsoft.com/office/drawing/2014/main" id="{2261D023-610A-4A13-E3D1-23EC38C6E053}"/>
              </a:ext>
            </a:extLst>
          </p:cNvPr>
          <p:cNvSpPr txBox="1"/>
          <p:nvPr/>
        </p:nvSpPr>
        <p:spPr>
          <a:xfrm>
            <a:off x="-3626416" y="145082"/>
            <a:ext cx="10298000" cy="536400"/>
          </a:xfrm>
          <a:prstGeom prst="rect">
            <a:avLst/>
          </a:prstGeom>
          <a:noFill/>
          <a:ln>
            <a:noFill/>
          </a:ln>
        </p:spPr>
        <p:txBody>
          <a:bodyPr spcFirstLastPara="1" wrap="square" lIns="121900" tIns="121900" rIns="121900" bIns="121900" anchor="ctr" anchorCtr="0">
            <a:noAutofit/>
          </a:bodyPr>
          <a:lstStyle/>
          <a:p>
            <a:pPr algn="ctr"/>
            <a:r>
              <a:rPr lang="pt-PT" sz="3300" b="1">
                <a:latin typeface="Calibri"/>
                <a:ea typeface="Fira Sans Extra Condensed SemiBold"/>
                <a:cs typeface="Fira Sans Extra Condensed SemiBold"/>
                <a:sym typeface="Fira Sans Extra Condensed SemiBold"/>
              </a:rPr>
              <a:t>K-Means</a:t>
            </a:r>
          </a:p>
        </p:txBody>
      </p:sp>
      <p:sp>
        <p:nvSpPr>
          <p:cNvPr id="10" name="CaixaDeTexto 9">
            <a:extLst>
              <a:ext uri="{FF2B5EF4-FFF2-40B4-BE49-F238E27FC236}">
                <a16:creationId xmlns:a16="http://schemas.microsoft.com/office/drawing/2014/main" id="{E1257762-0664-24F2-CAA0-493F6C699663}"/>
              </a:ext>
            </a:extLst>
          </p:cNvPr>
          <p:cNvSpPr txBox="1"/>
          <p:nvPr/>
        </p:nvSpPr>
        <p:spPr>
          <a:xfrm>
            <a:off x="3048016" y="1154253"/>
            <a:ext cx="5795418" cy="369332"/>
          </a:xfrm>
          <a:prstGeom prst="rect">
            <a:avLst/>
          </a:prstGeom>
          <a:noFill/>
          <a:ln w="41275">
            <a:solidFill>
              <a:srgbClr val="7AB88A"/>
            </a:solidFill>
          </a:ln>
        </p:spPr>
        <p:txBody>
          <a:bodyPr wrap="square" rtlCol="0">
            <a:spAutoFit/>
          </a:bodyPr>
          <a:lstStyle/>
          <a:p>
            <a:r>
              <a:rPr lang="pt-PT" err="1"/>
              <a:t>Kmean</a:t>
            </a:r>
            <a:r>
              <a:rPr lang="pt-PT"/>
              <a:t>=</a:t>
            </a:r>
            <a:r>
              <a:rPr lang="pt-PT" err="1"/>
              <a:t>Kmeans</a:t>
            </a:r>
            <a:r>
              <a:rPr lang="pt-PT"/>
              <a:t> (</a:t>
            </a:r>
            <a:r>
              <a:rPr lang="pt-PT" err="1"/>
              <a:t>n_clusters</a:t>
            </a:r>
            <a:r>
              <a:rPr lang="pt-PT"/>
              <a:t>=4, </a:t>
            </a:r>
            <a:r>
              <a:rPr lang="pt-PT" err="1"/>
              <a:t>random_state</a:t>
            </a:r>
            <a:r>
              <a:rPr lang="pt-PT"/>
              <a:t>=42, </a:t>
            </a:r>
            <a:r>
              <a:rPr lang="pt-PT" err="1"/>
              <a:t>n_init</a:t>
            </a:r>
            <a:r>
              <a:rPr lang="pt-PT"/>
              <a:t>=10)</a:t>
            </a:r>
          </a:p>
        </p:txBody>
      </p:sp>
      <p:cxnSp>
        <p:nvCxnSpPr>
          <p:cNvPr id="11" name="Conexão reta unidirecional 10">
            <a:extLst>
              <a:ext uri="{FF2B5EF4-FFF2-40B4-BE49-F238E27FC236}">
                <a16:creationId xmlns:a16="http://schemas.microsoft.com/office/drawing/2014/main" id="{EC62148A-8F68-0B6F-2017-54CE16D5733E}"/>
              </a:ext>
            </a:extLst>
          </p:cNvPr>
          <p:cNvCxnSpPr/>
          <p:nvPr/>
        </p:nvCxnSpPr>
        <p:spPr>
          <a:xfrm>
            <a:off x="5978236" y="1524000"/>
            <a:ext cx="0" cy="457200"/>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78E56E8-5DBF-7CEC-BD54-A185DF205886}"/>
              </a:ext>
            </a:extLst>
          </p:cNvPr>
          <p:cNvSpPr/>
          <p:nvPr/>
        </p:nvSpPr>
        <p:spPr>
          <a:xfrm>
            <a:off x="5717894" y="1205068"/>
            <a:ext cx="285008" cy="285008"/>
          </a:xfrm>
          <a:prstGeom prst="ellipse">
            <a:avLst/>
          </a:prstGeom>
          <a:noFill/>
          <a:ln w="25400">
            <a:solidFill>
              <a:srgbClr val="7A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AB88A"/>
              </a:solidFill>
            </a:endParaRPr>
          </a:p>
        </p:txBody>
      </p:sp>
      <p:pic>
        <p:nvPicPr>
          <p:cNvPr id="12" name="Imagem 11">
            <a:extLst>
              <a:ext uri="{FF2B5EF4-FFF2-40B4-BE49-F238E27FC236}">
                <a16:creationId xmlns:a16="http://schemas.microsoft.com/office/drawing/2014/main" id="{638C0E2B-3060-7891-0243-34CBE4E4A2A5}"/>
              </a:ext>
            </a:extLst>
          </p:cNvPr>
          <p:cNvPicPr>
            <a:picLocks noChangeAspect="1"/>
          </p:cNvPicPr>
          <p:nvPr/>
        </p:nvPicPr>
        <p:blipFill rotWithShape="1">
          <a:blip r:embed="rId4"/>
          <a:srcRect l="17626" t="44390" r="29208" b="5795"/>
          <a:stretch/>
        </p:blipFill>
        <p:spPr>
          <a:xfrm>
            <a:off x="10565205" y="0"/>
            <a:ext cx="1577187" cy="1621243"/>
          </a:xfrm>
          <a:prstGeom prst="rect">
            <a:avLst/>
          </a:prstGeom>
        </p:spPr>
      </p:pic>
      <p:sp>
        <p:nvSpPr>
          <p:cNvPr id="17" name="CaixaDeTexto 16">
            <a:extLst>
              <a:ext uri="{FF2B5EF4-FFF2-40B4-BE49-F238E27FC236}">
                <a16:creationId xmlns:a16="http://schemas.microsoft.com/office/drawing/2014/main" id="{3A2FF76D-00AB-A271-1818-F1C435DAE724}"/>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2428729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62;p54">
            <a:extLst>
              <a:ext uri="{FF2B5EF4-FFF2-40B4-BE49-F238E27FC236}">
                <a16:creationId xmlns:a16="http://schemas.microsoft.com/office/drawing/2014/main" id="{B045BC9C-F672-5F70-D4E2-13C30212237E}"/>
              </a:ext>
            </a:extLst>
          </p:cNvPr>
          <p:cNvSpPr txBox="1"/>
          <p:nvPr/>
        </p:nvSpPr>
        <p:spPr>
          <a:xfrm>
            <a:off x="-1060527" y="-131061"/>
            <a:ext cx="11040461" cy="1037885"/>
          </a:xfrm>
          <a:prstGeom prst="rect">
            <a:avLst/>
          </a:prstGeom>
          <a:noFill/>
          <a:ln>
            <a:noFill/>
          </a:ln>
        </p:spPr>
        <p:txBody>
          <a:bodyPr spcFirstLastPara="1" wrap="square" lIns="121900" tIns="121900" rIns="121900" bIns="121900" anchor="ctr" anchorCtr="0">
            <a:noAutofit/>
          </a:bodyPr>
          <a:lstStyle/>
          <a:p>
            <a:pPr algn="ctr"/>
            <a:r>
              <a:rPr lang="en" sz="3500" b="1" dirty="0">
                <a:latin typeface="Calibri"/>
                <a:cs typeface="Calibri"/>
              </a:rPr>
              <a:t>Expression heatmaps for K=4 (Cluster 1 and 2)</a:t>
            </a:r>
            <a:endParaRPr lang="pt-PT" sz="3500" b="1" dirty="0">
              <a:latin typeface="Calibri"/>
              <a:ea typeface="Calibri"/>
              <a:cs typeface="Calibri"/>
            </a:endParaRPr>
          </a:p>
        </p:txBody>
      </p:sp>
      <p:cxnSp>
        <p:nvCxnSpPr>
          <p:cNvPr id="4" name="Conexão Reta 3">
            <a:extLst>
              <a:ext uri="{FF2B5EF4-FFF2-40B4-BE49-F238E27FC236}">
                <a16:creationId xmlns:a16="http://schemas.microsoft.com/office/drawing/2014/main" id="{69359BA8-5505-E5B0-8CE8-431D4B005565}"/>
              </a:ext>
            </a:extLst>
          </p:cNvPr>
          <p:cNvCxnSpPr>
            <a:cxnSpLocks/>
          </p:cNvCxnSpPr>
          <p:nvPr/>
        </p:nvCxnSpPr>
        <p:spPr>
          <a:xfrm>
            <a:off x="-389" y="629210"/>
            <a:ext cx="6837222" cy="31749"/>
          </a:xfrm>
          <a:prstGeom prst="line">
            <a:avLst/>
          </a:prstGeom>
          <a:ln w="12700">
            <a:solidFill>
              <a:srgbClr val="33A02C"/>
            </a:solidFill>
          </a:ln>
        </p:spPr>
        <p:style>
          <a:lnRef idx="1">
            <a:schemeClr val="accent1"/>
          </a:lnRef>
          <a:fillRef idx="0">
            <a:schemeClr val="accent1"/>
          </a:fillRef>
          <a:effectRef idx="0">
            <a:schemeClr val="accent1"/>
          </a:effectRef>
          <a:fontRef idx="minor">
            <a:schemeClr val="tx1"/>
          </a:fontRef>
        </p:style>
      </p:cxnSp>
      <p:sp>
        <p:nvSpPr>
          <p:cNvPr id="3" name="Marcador de Posição do Rodapé 2">
            <a:extLst>
              <a:ext uri="{FF2B5EF4-FFF2-40B4-BE49-F238E27FC236}">
                <a16:creationId xmlns:a16="http://schemas.microsoft.com/office/drawing/2014/main" id="{77C610E3-F686-6FC0-7B5F-E37DCC0E71FF}"/>
              </a:ext>
            </a:extLst>
          </p:cNvPr>
          <p:cNvSpPr>
            <a:spLocks noGrp="1"/>
          </p:cNvSpPr>
          <p:nvPr>
            <p:ph type="ftr" sz="quarter" idx="11"/>
          </p:nvPr>
        </p:nvSpPr>
        <p:spPr/>
        <p:txBody>
          <a:bodyPr/>
          <a:lstStyle/>
          <a:p>
            <a:r>
              <a:rPr lang="pt-PT" dirty="0" err="1"/>
              <a:t>Machine</a:t>
            </a:r>
            <a:r>
              <a:rPr lang="pt-PT" dirty="0"/>
              <a:t> </a:t>
            </a:r>
            <a:r>
              <a:rPr lang="pt-PT" dirty="0" err="1"/>
              <a:t>Learning</a:t>
            </a:r>
            <a:r>
              <a:rPr lang="pt-PT" dirty="0"/>
              <a:t> in </a:t>
            </a:r>
            <a:r>
              <a:rPr lang="pt-PT" dirty="0" err="1"/>
              <a:t>Bioenginering</a:t>
            </a:r>
            <a:r>
              <a:rPr lang="pt-PT" dirty="0"/>
              <a:t> P1 2023/2024</a:t>
            </a:r>
          </a:p>
        </p:txBody>
      </p:sp>
      <p:sp>
        <p:nvSpPr>
          <p:cNvPr id="5" name="Marcador de Posição do Número do Diapositivo 4">
            <a:extLst>
              <a:ext uri="{FF2B5EF4-FFF2-40B4-BE49-F238E27FC236}">
                <a16:creationId xmlns:a16="http://schemas.microsoft.com/office/drawing/2014/main" id="{BA95F671-F44C-B9C8-89A1-489DEB7FA171}"/>
              </a:ext>
            </a:extLst>
          </p:cNvPr>
          <p:cNvSpPr>
            <a:spLocks noGrp="1"/>
          </p:cNvSpPr>
          <p:nvPr>
            <p:ph type="sldNum" sz="quarter" idx="12"/>
          </p:nvPr>
        </p:nvSpPr>
        <p:spPr/>
        <p:txBody>
          <a:bodyPr/>
          <a:lstStyle/>
          <a:p>
            <a:fld id="{47D4AA41-82C7-0749-AD25-9F0F6EE51291}" type="slidenum">
              <a:rPr lang="pt-PT" smtClean="0"/>
              <a:t>36</a:t>
            </a:fld>
            <a:endParaRPr lang="pt-PT"/>
          </a:p>
        </p:txBody>
      </p:sp>
      <p:pic>
        <p:nvPicPr>
          <p:cNvPr id="10" name="Imagem 9" descr="Uma imagem com texto, captura de ecrã, Saturação de cores, Retângulo&#10;&#10;Descrição gerada automaticamente">
            <a:extLst>
              <a:ext uri="{FF2B5EF4-FFF2-40B4-BE49-F238E27FC236}">
                <a16:creationId xmlns:a16="http://schemas.microsoft.com/office/drawing/2014/main" id="{2CFF5F61-39D9-F792-57FC-2AC11A57F013}"/>
              </a:ext>
            </a:extLst>
          </p:cNvPr>
          <p:cNvPicPr>
            <a:picLocks noChangeAspect="1"/>
          </p:cNvPicPr>
          <p:nvPr/>
        </p:nvPicPr>
        <p:blipFill rotWithShape="1">
          <a:blip r:embed="rId3"/>
          <a:srcRect l="16186" t="70" r="-56" b="-293"/>
          <a:stretch/>
        </p:blipFill>
        <p:spPr>
          <a:xfrm>
            <a:off x="850900" y="716553"/>
            <a:ext cx="4803805" cy="5712303"/>
          </a:xfrm>
          <a:prstGeom prst="rect">
            <a:avLst/>
          </a:prstGeom>
        </p:spPr>
      </p:pic>
      <p:pic>
        <p:nvPicPr>
          <p:cNvPr id="11" name="Imagem 10" descr="Uma imagem com texto, captura de ecrã, Retângulo, Saturação de cores&#10;&#10;Descrição gerada automaticamente">
            <a:extLst>
              <a:ext uri="{FF2B5EF4-FFF2-40B4-BE49-F238E27FC236}">
                <a16:creationId xmlns:a16="http://schemas.microsoft.com/office/drawing/2014/main" id="{60BC6B75-CD19-BCD7-AC71-8FFFA72B4D50}"/>
              </a:ext>
            </a:extLst>
          </p:cNvPr>
          <p:cNvPicPr>
            <a:picLocks noChangeAspect="1"/>
          </p:cNvPicPr>
          <p:nvPr/>
        </p:nvPicPr>
        <p:blipFill rotWithShape="1">
          <a:blip r:embed="rId4"/>
          <a:srcRect l="16137" b="-265"/>
          <a:stretch/>
        </p:blipFill>
        <p:spPr>
          <a:xfrm>
            <a:off x="5904875" y="712565"/>
            <a:ext cx="4800604" cy="5674198"/>
          </a:xfrm>
          <a:prstGeom prst="rect">
            <a:avLst/>
          </a:prstGeom>
        </p:spPr>
      </p:pic>
      <p:sp>
        <p:nvSpPr>
          <p:cNvPr id="9" name="Retângulo 8">
            <a:extLst>
              <a:ext uri="{FF2B5EF4-FFF2-40B4-BE49-F238E27FC236}">
                <a16:creationId xmlns:a16="http://schemas.microsoft.com/office/drawing/2014/main" id="{A41B7CA7-7EE7-7685-23BC-E3537F511844}"/>
              </a:ext>
            </a:extLst>
          </p:cNvPr>
          <p:cNvSpPr/>
          <p:nvPr/>
        </p:nvSpPr>
        <p:spPr>
          <a:xfrm>
            <a:off x="5824303" y="3354048"/>
            <a:ext cx="3785014" cy="31229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11">
            <a:extLst>
              <a:ext uri="{FF2B5EF4-FFF2-40B4-BE49-F238E27FC236}">
                <a16:creationId xmlns:a16="http://schemas.microsoft.com/office/drawing/2014/main" id="{33D1BB00-DF89-64DE-5C74-89978F55E784}"/>
              </a:ext>
            </a:extLst>
          </p:cNvPr>
          <p:cNvSpPr/>
          <p:nvPr/>
        </p:nvSpPr>
        <p:spPr>
          <a:xfrm>
            <a:off x="765122" y="5827424"/>
            <a:ext cx="3785014" cy="31229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3" name="Imagem 12">
            <a:extLst>
              <a:ext uri="{FF2B5EF4-FFF2-40B4-BE49-F238E27FC236}">
                <a16:creationId xmlns:a16="http://schemas.microsoft.com/office/drawing/2014/main" id="{AE33FB6B-A348-5F65-9ADC-448F91627D1F}"/>
              </a:ext>
            </a:extLst>
          </p:cNvPr>
          <p:cNvPicPr>
            <a:picLocks noChangeAspect="1"/>
          </p:cNvPicPr>
          <p:nvPr/>
        </p:nvPicPr>
        <p:blipFill rotWithShape="1">
          <a:blip r:embed="rId5"/>
          <a:srcRect l="17626" t="44390" r="29208" b="5795"/>
          <a:stretch/>
        </p:blipFill>
        <p:spPr>
          <a:xfrm>
            <a:off x="10565205" y="0"/>
            <a:ext cx="1577187" cy="1621243"/>
          </a:xfrm>
          <a:prstGeom prst="rect">
            <a:avLst/>
          </a:prstGeom>
        </p:spPr>
      </p:pic>
      <p:sp>
        <p:nvSpPr>
          <p:cNvPr id="15" name="CaixaDeTexto 14">
            <a:extLst>
              <a:ext uri="{FF2B5EF4-FFF2-40B4-BE49-F238E27FC236}">
                <a16:creationId xmlns:a16="http://schemas.microsoft.com/office/drawing/2014/main" id="{8C86DA8A-BC53-EC7F-AF9E-C377F6F9DF69}"/>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265083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a:extLst>
              <a:ext uri="{FF2B5EF4-FFF2-40B4-BE49-F238E27FC236}">
                <a16:creationId xmlns:a16="http://schemas.microsoft.com/office/drawing/2014/main" id="{BA95F671-F44C-B9C8-89A1-489DEB7FA171}"/>
              </a:ext>
            </a:extLst>
          </p:cNvPr>
          <p:cNvSpPr>
            <a:spLocks noGrp="1"/>
          </p:cNvSpPr>
          <p:nvPr>
            <p:ph type="sldNum" sz="quarter" idx="12"/>
          </p:nvPr>
        </p:nvSpPr>
        <p:spPr/>
        <p:txBody>
          <a:bodyPr/>
          <a:lstStyle/>
          <a:p>
            <a:fld id="{47D4AA41-82C7-0749-AD25-9F0F6EE51291}" type="slidenum">
              <a:rPr lang="pt-PT" smtClean="0"/>
              <a:t>37</a:t>
            </a:fld>
            <a:endParaRPr lang="pt-PT"/>
          </a:p>
        </p:txBody>
      </p:sp>
      <p:sp>
        <p:nvSpPr>
          <p:cNvPr id="3" name="Marcador de Posição do Rodapé 2">
            <a:extLst>
              <a:ext uri="{FF2B5EF4-FFF2-40B4-BE49-F238E27FC236}">
                <a16:creationId xmlns:a16="http://schemas.microsoft.com/office/drawing/2014/main" id="{77C610E3-F686-6FC0-7B5F-E37DCC0E71FF}"/>
              </a:ext>
            </a:extLst>
          </p:cNvPr>
          <p:cNvSpPr>
            <a:spLocks noGrp="1"/>
          </p:cNvSpPr>
          <p:nvPr>
            <p:ph type="ftr" sz="quarter" idx="11"/>
          </p:nvPr>
        </p:nvSpPr>
        <p:spPr/>
        <p:txBody>
          <a:bodyPr/>
          <a:lstStyle/>
          <a:p>
            <a:r>
              <a:rPr lang="pt-PT" dirty="0" err="1"/>
              <a:t>Machine</a:t>
            </a:r>
            <a:r>
              <a:rPr lang="pt-PT" dirty="0"/>
              <a:t> </a:t>
            </a:r>
            <a:r>
              <a:rPr lang="pt-PT" err="1"/>
              <a:t>Learning</a:t>
            </a:r>
            <a:r>
              <a:rPr lang="pt-PT" dirty="0"/>
              <a:t> in </a:t>
            </a:r>
            <a:r>
              <a:rPr lang="pt-PT" err="1"/>
              <a:t>Bioengineering</a:t>
            </a:r>
            <a:r>
              <a:rPr lang="pt-PT" dirty="0"/>
              <a:t> P1 2023/2024</a:t>
            </a:r>
          </a:p>
        </p:txBody>
      </p:sp>
      <p:cxnSp>
        <p:nvCxnSpPr>
          <p:cNvPr id="8" name="Conexão Reta 7">
            <a:extLst>
              <a:ext uri="{FF2B5EF4-FFF2-40B4-BE49-F238E27FC236}">
                <a16:creationId xmlns:a16="http://schemas.microsoft.com/office/drawing/2014/main" id="{2B4FAA87-B64E-2E28-81EC-9476C1292289}"/>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sp>
        <p:nvSpPr>
          <p:cNvPr id="11" name="Google Shape;2162;p54">
            <a:extLst>
              <a:ext uri="{FF2B5EF4-FFF2-40B4-BE49-F238E27FC236}">
                <a16:creationId xmlns:a16="http://schemas.microsoft.com/office/drawing/2014/main" id="{6C53D25F-3EBB-4E26-D8BB-28EBC2CC4E2D}"/>
              </a:ext>
            </a:extLst>
          </p:cNvPr>
          <p:cNvSpPr txBox="1"/>
          <p:nvPr/>
        </p:nvSpPr>
        <p:spPr>
          <a:xfrm>
            <a:off x="-3313800" y="145082"/>
            <a:ext cx="10298000" cy="536400"/>
          </a:xfrm>
          <a:prstGeom prst="rect">
            <a:avLst/>
          </a:prstGeom>
          <a:noFill/>
          <a:ln>
            <a:noFill/>
          </a:ln>
        </p:spPr>
        <p:txBody>
          <a:bodyPr spcFirstLastPara="1" wrap="square" lIns="121900" tIns="121900" rIns="121900" bIns="121900" anchor="ctr" anchorCtr="0">
            <a:noAutofit/>
          </a:bodyPr>
          <a:lstStyle/>
          <a:p>
            <a:pPr algn="ctr"/>
            <a:r>
              <a:rPr lang="pt-PT" sz="3500" b="1" dirty="0">
                <a:latin typeface="Calibri Light"/>
                <a:ea typeface="Fira Sans Extra Condensed SemiBold"/>
                <a:cs typeface="Fira Sans Extra Condensed SemiBold"/>
                <a:sym typeface="Fira Sans Extra Condensed SemiBold"/>
              </a:rPr>
              <a:t>Gene </a:t>
            </a:r>
            <a:r>
              <a:rPr lang="pt-PT" sz="3500" b="1" err="1">
                <a:latin typeface="Calibri Light"/>
                <a:ea typeface="Fira Sans Extra Condensed SemiBold"/>
                <a:cs typeface="Fira Sans Extra Condensed SemiBold"/>
                <a:sym typeface="Fira Sans Extra Condensed SemiBold"/>
              </a:rPr>
              <a:t>Ontology</a:t>
            </a:r>
            <a:endParaRPr lang="pt-PT" sz="3500" b="1" err="1">
              <a:latin typeface="Calibri Light"/>
              <a:ea typeface="Fira Sans Extra Condensed SemiBold"/>
              <a:cs typeface="Fira Sans Extra Condensed SemiBold"/>
            </a:endParaRPr>
          </a:p>
        </p:txBody>
      </p:sp>
      <p:sp>
        <p:nvSpPr>
          <p:cNvPr id="2" name="CaixaDeTexto 1">
            <a:extLst>
              <a:ext uri="{FF2B5EF4-FFF2-40B4-BE49-F238E27FC236}">
                <a16:creationId xmlns:a16="http://schemas.microsoft.com/office/drawing/2014/main" id="{3012DC2B-DFB5-2EB3-42AD-0B18CBF5E0D9}"/>
              </a:ext>
            </a:extLst>
          </p:cNvPr>
          <p:cNvSpPr txBox="1"/>
          <p:nvPr/>
        </p:nvSpPr>
        <p:spPr>
          <a:xfrm>
            <a:off x="2487896" y="1172308"/>
            <a:ext cx="1810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u="sng">
                <a:ea typeface="Calibri"/>
                <a:cs typeface="Calibri"/>
              </a:rPr>
              <a:t>Cluster nº1</a:t>
            </a:r>
            <a:endParaRPr lang="pt-PT" u="sng"/>
          </a:p>
        </p:txBody>
      </p:sp>
      <p:sp>
        <p:nvSpPr>
          <p:cNvPr id="4" name="CaixaDeTexto 3">
            <a:extLst>
              <a:ext uri="{FF2B5EF4-FFF2-40B4-BE49-F238E27FC236}">
                <a16:creationId xmlns:a16="http://schemas.microsoft.com/office/drawing/2014/main" id="{C4AA5624-7A35-C0FD-A2A7-C919FAF647B5}"/>
              </a:ext>
            </a:extLst>
          </p:cNvPr>
          <p:cNvSpPr txBox="1"/>
          <p:nvPr/>
        </p:nvSpPr>
        <p:spPr>
          <a:xfrm>
            <a:off x="7904195" y="1172308"/>
            <a:ext cx="1810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u="sng">
                <a:ea typeface="Calibri"/>
                <a:cs typeface="Calibri"/>
              </a:rPr>
              <a:t>Cluster nº2</a:t>
            </a:r>
            <a:endParaRPr lang="pt-PT" u="sng"/>
          </a:p>
        </p:txBody>
      </p:sp>
      <p:pic>
        <p:nvPicPr>
          <p:cNvPr id="6" name="Imagem 5" descr="Uma imagem com texto, captura de ecrã, número, Tipo de letra&#10;&#10;Descrição gerada automaticamente">
            <a:extLst>
              <a:ext uri="{FF2B5EF4-FFF2-40B4-BE49-F238E27FC236}">
                <a16:creationId xmlns:a16="http://schemas.microsoft.com/office/drawing/2014/main" id="{A807A936-8249-4E21-5632-9E80A030A399}"/>
              </a:ext>
            </a:extLst>
          </p:cNvPr>
          <p:cNvPicPr>
            <a:picLocks noChangeAspect="1"/>
          </p:cNvPicPr>
          <p:nvPr/>
        </p:nvPicPr>
        <p:blipFill>
          <a:blip r:embed="rId3"/>
          <a:stretch>
            <a:fillRect/>
          </a:stretch>
        </p:blipFill>
        <p:spPr>
          <a:xfrm>
            <a:off x="5837023" y="1676875"/>
            <a:ext cx="6096000" cy="2042315"/>
          </a:xfrm>
          <a:prstGeom prst="rect">
            <a:avLst/>
          </a:prstGeom>
        </p:spPr>
      </p:pic>
      <p:pic>
        <p:nvPicPr>
          <p:cNvPr id="9" name="Imagem 8" descr="Uma imagem com texto, captura de ecrã, Tipo de letra, file&#10;&#10;Descrição gerada automaticamente">
            <a:extLst>
              <a:ext uri="{FF2B5EF4-FFF2-40B4-BE49-F238E27FC236}">
                <a16:creationId xmlns:a16="http://schemas.microsoft.com/office/drawing/2014/main" id="{DDE80C4E-5FE3-0A2A-6D45-A569A3E78938}"/>
              </a:ext>
            </a:extLst>
          </p:cNvPr>
          <p:cNvPicPr>
            <a:picLocks noChangeAspect="1"/>
          </p:cNvPicPr>
          <p:nvPr/>
        </p:nvPicPr>
        <p:blipFill>
          <a:blip r:embed="rId4"/>
          <a:stretch>
            <a:fillRect/>
          </a:stretch>
        </p:blipFill>
        <p:spPr>
          <a:xfrm>
            <a:off x="214339" y="1675091"/>
            <a:ext cx="5464849" cy="799853"/>
          </a:xfrm>
          <a:prstGeom prst="rect">
            <a:avLst/>
          </a:prstGeom>
        </p:spPr>
      </p:pic>
      <p:sp>
        <p:nvSpPr>
          <p:cNvPr id="13" name="CaixaDeTexto 12">
            <a:extLst>
              <a:ext uri="{FF2B5EF4-FFF2-40B4-BE49-F238E27FC236}">
                <a16:creationId xmlns:a16="http://schemas.microsoft.com/office/drawing/2014/main" id="{DABDAA32-AC5F-AE56-5E57-1A66FF3A71CD}"/>
              </a:ext>
            </a:extLst>
          </p:cNvPr>
          <p:cNvSpPr txBox="1"/>
          <p:nvPr/>
        </p:nvSpPr>
        <p:spPr>
          <a:xfrm>
            <a:off x="6042209" y="4123950"/>
            <a:ext cx="5884988" cy="1754326"/>
          </a:xfrm>
          <a:prstGeom prst="rect">
            <a:avLst/>
          </a:prstGeom>
          <a:noFill/>
          <a:ln>
            <a:solidFill>
              <a:srgbClr val="7AB88A"/>
            </a:solidFill>
          </a:ln>
        </p:spPr>
        <p:txBody>
          <a:bodyPr wrap="square" lIns="91440" tIns="45720" rIns="91440" bIns="45720" rtlCol="0" anchor="t">
            <a:spAutoFit/>
          </a:bodyPr>
          <a:lstStyle/>
          <a:p>
            <a:pPr algn="ctr"/>
            <a:r>
              <a:rPr lang="pt-PT" err="1">
                <a:ea typeface="Calibri"/>
                <a:cs typeface="Calibri"/>
              </a:rPr>
              <a:t>Specific</a:t>
            </a:r>
            <a:r>
              <a:rPr lang="pt-PT">
                <a:ea typeface="Calibri"/>
                <a:cs typeface="Calibri"/>
              </a:rPr>
              <a:t> </a:t>
            </a:r>
            <a:r>
              <a:rPr lang="pt-PT" err="1">
                <a:ea typeface="Calibri"/>
                <a:cs typeface="Calibri"/>
              </a:rPr>
              <a:t>biological</a:t>
            </a:r>
            <a:r>
              <a:rPr lang="pt-PT">
                <a:ea typeface="Calibri"/>
                <a:cs typeface="Calibri"/>
              </a:rPr>
              <a:t> </a:t>
            </a:r>
            <a:r>
              <a:rPr lang="pt-PT" err="1">
                <a:ea typeface="Calibri"/>
                <a:cs typeface="Calibri"/>
              </a:rPr>
              <a:t>function</a:t>
            </a:r>
            <a:r>
              <a:rPr lang="pt-PT">
                <a:ea typeface="Calibri"/>
                <a:cs typeface="Calibri"/>
              </a:rPr>
              <a:t> </a:t>
            </a:r>
            <a:r>
              <a:rPr lang="pt-PT" err="1">
                <a:ea typeface="Calibri"/>
                <a:cs typeface="Calibri"/>
              </a:rPr>
              <a:t>obtained</a:t>
            </a:r>
            <a:r>
              <a:rPr lang="pt-PT">
                <a:ea typeface="Calibri"/>
                <a:cs typeface="Calibri"/>
              </a:rPr>
              <a:t>.</a:t>
            </a:r>
            <a:endParaRPr lang="pt-PT">
              <a:cs typeface="Calibri"/>
            </a:endParaRPr>
          </a:p>
          <a:p>
            <a:pPr algn="ctr"/>
            <a:endParaRPr lang="pt-PT">
              <a:ea typeface="Calibri"/>
              <a:cs typeface="Calibri"/>
            </a:endParaRPr>
          </a:p>
          <a:p>
            <a:pPr algn="ctr"/>
            <a:endParaRPr lang="pt-PT">
              <a:ea typeface="Calibri"/>
              <a:cs typeface="Calibri"/>
            </a:endParaRPr>
          </a:p>
          <a:p>
            <a:pPr algn="ctr"/>
            <a:endParaRPr lang="pt-PT">
              <a:ea typeface="Calibri"/>
              <a:cs typeface="Calibri"/>
            </a:endParaRPr>
          </a:p>
          <a:p>
            <a:pPr algn="ctr"/>
            <a:endParaRPr lang="pt-PT">
              <a:ea typeface="Calibri"/>
              <a:cs typeface="Calibri"/>
            </a:endParaRPr>
          </a:p>
          <a:p>
            <a:pPr algn="ctr"/>
            <a:endParaRPr lang="pt-PT">
              <a:ea typeface="Calibri"/>
              <a:cs typeface="Calibri"/>
            </a:endParaRPr>
          </a:p>
        </p:txBody>
      </p:sp>
      <p:pic>
        <p:nvPicPr>
          <p:cNvPr id="14" name="Imagem 13" descr="Uma imagem com Gráficos, Saturação de cores, círculo, criatividade&#10;&#10;Descrição gerada automaticamente">
            <a:extLst>
              <a:ext uri="{FF2B5EF4-FFF2-40B4-BE49-F238E27FC236}">
                <a16:creationId xmlns:a16="http://schemas.microsoft.com/office/drawing/2014/main" id="{D2F06DAC-A267-CCDC-F90B-E80940AC537F}"/>
              </a:ext>
            </a:extLst>
          </p:cNvPr>
          <p:cNvPicPr>
            <a:picLocks noChangeAspect="1"/>
          </p:cNvPicPr>
          <p:nvPr/>
        </p:nvPicPr>
        <p:blipFill>
          <a:blip r:embed="rId5"/>
          <a:stretch>
            <a:fillRect/>
          </a:stretch>
        </p:blipFill>
        <p:spPr>
          <a:xfrm>
            <a:off x="6913418" y="4107871"/>
            <a:ext cx="408710" cy="408711"/>
          </a:xfrm>
          <a:prstGeom prst="rect">
            <a:avLst/>
          </a:prstGeom>
        </p:spPr>
      </p:pic>
      <p:cxnSp>
        <p:nvCxnSpPr>
          <p:cNvPr id="15" name="Conexão reta unidirecional 14">
            <a:extLst>
              <a:ext uri="{FF2B5EF4-FFF2-40B4-BE49-F238E27FC236}">
                <a16:creationId xmlns:a16="http://schemas.microsoft.com/office/drawing/2014/main" id="{6A924D31-A495-2246-684D-E7992B614304}"/>
              </a:ext>
            </a:extLst>
          </p:cNvPr>
          <p:cNvCxnSpPr/>
          <p:nvPr/>
        </p:nvCxnSpPr>
        <p:spPr>
          <a:xfrm>
            <a:off x="8714508" y="4516582"/>
            <a:ext cx="13856" cy="52647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56EA1386-80C2-5310-CC47-1C8B82E24FC5}"/>
              </a:ext>
            </a:extLst>
          </p:cNvPr>
          <p:cNvSpPr txBox="1"/>
          <p:nvPr/>
        </p:nvSpPr>
        <p:spPr>
          <a:xfrm>
            <a:off x="7439890" y="5555672"/>
            <a:ext cx="33528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PT"/>
          </a:p>
        </p:txBody>
      </p:sp>
      <p:sp>
        <p:nvSpPr>
          <p:cNvPr id="19" name="CaixaDeTexto 18">
            <a:extLst>
              <a:ext uri="{FF2B5EF4-FFF2-40B4-BE49-F238E27FC236}">
                <a16:creationId xmlns:a16="http://schemas.microsoft.com/office/drawing/2014/main" id="{A972EAF0-D1D3-86D0-226A-EBCFED3E0DB7}"/>
              </a:ext>
            </a:extLst>
          </p:cNvPr>
          <p:cNvSpPr txBox="1"/>
          <p:nvPr/>
        </p:nvSpPr>
        <p:spPr>
          <a:xfrm>
            <a:off x="105536" y="4144731"/>
            <a:ext cx="5808788" cy="660845"/>
          </a:xfrm>
          <a:prstGeom prst="rect">
            <a:avLst/>
          </a:prstGeom>
          <a:noFill/>
          <a:ln>
            <a:solidFill>
              <a:srgbClr val="7AB88A"/>
            </a:solidFill>
          </a:ln>
        </p:spPr>
        <p:txBody>
          <a:bodyPr wrap="square" lIns="91440" tIns="45720" rIns="91440" bIns="45720" rtlCol="0" anchor="t">
            <a:spAutoFit/>
          </a:bodyPr>
          <a:lstStyle/>
          <a:p>
            <a:pPr algn="ctr"/>
            <a:endParaRPr lang="pt-PT">
              <a:ea typeface="Calibri"/>
              <a:cs typeface="Calibri"/>
            </a:endParaRPr>
          </a:p>
          <a:p>
            <a:pPr algn="ctr"/>
            <a:endParaRPr lang="pt-PT">
              <a:ea typeface="Calibri"/>
              <a:cs typeface="Calibri"/>
            </a:endParaRPr>
          </a:p>
        </p:txBody>
      </p:sp>
      <p:sp>
        <p:nvSpPr>
          <p:cNvPr id="22" name="CaixaDeTexto 21">
            <a:extLst>
              <a:ext uri="{FF2B5EF4-FFF2-40B4-BE49-F238E27FC236}">
                <a16:creationId xmlns:a16="http://schemas.microsoft.com/office/drawing/2014/main" id="{35491516-E04D-12B8-6AA5-F9625CA44509}"/>
              </a:ext>
            </a:extLst>
          </p:cNvPr>
          <p:cNvSpPr txBox="1"/>
          <p:nvPr/>
        </p:nvSpPr>
        <p:spPr>
          <a:xfrm>
            <a:off x="1027875" y="4226956"/>
            <a:ext cx="5014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ea typeface="Calibri"/>
                <a:cs typeface="Calibri"/>
              </a:rPr>
              <a:t>No </a:t>
            </a:r>
            <a:r>
              <a:rPr lang="pt-PT" err="1">
                <a:ea typeface="Calibri"/>
                <a:cs typeface="Calibri"/>
              </a:rPr>
              <a:t>specific</a:t>
            </a:r>
            <a:r>
              <a:rPr lang="pt-PT">
                <a:ea typeface="Calibri"/>
                <a:cs typeface="Calibri"/>
              </a:rPr>
              <a:t> </a:t>
            </a:r>
            <a:r>
              <a:rPr lang="pt-PT" err="1">
                <a:ea typeface="Calibri"/>
                <a:cs typeface="Calibri"/>
              </a:rPr>
              <a:t>biological</a:t>
            </a:r>
            <a:r>
              <a:rPr lang="pt-PT">
                <a:ea typeface="Calibri"/>
                <a:cs typeface="Calibri"/>
              </a:rPr>
              <a:t> </a:t>
            </a:r>
            <a:r>
              <a:rPr lang="pt-PT" err="1">
                <a:ea typeface="Calibri"/>
                <a:cs typeface="Calibri"/>
              </a:rPr>
              <a:t>functions</a:t>
            </a:r>
            <a:r>
              <a:rPr lang="pt-PT">
                <a:ea typeface="Calibri"/>
                <a:cs typeface="Calibri"/>
              </a:rPr>
              <a:t> </a:t>
            </a:r>
            <a:r>
              <a:rPr lang="pt-PT" err="1">
                <a:ea typeface="Calibri"/>
                <a:cs typeface="Calibri"/>
              </a:rPr>
              <a:t>were</a:t>
            </a:r>
            <a:r>
              <a:rPr lang="pt-PT">
                <a:ea typeface="Calibri"/>
                <a:cs typeface="Calibri"/>
              </a:rPr>
              <a:t> </a:t>
            </a:r>
            <a:r>
              <a:rPr lang="pt-PT" err="1">
                <a:ea typeface="Calibri"/>
                <a:cs typeface="Calibri"/>
              </a:rPr>
              <a:t>obtained</a:t>
            </a:r>
            <a:r>
              <a:rPr lang="pt-PT">
                <a:ea typeface="Calibri"/>
                <a:cs typeface="Calibri"/>
              </a:rPr>
              <a:t>.</a:t>
            </a:r>
            <a:endParaRPr lang="pt-PT"/>
          </a:p>
        </p:txBody>
      </p:sp>
      <p:pic>
        <p:nvPicPr>
          <p:cNvPr id="24" name="Imagem 23" descr="Uma imagem com preto, escuridão&#10;&#10;Descrição gerada automaticamente">
            <a:extLst>
              <a:ext uri="{FF2B5EF4-FFF2-40B4-BE49-F238E27FC236}">
                <a16:creationId xmlns:a16="http://schemas.microsoft.com/office/drawing/2014/main" id="{627F3064-896C-2633-99EB-7F9A97AAE304}"/>
              </a:ext>
            </a:extLst>
          </p:cNvPr>
          <p:cNvPicPr>
            <a:picLocks noChangeAspect="1"/>
          </p:cNvPicPr>
          <p:nvPr/>
        </p:nvPicPr>
        <p:blipFill>
          <a:blip r:embed="rId6"/>
          <a:stretch>
            <a:fillRect/>
          </a:stretch>
        </p:blipFill>
        <p:spPr>
          <a:xfrm>
            <a:off x="440046" y="4161641"/>
            <a:ext cx="508000" cy="508000"/>
          </a:xfrm>
          <a:prstGeom prst="rect">
            <a:avLst/>
          </a:prstGeom>
        </p:spPr>
      </p:pic>
      <p:sp>
        <p:nvSpPr>
          <p:cNvPr id="25" name="CaixaDeTexto 24">
            <a:extLst>
              <a:ext uri="{FF2B5EF4-FFF2-40B4-BE49-F238E27FC236}">
                <a16:creationId xmlns:a16="http://schemas.microsoft.com/office/drawing/2014/main" id="{35836D2E-03D2-0CC7-264F-78140964D299}"/>
              </a:ext>
            </a:extLst>
          </p:cNvPr>
          <p:cNvSpPr txBox="1"/>
          <p:nvPr/>
        </p:nvSpPr>
        <p:spPr>
          <a:xfrm>
            <a:off x="6096001" y="5001491"/>
            <a:ext cx="58396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Calibri"/>
              </a:rPr>
              <a:t>Biological process that encompasses the growth, maturation, and organization of structures extending from neurons, such as axons and dendrites.</a:t>
            </a:r>
          </a:p>
        </p:txBody>
      </p:sp>
      <p:pic>
        <p:nvPicPr>
          <p:cNvPr id="10" name="Imagem 9">
            <a:extLst>
              <a:ext uri="{FF2B5EF4-FFF2-40B4-BE49-F238E27FC236}">
                <a16:creationId xmlns:a16="http://schemas.microsoft.com/office/drawing/2014/main" id="{623A4AC1-737B-FF7E-9080-DAFA7DF89109}"/>
              </a:ext>
            </a:extLst>
          </p:cNvPr>
          <p:cNvPicPr>
            <a:picLocks noChangeAspect="1"/>
          </p:cNvPicPr>
          <p:nvPr/>
        </p:nvPicPr>
        <p:blipFill rotWithShape="1">
          <a:blip r:embed="rId7"/>
          <a:srcRect l="17626" t="44390" r="29208" b="5795"/>
          <a:stretch/>
        </p:blipFill>
        <p:spPr>
          <a:xfrm>
            <a:off x="10565205" y="0"/>
            <a:ext cx="1577187" cy="1621243"/>
          </a:xfrm>
          <a:prstGeom prst="rect">
            <a:avLst/>
          </a:prstGeom>
        </p:spPr>
      </p:pic>
      <p:sp>
        <p:nvSpPr>
          <p:cNvPr id="18" name="CaixaDeTexto 17">
            <a:extLst>
              <a:ext uri="{FF2B5EF4-FFF2-40B4-BE49-F238E27FC236}">
                <a16:creationId xmlns:a16="http://schemas.microsoft.com/office/drawing/2014/main" id="{07BD808A-CAB9-E30C-59FB-36857590A9A2}"/>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2283217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a:extLst>
              <a:ext uri="{FF2B5EF4-FFF2-40B4-BE49-F238E27FC236}">
                <a16:creationId xmlns:a16="http://schemas.microsoft.com/office/drawing/2014/main" id="{BA95F671-F44C-B9C8-89A1-489DEB7FA171}"/>
              </a:ext>
            </a:extLst>
          </p:cNvPr>
          <p:cNvSpPr>
            <a:spLocks noGrp="1"/>
          </p:cNvSpPr>
          <p:nvPr>
            <p:ph type="sldNum" sz="quarter" idx="12"/>
          </p:nvPr>
        </p:nvSpPr>
        <p:spPr/>
        <p:txBody>
          <a:bodyPr/>
          <a:lstStyle/>
          <a:p>
            <a:fld id="{47D4AA41-82C7-0749-AD25-9F0F6EE51291}" type="slidenum">
              <a:rPr lang="pt-PT" smtClean="0"/>
              <a:t>38</a:t>
            </a:fld>
            <a:endParaRPr lang="pt-PT"/>
          </a:p>
        </p:txBody>
      </p:sp>
      <p:sp>
        <p:nvSpPr>
          <p:cNvPr id="3" name="Marcador de Posição do Rodapé 2">
            <a:extLst>
              <a:ext uri="{FF2B5EF4-FFF2-40B4-BE49-F238E27FC236}">
                <a16:creationId xmlns:a16="http://schemas.microsoft.com/office/drawing/2014/main" id="{77C610E3-F686-6FC0-7B5F-E37DCC0E71FF}"/>
              </a:ext>
            </a:extLst>
          </p:cNvPr>
          <p:cNvSpPr>
            <a:spLocks noGrp="1"/>
          </p:cNvSpPr>
          <p:nvPr>
            <p:ph type="ftr" sz="quarter" idx="11"/>
          </p:nvPr>
        </p:nvSpPr>
        <p:spPr/>
        <p:txBody>
          <a:bodyPr/>
          <a:lstStyle/>
          <a:p>
            <a:r>
              <a:rPr lang="pt-PT" dirty="0" err="1"/>
              <a:t>Machine</a:t>
            </a:r>
            <a:r>
              <a:rPr lang="pt-PT" dirty="0"/>
              <a:t> </a:t>
            </a:r>
            <a:r>
              <a:rPr lang="pt-PT" err="1"/>
              <a:t>Learning</a:t>
            </a:r>
            <a:r>
              <a:rPr lang="pt-PT" dirty="0"/>
              <a:t> in </a:t>
            </a:r>
            <a:r>
              <a:rPr lang="pt-PT" err="1"/>
              <a:t>Bioengineering</a:t>
            </a:r>
            <a:r>
              <a:rPr lang="pt-PT" dirty="0"/>
              <a:t> P1 2023/2024</a:t>
            </a:r>
          </a:p>
        </p:txBody>
      </p:sp>
      <p:cxnSp>
        <p:nvCxnSpPr>
          <p:cNvPr id="8" name="Conexão Reta 7">
            <a:extLst>
              <a:ext uri="{FF2B5EF4-FFF2-40B4-BE49-F238E27FC236}">
                <a16:creationId xmlns:a16="http://schemas.microsoft.com/office/drawing/2014/main" id="{2B4FAA87-B64E-2E28-81EC-9476C1292289}"/>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pic>
        <p:nvPicPr>
          <p:cNvPr id="15" name="Imagem 14">
            <a:extLst>
              <a:ext uri="{FF2B5EF4-FFF2-40B4-BE49-F238E27FC236}">
                <a16:creationId xmlns:a16="http://schemas.microsoft.com/office/drawing/2014/main" id="{1B12B30F-D2A8-8CFD-CB9D-F6C488DC68F7}"/>
              </a:ext>
            </a:extLst>
          </p:cNvPr>
          <p:cNvPicPr>
            <a:picLocks noChangeAspect="1"/>
          </p:cNvPicPr>
          <p:nvPr/>
        </p:nvPicPr>
        <p:blipFill rotWithShape="1">
          <a:blip r:embed="rId3"/>
          <a:srcRect l="5727" t="3429" r="10195" b="3506"/>
          <a:stretch/>
        </p:blipFill>
        <p:spPr>
          <a:xfrm>
            <a:off x="3742672" y="1824138"/>
            <a:ext cx="5086047" cy="4226153"/>
          </a:xfrm>
          <a:prstGeom prst="rect">
            <a:avLst/>
          </a:prstGeom>
          <a:ln>
            <a:solidFill>
              <a:srgbClr val="7BB88A"/>
            </a:solidFill>
          </a:ln>
        </p:spPr>
      </p:pic>
      <p:sp>
        <p:nvSpPr>
          <p:cNvPr id="2" name="Retângulo 1">
            <a:extLst>
              <a:ext uri="{FF2B5EF4-FFF2-40B4-BE49-F238E27FC236}">
                <a16:creationId xmlns:a16="http://schemas.microsoft.com/office/drawing/2014/main" id="{046AC875-44FB-C64A-6244-B2338624EAA2}"/>
              </a:ext>
            </a:extLst>
          </p:cNvPr>
          <p:cNvSpPr/>
          <p:nvPr/>
        </p:nvSpPr>
        <p:spPr>
          <a:xfrm>
            <a:off x="4240606" y="3086563"/>
            <a:ext cx="3536868" cy="686192"/>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Retângulo 3">
            <a:extLst>
              <a:ext uri="{FF2B5EF4-FFF2-40B4-BE49-F238E27FC236}">
                <a16:creationId xmlns:a16="http://schemas.microsoft.com/office/drawing/2014/main" id="{6D6A7C14-15CF-DB20-F321-3DE546337DEB}"/>
              </a:ext>
            </a:extLst>
          </p:cNvPr>
          <p:cNvSpPr/>
          <p:nvPr/>
        </p:nvSpPr>
        <p:spPr>
          <a:xfrm>
            <a:off x="4222855" y="4358387"/>
            <a:ext cx="3640776" cy="649603"/>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72DBE2F1-69A1-3BC1-E164-0260D2E316A9}"/>
              </a:ext>
            </a:extLst>
          </p:cNvPr>
          <p:cNvSpPr txBox="1"/>
          <p:nvPr/>
        </p:nvSpPr>
        <p:spPr>
          <a:xfrm>
            <a:off x="7547874" y="1420280"/>
            <a:ext cx="2329303" cy="1362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PT"/>
          </a:p>
        </p:txBody>
      </p:sp>
      <p:sp>
        <p:nvSpPr>
          <p:cNvPr id="9" name="Google Shape;2162;p54">
            <a:extLst>
              <a:ext uri="{FF2B5EF4-FFF2-40B4-BE49-F238E27FC236}">
                <a16:creationId xmlns:a16="http://schemas.microsoft.com/office/drawing/2014/main" id="{E63B09F7-980D-DFA7-BB73-4D1BAC0AE48B}"/>
              </a:ext>
            </a:extLst>
          </p:cNvPr>
          <p:cNvSpPr txBox="1"/>
          <p:nvPr/>
        </p:nvSpPr>
        <p:spPr>
          <a:xfrm>
            <a:off x="-3665492" y="145082"/>
            <a:ext cx="10298000" cy="536400"/>
          </a:xfrm>
          <a:prstGeom prst="rect">
            <a:avLst/>
          </a:prstGeom>
          <a:noFill/>
          <a:ln>
            <a:noFill/>
          </a:ln>
        </p:spPr>
        <p:txBody>
          <a:bodyPr spcFirstLastPara="1" wrap="square" lIns="121900" tIns="121900" rIns="121900" bIns="121900" anchor="ctr" anchorCtr="0">
            <a:noAutofit/>
          </a:bodyPr>
          <a:lstStyle/>
          <a:p>
            <a:pPr algn="ctr"/>
            <a:r>
              <a:rPr lang="pt-PT" sz="3500" b="1" dirty="0">
                <a:latin typeface="Calibri Light"/>
                <a:ea typeface="Fira Sans Extra Condensed SemiBold"/>
                <a:cs typeface="Fira Sans Extra Condensed SemiBold"/>
                <a:sym typeface="Fira Sans Extra Condensed SemiBold"/>
              </a:rPr>
              <a:t>K-</a:t>
            </a:r>
            <a:r>
              <a:rPr lang="pt-PT" sz="3500" b="1" dirty="0" err="1">
                <a:latin typeface="Calibri Light"/>
                <a:ea typeface="Fira Sans Extra Condensed SemiBold"/>
                <a:cs typeface="Fira Sans Extra Condensed SemiBold"/>
                <a:sym typeface="Fira Sans Extra Condensed SemiBold"/>
              </a:rPr>
              <a:t>Means</a:t>
            </a:r>
          </a:p>
        </p:txBody>
      </p:sp>
      <p:sp>
        <p:nvSpPr>
          <p:cNvPr id="10" name="CaixaDeTexto 9">
            <a:extLst>
              <a:ext uri="{FF2B5EF4-FFF2-40B4-BE49-F238E27FC236}">
                <a16:creationId xmlns:a16="http://schemas.microsoft.com/office/drawing/2014/main" id="{AD255F0E-5C50-E042-997E-6ED710259A00}"/>
              </a:ext>
            </a:extLst>
          </p:cNvPr>
          <p:cNvSpPr txBox="1"/>
          <p:nvPr/>
        </p:nvSpPr>
        <p:spPr>
          <a:xfrm>
            <a:off x="3048016" y="1175772"/>
            <a:ext cx="6003235" cy="369332"/>
          </a:xfrm>
          <a:prstGeom prst="rect">
            <a:avLst/>
          </a:prstGeom>
          <a:noFill/>
          <a:ln w="41275">
            <a:solidFill>
              <a:srgbClr val="7AB88A"/>
            </a:solidFill>
          </a:ln>
        </p:spPr>
        <p:txBody>
          <a:bodyPr wrap="square" rtlCol="0">
            <a:spAutoFit/>
          </a:bodyPr>
          <a:lstStyle/>
          <a:p>
            <a:r>
              <a:rPr lang="pt-PT" err="1"/>
              <a:t>Kmean</a:t>
            </a:r>
            <a:r>
              <a:rPr lang="pt-PT"/>
              <a:t>=</a:t>
            </a:r>
            <a:r>
              <a:rPr lang="pt-PT" err="1"/>
              <a:t>Kmeans</a:t>
            </a:r>
            <a:r>
              <a:rPr lang="pt-PT"/>
              <a:t> (</a:t>
            </a:r>
            <a:r>
              <a:rPr lang="pt-PT" err="1"/>
              <a:t>n_clusters</a:t>
            </a:r>
            <a:r>
              <a:rPr lang="pt-PT"/>
              <a:t>=4, </a:t>
            </a:r>
            <a:r>
              <a:rPr lang="pt-PT" err="1"/>
              <a:t>random_state</a:t>
            </a:r>
            <a:r>
              <a:rPr lang="pt-PT"/>
              <a:t>=42, </a:t>
            </a:r>
            <a:r>
              <a:rPr lang="pt-PT" err="1"/>
              <a:t>n_init</a:t>
            </a:r>
            <a:r>
              <a:rPr lang="pt-PT"/>
              <a:t>=10)</a:t>
            </a:r>
          </a:p>
        </p:txBody>
      </p:sp>
      <p:sp>
        <p:nvSpPr>
          <p:cNvPr id="12" name="Oval 11">
            <a:extLst>
              <a:ext uri="{FF2B5EF4-FFF2-40B4-BE49-F238E27FC236}">
                <a16:creationId xmlns:a16="http://schemas.microsoft.com/office/drawing/2014/main" id="{66BD097F-5BC6-48FE-D6E8-FBCEFAA06E1F}"/>
              </a:ext>
            </a:extLst>
          </p:cNvPr>
          <p:cNvSpPr/>
          <p:nvPr/>
        </p:nvSpPr>
        <p:spPr>
          <a:xfrm>
            <a:off x="5764253" y="1219988"/>
            <a:ext cx="285008" cy="285008"/>
          </a:xfrm>
          <a:prstGeom prst="ellipse">
            <a:avLst/>
          </a:prstGeom>
          <a:noFill/>
          <a:ln w="25400">
            <a:solidFill>
              <a:srgbClr val="7A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AB88A"/>
              </a:solidFill>
            </a:endParaRPr>
          </a:p>
        </p:txBody>
      </p:sp>
      <p:cxnSp>
        <p:nvCxnSpPr>
          <p:cNvPr id="11" name="Conexão reta unidirecional 10">
            <a:extLst>
              <a:ext uri="{FF2B5EF4-FFF2-40B4-BE49-F238E27FC236}">
                <a16:creationId xmlns:a16="http://schemas.microsoft.com/office/drawing/2014/main" id="{F7CC5889-CCAA-2A3A-C55C-EF03C001765B}"/>
              </a:ext>
            </a:extLst>
          </p:cNvPr>
          <p:cNvCxnSpPr/>
          <p:nvPr/>
        </p:nvCxnSpPr>
        <p:spPr>
          <a:xfrm>
            <a:off x="6130636" y="1517073"/>
            <a:ext cx="0" cy="304800"/>
          </a:xfrm>
          <a:prstGeom prst="straightConnector1">
            <a:avLst/>
          </a:prstGeom>
          <a:ln>
            <a:solidFill>
              <a:srgbClr val="7BB88A"/>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DD6D91A6-6357-D5E1-1533-F57C9BF56148}"/>
              </a:ext>
            </a:extLst>
          </p:cNvPr>
          <p:cNvPicPr>
            <a:picLocks noChangeAspect="1"/>
          </p:cNvPicPr>
          <p:nvPr/>
        </p:nvPicPr>
        <p:blipFill rotWithShape="1">
          <a:blip r:embed="rId4"/>
          <a:srcRect l="17626" t="44390" r="29208" b="5795"/>
          <a:stretch/>
        </p:blipFill>
        <p:spPr>
          <a:xfrm>
            <a:off x="10565205" y="0"/>
            <a:ext cx="1577187" cy="1621243"/>
          </a:xfrm>
          <a:prstGeom prst="rect">
            <a:avLst/>
          </a:prstGeom>
        </p:spPr>
      </p:pic>
      <p:sp>
        <p:nvSpPr>
          <p:cNvPr id="17" name="CaixaDeTexto 16">
            <a:extLst>
              <a:ext uri="{FF2B5EF4-FFF2-40B4-BE49-F238E27FC236}">
                <a16:creationId xmlns:a16="http://schemas.microsoft.com/office/drawing/2014/main" id="{B83A26F9-B92D-EB6D-F125-77EC1E22BE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690680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62;p54">
            <a:extLst>
              <a:ext uri="{FF2B5EF4-FFF2-40B4-BE49-F238E27FC236}">
                <a16:creationId xmlns:a16="http://schemas.microsoft.com/office/drawing/2014/main" id="{7F17298A-6A08-0B3A-7E9D-ECC8895127D8}"/>
              </a:ext>
            </a:extLst>
          </p:cNvPr>
          <p:cNvSpPr txBox="1"/>
          <p:nvPr/>
        </p:nvSpPr>
        <p:spPr>
          <a:xfrm>
            <a:off x="-800503" y="106657"/>
            <a:ext cx="10298000" cy="536400"/>
          </a:xfrm>
          <a:prstGeom prst="rect">
            <a:avLst/>
          </a:prstGeom>
          <a:noFill/>
          <a:ln>
            <a:noFill/>
          </a:ln>
        </p:spPr>
        <p:txBody>
          <a:bodyPr spcFirstLastPara="1" wrap="square" lIns="121900" tIns="121900" rIns="121900" bIns="121900" anchor="ctr" anchorCtr="0">
            <a:noAutofit/>
          </a:bodyPr>
          <a:lstStyle/>
          <a:p>
            <a:pPr algn="ctr"/>
            <a:r>
              <a:rPr lang="en" sz="3500" b="1" dirty="0">
                <a:latin typeface="Calibri"/>
                <a:ea typeface="Calibri"/>
                <a:cs typeface="Calibri"/>
              </a:rPr>
              <a:t>Expression </a:t>
            </a:r>
            <a:r>
              <a:rPr lang="en" sz="3500" b="1" dirty="0">
                <a:latin typeface="Calibri"/>
                <a:ea typeface="+mn-lt"/>
                <a:cs typeface="+mn-lt"/>
              </a:rPr>
              <a:t>heatmaps for K=4 (Cluster 3 e 4)</a:t>
            </a:r>
            <a:endParaRPr lang="pt-PT" sz="3500" b="1" dirty="0">
              <a:latin typeface="Calibri"/>
            </a:endParaRPr>
          </a:p>
        </p:txBody>
      </p:sp>
      <p:pic>
        <p:nvPicPr>
          <p:cNvPr id="7" name="Imagem 6" descr="Uma imagem com texto, captura de ecrã, Retângulo, file&#10;&#10;Descrição gerada automaticamente">
            <a:extLst>
              <a:ext uri="{FF2B5EF4-FFF2-40B4-BE49-F238E27FC236}">
                <a16:creationId xmlns:a16="http://schemas.microsoft.com/office/drawing/2014/main" id="{93D338AA-562C-DD7C-075C-F9C43AED4AB9}"/>
              </a:ext>
            </a:extLst>
          </p:cNvPr>
          <p:cNvPicPr>
            <a:picLocks noChangeAspect="1"/>
          </p:cNvPicPr>
          <p:nvPr/>
        </p:nvPicPr>
        <p:blipFill rotWithShape="1">
          <a:blip r:embed="rId3"/>
          <a:srcRect l="16312" b="-161"/>
          <a:stretch/>
        </p:blipFill>
        <p:spPr>
          <a:xfrm>
            <a:off x="5914944" y="621060"/>
            <a:ext cx="5067303" cy="6076540"/>
          </a:xfrm>
          <a:prstGeom prst="rect">
            <a:avLst/>
          </a:prstGeom>
        </p:spPr>
      </p:pic>
      <p:cxnSp>
        <p:nvCxnSpPr>
          <p:cNvPr id="4" name="Conexão Reta 3">
            <a:extLst>
              <a:ext uri="{FF2B5EF4-FFF2-40B4-BE49-F238E27FC236}">
                <a16:creationId xmlns:a16="http://schemas.microsoft.com/office/drawing/2014/main" id="{69359BA8-5505-E5B0-8CE8-431D4B005565}"/>
              </a:ext>
            </a:extLst>
          </p:cNvPr>
          <p:cNvCxnSpPr>
            <a:cxnSpLocks/>
          </p:cNvCxnSpPr>
          <p:nvPr/>
        </p:nvCxnSpPr>
        <p:spPr>
          <a:xfrm>
            <a:off x="179528" y="650376"/>
            <a:ext cx="5916472" cy="0"/>
          </a:xfrm>
          <a:prstGeom prst="line">
            <a:avLst/>
          </a:prstGeom>
          <a:ln w="12700">
            <a:solidFill>
              <a:srgbClr val="33A02C"/>
            </a:solidFill>
          </a:ln>
        </p:spPr>
        <p:style>
          <a:lnRef idx="1">
            <a:schemeClr val="accent1"/>
          </a:lnRef>
          <a:fillRef idx="0">
            <a:schemeClr val="accent1"/>
          </a:fillRef>
          <a:effectRef idx="0">
            <a:schemeClr val="accent1"/>
          </a:effectRef>
          <a:fontRef idx="minor">
            <a:schemeClr val="tx1"/>
          </a:fontRef>
        </p:style>
      </p:cxnSp>
      <p:sp>
        <p:nvSpPr>
          <p:cNvPr id="5" name="Marcador de Posição do Número do Diapositivo 4">
            <a:extLst>
              <a:ext uri="{FF2B5EF4-FFF2-40B4-BE49-F238E27FC236}">
                <a16:creationId xmlns:a16="http://schemas.microsoft.com/office/drawing/2014/main" id="{0F5787A9-7A4D-60A8-4C10-8904A311EB64}"/>
              </a:ext>
            </a:extLst>
          </p:cNvPr>
          <p:cNvSpPr>
            <a:spLocks noGrp="1"/>
          </p:cNvSpPr>
          <p:nvPr>
            <p:ph type="sldNum" sz="quarter" idx="12"/>
          </p:nvPr>
        </p:nvSpPr>
        <p:spPr/>
        <p:txBody>
          <a:bodyPr/>
          <a:lstStyle/>
          <a:p>
            <a:fld id="{47D4AA41-82C7-0749-AD25-9F0F6EE51291}" type="slidenum">
              <a:rPr lang="pt-PT" smtClean="0"/>
              <a:t>39</a:t>
            </a:fld>
            <a:endParaRPr lang="pt-PT"/>
          </a:p>
        </p:txBody>
      </p:sp>
      <p:pic>
        <p:nvPicPr>
          <p:cNvPr id="2" name="Imagem 1" descr="Uma imagem com texto, captura de ecrã, Retângulo&#10;&#10;Descrição gerada automaticamente">
            <a:extLst>
              <a:ext uri="{FF2B5EF4-FFF2-40B4-BE49-F238E27FC236}">
                <a16:creationId xmlns:a16="http://schemas.microsoft.com/office/drawing/2014/main" id="{3230E9B1-E404-D6BD-03FB-39D1CF4543CB}"/>
              </a:ext>
            </a:extLst>
          </p:cNvPr>
          <p:cNvPicPr>
            <a:picLocks noChangeAspect="1"/>
          </p:cNvPicPr>
          <p:nvPr/>
        </p:nvPicPr>
        <p:blipFill rotWithShape="1">
          <a:blip r:embed="rId4"/>
          <a:srcRect l="16222" t="-89" r="-296" b="-224"/>
          <a:stretch/>
        </p:blipFill>
        <p:spPr>
          <a:xfrm>
            <a:off x="863926" y="713695"/>
            <a:ext cx="5058841" cy="6009464"/>
          </a:xfrm>
          <a:prstGeom prst="rect">
            <a:avLst/>
          </a:prstGeom>
        </p:spPr>
      </p:pic>
      <p:pic>
        <p:nvPicPr>
          <p:cNvPr id="10" name="Imagem 9">
            <a:extLst>
              <a:ext uri="{FF2B5EF4-FFF2-40B4-BE49-F238E27FC236}">
                <a16:creationId xmlns:a16="http://schemas.microsoft.com/office/drawing/2014/main" id="{7D5112AE-7584-D105-10B5-C2EB5C56DFC2}"/>
              </a:ext>
            </a:extLst>
          </p:cNvPr>
          <p:cNvPicPr>
            <a:picLocks noChangeAspect="1"/>
          </p:cNvPicPr>
          <p:nvPr/>
        </p:nvPicPr>
        <p:blipFill rotWithShape="1">
          <a:blip r:embed="rId5"/>
          <a:srcRect l="17626" t="44390" r="29208" b="5795"/>
          <a:stretch/>
        </p:blipFill>
        <p:spPr>
          <a:xfrm>
            <a:off x="10565205" y="0"/>
            <a:ext cx="1577187" cy="1621243"/>
          </a:xfrm>
          <a:prstGeom prst="rect">
            <a:avLst/>
          </a:prstGeom>
        </p:spPr>
      </p:pic>
      <p:sp>
        <p:nvSpPr>
          <p:cNvPr id="12" name="CaixaDeTexto 11">
            <a:extLst>
              <a:ext uri="{FF2B5EF4-FFF2-40B4-BE49-F238E27FC236}">
                <a16:creationId xmlns:a16="http://schemas.microsoft.com/office/drawing/2014/main" id="{0405CFD1-8761-513B-4EC7-FF64606BA23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8" name="Marcador de Posição do Rodapé 1">
            <a:extLst>
              <a:ext uri="{FF2B5EF4-FFF2-40B4-BE49-F238E27FC236}">
                <a16:creationId xmlns:a16="http://schemas.microsoft.com/office/drawing/2014/main" id="{157A5C39-26A2-AB90-A83B-4E7EA528C0D6}"/>
              </a:ext>
            </a:extLst>
          </p:cNvPr>
          <p:cNvSpPr>
            <a:spLocks noGrp="1"/>
          </p:cNvSpPr>
          <p:nvPr>
            <p:ph type="ftr" sz="quarter" idx="11"/>
          </p:nvPr>
        </p:nvSpPr>
        <p:spPr>
          <a:xfrm>
            <a:off x="3858683" y="6493933"/>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spTree>
    <p:extLst>
      <p:ext uri="{BB962C8B-B14F-4D97-AF65-F5344CB8AC3E}">
        <p14:creationId xmlns:p14="http://schemas.microsoft.com/office/powerpoint/2010/main" val="3211036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Imagem 12" descr="Uma imagem com texto, diagrama, captura de ecrã&#10;&#10;Descrição gerada automaticamente">
            <a:extLst>
              <a:ext uri="{FF2B5EF4-FFF2-40B4-BE49-F238E27FC236}">
                <a16:creationId xmlns:a16="http://schemas.microsoft.com/office/drawing/2014/main" id="{69115250-372B-CA70-757B-10F412BA3964}"/>
              </a:ext>
            </a:extLst>
          </p:cNvPr>
          <p:cNvPicPr>
            <a:picLocks noChangeAspect="1"/>
          </p:cNvPicPr>
          <p:nvPr/>
        </p:nvPicPr>
        <p:blipFill rotWithShape="1">
          <a:blip r:embed="rId3"/>
          <a:srcRect l="1399" t="1044" r="1632" b="3412"/>
          <a:stretch/>
        </p:blipFill>
        <p:spPr>
          <a:xfrm>
            <a:off x="4841788" y="905906"/>
            <a:ext cx="4711008" cy="5191862"/>
          </a:xfrm>
          <a:prstGeom prst="rect">
            <a:avLst/>
          </a:prstGeom>
          <a:ln>
            <a:noFill/>
          </a:ln>
        </p:spPr>
      </p:pic>
      <p:sp>
        <p:nvSpPr>
          <p:cNvPr id="5" name="Marcador de Posição do Número do Diapositivo 4">
            <a:extLst>
              <a:ext uri="{FF2B5EF4-FFF2-40B4-BE49-F238E27FC236}">
                <a16:creationId xmlns:a16="http://schemas.microsoft.com/office/drawing/2014/main" id="{561796DF-0476-928C-6B82-B94F328D7B2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7D4AA41-82C7-0749-AD25-9F0F6EE51291}" type="slidenum">
              <a:rPr lang="en-US"/>
              <a:pPr>
                <a:spcAft>
                  <a:spcPts val="600"/>
                </a:spcAft>
              </a:pPr>
              <a:t>4</a:t>
            </a:fld>
            <a:endParaRPr lang="en-US"/>
          </a:p>
        </p:txBody>
      </p:sp>
      <p:cxnSp>
        <p:nvCxnSpPr>
          <p:cNvPr id="10" name="Conexão Reta 3">
            <a:extLst>
              <a:ext uri="{FF2B5EF4-FFF2-40B4-BE49-F238E27FC236}">
                <a16:creationId xmlns:a16="http://schemas.microsoft.com/office/drawing/2014/main" id="{609DED53-C8D8-971B-B849-B6ED0D51435C}"/>
              </a:ext>
            </a:extLst>
          </p:cNvPr>
          <p:cNvCxnSpPr>
            <a:cxnSpLocks/>
          </p:cNvCxnSpPr>
          <p:nvPr/>
        </p:nvCxnSpPr>
        <p:spPr>
          <a:xfrm>
            <a:off x="130111" y="798625"/>
            <a:ext cx="5916472"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2" name="Google Shape;2162;p54">
            <a:extLst>
              <a:ext uri="{FF2B5EF4-FFF2-40B4-BE49-F238E27FC236}">
                <a16:creationId xmlns:a16="http://schemas.microsoft.com/office/drawing/2014/main" id="{CFF1E632-1762-F5AE-214A-D38FA22E6814}"/>
              </a:ext>
            </a:extLst>
          </p:cNvPr>
          <p:cNvSpPr txBox="1"/>
          <p:nvPr/>
        </p:nvSpPr>
        <p:spPr>
          <a:xfrm>
            <a:off x="-1556191" y="202966"/>
            <a:ext cx="11061469" cy="536400"/>
          </a:xfrm>
          <a:prstGeom prst="rect">
            <a:avLst/>
          </a:prstGeom>
          <a:noFill/>
          <a:ln>
            <a:noFill/>
          </a:ln>
        </p:spPr>
        <p:txBody>
          <a:bodyPr spcFirstLastPara="1" wrap="square" lIns="121900" tIns="121900" rIns="121900" bIns="121900" anchor="ctr" anchorCtr="0">
            <a:noAutofit/>
          </a:bodyPr>
          <a:lstStyle/>
          <a:p>
            <a:pPr algn="ctr"/>
            <a:r>
              <a:rPr lang="en" sz="3500" b="1">
                <a:latin typeface="Calibri Light"/>
                <a:ea typeface="Fira Sans Extra Condensed SemiBold"/>
                <a:cs typeface="Fira Sans Extra Condensed SemiBold"/>
              </a:rPr>
              <a:t>Motivation – Genetics in Mental Diseases</a:t>
            </a:r>
            <a:endParaRPr lang="en" sz="3500" b="1">
              <a:latin typeface="Calibri Light"/>
              <a:ea typeface="Calibri Light"/>
              <a:cs typeface="Calibri Light"/>
            </a:endParaRPr>
          </a:p>
        </p:txBody>
      </p:sp>
      <p:pic>
        <p:nvPicPr>
          <p:cNvPr id="6" name="Imagem 5" descr="Uma imagem com texto&#10;&#10;Descrição gerada automaticamente">
            <a:extLst>
              <a:ext uri="{FF2B5EF4-FFF2-40B4-BE49-F238E27FC236}">
                <a16:creationId xmlns:a16="http://schemas.microsoft.com/office/drawing/2014/main" id="{47D7F1F3-7D1A-0A1F-C828-73A63476C9D3}"/>
              </a:ext>
            </a:extLst>
          </p:cNvPr>
          <p:cNvPicPr>
            <a:picLocks noChangeAspect="1"/>
          </p:cNvPicPr>
          <p:nvPr/>
        </p:nvPicPr>
        <p:blipFill rotWithShape="1">
          <a:blip r:embed="rId4"/>
          <a:srcRect t="10288" r="408" b="-412"/>
          <a:stretch/>
        </p:blipFill>
        <p:spPr>
          <a:xfrm>
            <a:off x="466165" y="2950675"/>
            <a:ext cx="3897415" cy="3511186"/>
          </a:xfrm>
          <a:prstGeom prst="rect">
            <a:avLst/>
          </a:prstGeom>
        </p:spPr>
      </p:pic>
      <p:sp>
        <p:nvSpPr>
          <p:cNvPr id="3" name="Google Shape;2167;p54">
            <a:extLst>
              <a:ext uri="{FF2B5EF4-FFF2-40B4-BE49-F238E27FC236}">
                <a16:creationId xmlns:a16="http://schemas.microsoft.com/office/drawing/2014/main" id="{2BCCD3D9-EA1B-F784-899A-17A1777AF3BD}"/>
              </a:ext>
            </a:extLst>
          </p:cNvPr>
          <p:cNvSpPr/>
          <p:nvPr/>
        </p:nvSpPr>
        <p:spPr>
          <a:xfrm>
            <a:off x="10404367" y="-1075244"/>
            <a:ext cx="1411693" cy="2712729"/>
          </a:xfrm>
          <a:custGeom>
            <a:avLst/>
            <a:gdLst/>
            <a:ahLst/>
            <a:cxnLst/>
            <a:rect l="l" t="t" r="r" b="b"/>
            <a:pathLst>
              <a:path w="52540" h="97801" extrusionOk="0">
                <a:moveTo>
                  <a:pt x="29770" y="93965"/>
                </a:moveTo>
                <a:lnTo>
                  <a:pt x="29770" y="93965"/>
                </a:lnTo>
                <a:cubicBezTo>
                  <a:pt x="29010" y="94757"/>
                  <a:pt x="28186" y="95549"/>
                  <a:pt x="27331" y="96150"/>
                </a:cubicBezTo>
                <a:cubicBezTo>
                  <a:pt x="28155" y="95422"/>
                  <a:pt x="28946" y="94694"/>
                  <a:pt x="29770" y="93965"/>
                </a:cubicBezTo>
                <a:close/>
                <a:moveTo>
                  <a:pt x="25860" y="1"/>
                </a:moveTo>
                <a:cubicBezTo>
                  <a:pt x="21611" y="1"/>
                  <a:pt x="17396" y="1286"/>
                  <a:pt x="13777" y="3931"/>
                </a:cubicBezTo>
                <a:cubicBezTo>
                  <a:pt x="8900" y="7509"/>
                  <a:pt x="6081" y="13368"/>
                  <a:pt x="5796" y="19322"/>
                </a:cubicBezTo>
                <a:lnTo>
                  <a:pt x="5670" y="19322"/>
                </a:lnTo>
                <a:cubicBezTo>
                  <a:pt x="4118" y="19417"/>
                  <a:pt x="2503" y="19385"/>
                  <a:pt x="919" y="19543"/>
                </a:cubicBezTo>
                <a:cubicBezTo>
                  <a:pt x="824" y="19543"/>
                  <a:pt x="729" y="19607"/>
                  <a:pt x="666" y="19670"/>
                </a:cubicBezTo>
                <a:cubicBezTo>
                  <a:pt x="539" y="19733"/>
                  <a:pt x="444" y="19860"/>
                  <a:pt x="412" y="20082"/>
                </a:cubicBezTo>
                <a:cubicBezTo>
                  <a:pt x="1" y="29709"/>
                  <a:pt x="222" y="39400"/>
                  <a:pt x="349" y="49059"/>
                </a:cubicBezTo>
                <a:cubicBezTo>
                  <a:pt x="476" y="58274"/>
                  <a:pt x="222" y="67553"/>
                  <a:pt x="761" y="76769"/>
                </a:cubicBezTo>
                <a:cubicBezTo>
                  <a:pt x="761" y="76896"/>
                  <a:pt x="824" y="76991"/>
                  <a:pt x="888" y="77054"/>
                </a:cubicBezTo>
                <a:cubicBezTo>
                  <a:pt x="888" y="77149"/>
                  <a:pt x="919" y="77212"/>
                  <a:pt x="1014" y="77307"/>
                </a:cubicBezTo>
                <a:cubicBezTo>
                  <a:pt x="4276" y="80854"/>
                  <a:pt x="8393" y="83673"/>
                  <a:pt x="12193" y="86618"/>
                </a:cubicBezTo>
                <a:cubicBezTo>
                  <a:pt x="16564" y="89975"/>
                  <a:pt x="20681" y="93459"/>
                  <a:pt x="24481" y="97480"/>
                </a:cubicBezTo>
                <a:cubicBezTo>
                  <a:pt x="24576" y="97576"/>
                  <a:pt x="24671" y="97607"/>
                  <a:pt x="24766" y="97639"/>
                </a:cubicBezTo>
                <a:cubicBezTo>
                  <a:pt x="24829" y="97671"/>
                  <a:pt x="24893" y="97702"/>
                  <a:pt x="24956" y="97734"/>
                </a:cubicBezTo>
                <a:lnTo>
                  <a:pt x="25019" y="97734"/>
                </a:lnTo>
                <a:cubicBezTo>
                  <a:pt x="25098" y="97773"/>
                  <a:pt x="25188" y="97800"/>
                  <a:pt x="25276" y="97800"/>
                </a:cubicBezTo>
                <a:cubicBezTo>
                  <a:pt x="25330" y="97800"/>
                  <a:pt x="25383" y="97790"/>
                  <a:pt x="25431" y="97766"/>
                </a:cubicBezTo>
                <a:cubicBezTo>
                  <a:pt x="25463" y="97766"/>
                  <a:pt x="25495" y="97766"/>
                  <a:pt x="25526" y="97766"/>
                </a:cubicBezTo>
                <a:cubicBezTo>
                  <a:pt x="27053" y="97766"/>
                  <a:pt x="27989" y="97015"/>
                  <a:pt x="29168" y="95929"/>
                </a:cubicBezTo>
                <a:cubicBezTo>
                  <a:pt x="31607" y="93680"/>
                  <a:pt x="33918" y="91368"/>
                  <a:pt x="36357" y="89152"/>
                </a:cubicBezTo>
                <a:cubicBezTo>
                  <a:pt x="41076" y="84845"/>
                  <a:pt x="45984" y="80696"/>
                  <a:pt x="50988" y="76737"/>
                </a:cubicBezTo>
                <a:cubicBezTo>
                  <a:pt x="51178" y="76611"/>
                  <a:pt x="51210" y="76421"/>
                  <a:pt x="51178" y="76262"/>
                </a:cubicBezTo>
                <a:cubicBezTo>
                  <a:pt x="51210" y="76231"/>
                  <a:pt x="51241" y="76167"/>
                  <a:pt x="51241" y="76072"/>
                </a:cubicBezTo>
                <a:cubicBezTo>
                  <a:pt x="52445" y="67807"/>
                  <a:pt x="51970" y="58971"/>
                  <a:pt x="52065" y="50611"/>
                </a:cubicBezTo>
                <a:cubicBezTo>
                  <a:pt x="52160" y="41807"/>
                  <a:pt x="52540" y="32813"/>
                  <a:pt x="51906" y="24009"/>
                </a:cubicBezTo>
                <a:cubicBezTo>
                  <a:pt x="51906" y="23882"/>
                  <a:pt x="51875" y="23787"/>
                  <a:pt x="51780" y="23724"/>
                </a:cubicBezTo>
                <a:cubicBezTo>
                  <a:pt x="51811" y="23692"/>
                  <a:pt x="51811" y="23660"/>
                  <a:pt x="51811" y="23597"/>
                </a:cubicBezTo>
                <a:cubicBezTo>
                  <a:pt x="51653" y="22805"/>
                  <a:pt x="51210" y="21950"/>
                  <a:pt x="50576" y="21380"/>
                </a:cubicBezTo>
                <a:cubicBezTo>
                  <a:pt x="50545" y="21190"/>
                  <a:pt x="50418" y="21032"/>
                  <a:pt x="50196" y="21032"/>
                </a:cubicBezTo>
                <a:cubicBezTo>
                  <a:pt x="49088" y="21063"/>
                  <a:pt x="47979" y="21095"/>
                  <a:pt x="46871" y="21158"/>
                </a:cubicBezTo>
                <a:lnTo>
                  <a:pt x="46839" y="21824"/>
                </a:lnTo>
                <a:cubicBezTo>
                  <a:pt x="47853" y="21855"/>
                  <a:pt x="48835" y="21887"/>
                  <a:pt x="49848" y="21919"/>
                </a:cubicBezTo>
                <a:cubicBezTo>
                  <a:pt x="49468" y="30976"/>
                  <a:pt x="50038" y="40128"/>
                  <a:pt x="50101" y="49185"/>
                </a:cubicBezTo>
                <a:cubicBezTo>
                  <a:pt x="50165" y="57989"/>
                  <a:pt x="49785" y="66762"/>
                  <a:pt x="49816" y="75502"/>
                </a:cubicBezTo>
                <a:cubicBezTo>
                  <a:pt x="49721" y="75502"/>
                  <a:pt x="49595" y="75502"/>
                  <a:pt x="49500" y="75597"/>
                </a:cubicBezTo>
                <a:cubicBezTo>
                  <a:pt x="45193" y="78606"/>
                  <a:pt x="41171" y="82153"/>
                  <a:pt x="37212" y="85573"/>
                </a:cubicBezTo>
                <a:cubicBezTo>
                  <a:pt x="33127" y="89152"/>
                  <a:pt x="28788" y="92762"/>
                  <a:pt x="25209" y="96879"/>
                </a:cubicBezTo>
                <a:cubicBezTo>
                  <a:pt x="25209" y="96847"/>
                  <a:pt x="25209" y="96815"/>
                  <a:pt x="25178" y="96784"/>
                </a:cubicBezTo>
                <a:cubicBezTo>
                  <a:pt x="21947" y="92952"/>
                  <a:pt x="17989" y="89753"/>
                  <a:pt x="14062" y="86713"/>
                </a:cubicBezTo>
                <a:cubicBezTo>
                  <a:pt x="9882" y="83483"/>
                  <a:pt x="5796" y="80126"/>
                  <a:pt x="1679" y="76801"/>
                </a:cubicBezTo>
                <a:cubicBezTo>
                  <a:pt x="1679" y="76769"/>
                  <a:pt x="1679" y="76769"/>
                  <a:pt x="1679" y="76737"/>
                </a:cubicBezTo>
                <a:cubicBezTo>
                  <a:pt x="2218" y="57958"/>
                  <a:pt x="698" y="39115"/>
                  <a:pt x="1363" y="20303"/>
                </a:cubicBezTo>
                <a:lnTo>
                  <a:pt x="1363" y="20303"/>
                </a:lnTo>
                <a:cubicBezTo>
                  <a:pt x="1959" y="20383"/>
                  <a:pt x="2568" y="20418"/>
                  <a:pt x="3175" y="20418"/>
                </a:cubicBezTo>
                <a:cubicBezTo>
                  <a:pt x="4018" y="20418"/>
                  <a:pt x="4860" y="20351"/>
                  <a:pt x="5670" y="20240"/>
                </a:cubicBezTo>
                <a:lnTo>
                  <a:pt x="5765" y="20240"/>
                </a:lnTo>
                <a:cubicBezTo>
                  <a:pt x="5765" y="22045"/>
                  <a:pt x="6018" y="23882"/>
                  <a:pt x="6493" y="25655"/>
                </a:cubicBezTo>
                <a:cubicBezTo>
                  <a:pt x="6746" y="26574"/>
                  <a:pt x="7063" y="27429"/>
                  <a:pt x="7443" y="28252"/>
                </a:cubicBezTo>
                <a:lnTo>
                  <a:pt x="8171" y="27936"/>
                </a:lnTo>
                <a:cubicBezTo>
                  <a:pt x="7348" y="26130"/>
                  <a:pt x="6810" y="24104"/>
                  <a:pt x="6651" y="21887"/>
                </a:cubicBezTo>
                <a:cubicBezTo>
                  <a:pt x="5860" y="11689"/>
                  <a:pt x="12890" y="2569"/>
                  <a:pt x="23056" y="1017"/>
                </a:cubicBezTo>
                <a:cubicBezTo>
                  <a:pt x="24029" y="876"/>
                  <a:pt x="24997" y="804"/>
                  <a:pt x="25955" y="804"/>
                </a:cubicBezTo>
                <a:cubicBezTo>
                  <a:pt x="27147" y="804"/>
                  <a:pt x="28326" y="915"/>
                  <a:pt x="29485" y="1144"/>
                </a:cubicBezTo>
                <a:cubicBezTo>
                  <a:pt x="29548" y="1207"/>
                  <a:pt x="29643" y="1239"/>
                  <a:pt x="29738" y="1270"/>
                </a:cubicBezTo>
                <a:cubicBezTo>
                  <a:pt x="29991" y="1270"/>
                  <a:pt x="30245" y="1302"/>
                  <a:pt x="30466" y="1334"/>
                </a:cubicBezTo>
                <a:cubicBezTo>
                  <a:pt x="32842" y="1904"/>
                  <a:pt x="35090" y="2917"/>
                  <a:pt x="37212" y="4247"/>
                </a:cubicBezTo>
                <a:cubicBezTo>
                  <a:pt x="42247" y="7478"/>
                  <a:pt x="44591" y="12260"/>
                  <a:pt x="44844" y="18150"/>
                </a:cubicBezTo>
                <a:cubicBezTo>
                  <a:pt x="44876" y="18467"/>
                  <a:pt x="44876" y="18783"/>
                  <a:pt x="44876" y="19132"/>
                </a:cubicBezTo>
                <a:lnTo>
                  <a:pt x="45699" y="19132"/>
                </a:lnTo>
                <a:cubicBezTo>
                  <a:pt x="45731" y="18467"/>
                  <a:pt x="45699" y="17802"/>
                  <a:pt x="45668" y="17137"/>
                </a:cubicBezTo>
                <a:lnTo>
                  <a:pt x="46649" y="17010"/>
                </a:lnTo>
                <a:cubicBezTo>
                  <a:pt x="45541" y="8713"/>
                  <a:pt x="39904" y="1365"/>
                  <a:pt x="30498" y="510"/>
                </a:cubicBezTo>
                <a:cubicBezTo>
                  <a:pt x="28966" y="172"/>
                  <a:pt x="27410" y="1"/>
                  <a:pt x="25860"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algn="ctr">
              <a:spcAft>
                <a:spcPts val="600"/>
              </a:spcAft>
            </a:pPr>
            <a:endParaRPr lang="pt-PT" sz="2400">
              <a:ea typeface="Calibri"/>
              <a:cs typeface="Calibri"/>
            </a:endParaRPr>
          </a:p>
          <a:p>
            <a:pPr algn="ctr">
              <a:spcAft>
                <a:spcPts val="600"/>
              </a:spcAft>
            </a:pPr>
            <a:endParaRPr lang="pt-PT" sz="2400">
              <a:latin typeface="Fira Sans Extra Condensed"/>
              <a:ea typeface="Calibri"/>
              <a:cs typeface="Calibri"/>
            </a:endParaRPr>
          </a:p>
          <a:p>
            <a:pPr algn="ctr">
              <a:spcAft>
                <a:spcPts val="600"/>
              </a:spcAft>
            </a:pPr>
            <a:r>
              <a:rPr lang="pt-PT" err="1">
                <a:latin typeface="Calibri"/>
                <a:ea typeface="Calibri"/>
                <a:cs typeface="Calibri"/>
              </a:rPr>
              <a:t>Introduction</a:t>
            </a:r>
            <a:r>
              <a:rPr lang="pt-PT">
                <a:latin typeface="Calibri"/>
                <a:ea typeface="Calibri"/>
                <a:cs typeface="Calibri"/>
              </a:rPr>
              <a:t> </a:t>
            </a:r>
            <a:endParaRPr lang="pt-PT">
              <a:latin typeface="Calibri"/>
            </a:endParaRPr>
          </a:p>
        </p:txBody>
      </p:sp>
      <p:sp>
        <p:nvSpPr>
          <p:cNvPr id="4" name="Marcador de Posição do Rodapé 3">
            <a:extLst>
              <a:ext uri="{FF2B5EF4-FFF2-40B4-BE49-F238E27FC236}">
                <a16:creationId xmlns:a16="http://schemas.microsoft.com/office/drawing/2014/main" id="{34B85EAF-CA73-12E0-78DB-8D50726EF7D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Machine </a:t>
            </a:r>
            <a:r>
              <a:rPr lang="en-US"/>
              <a:t>Learning</a:t>
            </a:r>
            <a:r>
              <a:rPr lang="en-US" kern="1200">
                <a:latin typeface="+mn-lt"/>
                <a:ea typeface="+mn-ea"/>
                <a:cs typeface="+mn-cs"/>
              </a:rPr>
              <a:t> in </a:t>
            </a:r>
            <a:r>
              <a:rPr lang="en-US"/>
              <a:t>Bioengineering</a:t>
            </a:r>
            <a:r>
              <a:rPr lang="en-US" kern="1200">
                <a:latin typeface="+mn-lt"/>
                <a:ea typeface="+mn-ea"/>
                <a:cs typeface="+mn-cs"/>
              </a:rPr>
              <a:t> P1 2023/2024</a:t>
            </a:r>
          </a:p>
        </p:txBody>
      </p:sp>
    </p:spTree>
    <p:extLst>
      <p:ext uri="{BB962C8B-B14F-4D97-AF65-F5344CB8AC3E}">
        <p14:creationId xmlns:p14="http://schemas.microsoft.com/office/powerpoint/2010/main" val="189368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o Número do Diapositivo 4">
            <a:extLst>
              <a:ext uri="{FF2B5EF4-FFF2-40B4-BE49-F238E27FC236}">
                <a16:creationId xmlns:a16="http://schemas.microsoft.com/office/drawing/2014/main" id="{BA95F671-F44C-B9C8-89A1-489DEB7FA171}"/>
              </a:ext>
            </a:extLst>
          </p:cNvPr>
          <p:cNvSpPr>
            <a:spLocks noGrp="1"/>
          </p:cNvSpPr>
          <p:nvPr>
            <p:ph type="sldNum" sz="quarter" idx="12"/>
          </p:nvPr>
        </p:nvSpPr>
        <p:spPr/>
        <p:txBody>
          <a:bodyPr/>
          <a:lstStyle/>
          <a:p>
            <a:fld id="{47D4AA41-82C7-0749-AD25-9F0F6EE51291}" type="slidenum">
              <a:rPr lang="pt-PT" smtClean="0"/>
              <a:t>40</a:t>
            </a:fld>
            <a:endParaRPr lang="pt-PT"/>
          </a:p>
        </p:txBody>
      </p:sp>
      <p:sp>
        <p:nvSpPr>
          <p:cNvPr id="3" name="Marcador de Posição do Rodapé 2">
            <a:extLst>
              <a:ext uri="{FF2B5EF4-FFF2-40B4-BE49-F238E27FC236}">
                <a16:creationId xmlns:a16="http://schemas.microsoft.com/office/drawing/2014/main" id="{77C610E3-F686-6FC0-7B5F-E37DCC0E71FF}"/>
              </a:ext>
            </a:extLst>
          </p:cNvPr>
          <p:cNvSpPr>
            <a:spLocks noGrp="1"/>
          </p:cNvSpPr>
          <p:nvPr>
            <p:ph type="ftr" sz="quarter" idx="11"/>
          </p:nvPr>
        </p:nvSpPr>
        <p:spPr/>
        <p:txBody>
          <a:bodyPr/>
          <a:lstStyle/>
          <a:p>
            <a:r>
              <a:rPr lang="pt-PT" dirty="0" err="1"/>
              <a:t>Machine</a:t>
            </a:r>
            <a:r>
              <a:rPr lang="pt-PT" dirty="0"/>
              <a:t> </a:t>
            </a:r>
            <a:r>
              <a:rPr lang="pt-PT" err="1"/>
              <a:t>Learning</a:t>
            </a:r>
            <a:r>
              <a:rPr lang="pt-PT" dirty="0"/>
              <a:t> in </a:t>
            </a:r>
            <a:r>
              <a:rPr lang="pt-PT" err="1"/>
              <a:t>Bioengineering</a:t>
            </a:r>
            <a:r>
              <a:rPr lang="pt-PT" dirty="0"/>
              <a:t> P1 2023/2024</a:t>
            </a:r>
          </a:p>
        </p:txBody>
      </p:sp>
      <p:cxnSp>
        <p:nvCxnSpPr>
          <p:cNvPr id="8" name="Conexão Reta 7">
            <a:extLst>
              <a:ext uri="{FF2B5EF4-FFF2-40B4-BE49-F238E27FC236}">
                <a16:creationId xmlns:a16="http://schemas.microsoft.com/office/drawing/2014/main" id="{2B4FAA87-B64E-2E28-81EC-9476C1292289}"/>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sp>
        <p:nvSpPr>
          <p:cNvPr id="11" name="Google Shape;2162;p54">
            <a:extLst>
              <a:ext uri="{FF2B5EF4-FFF2-40B4-BE49-F238E27FC236}">
                <a16:creationId xmlns:a16="http://schemas.microsoft.com/office/drawing/2014/main" id="{6C53D25F-3EBB-4E26-D8BB-28EBC2CC4E2D}"/>
              </a:ext>
            </a:extLst>
          </p:cNvPr>
          <p:cNvSpPr txBox="1"/>
          <p:nvPr/>
        </p:nvSpPr>
        <p:spPr>
          <a:xfrm>
            <a:off x="-3209595" y="145082"/>
            <a:ext cx="10298000" cy="536400"/>
          </a:xfrm>
          <a:prstGeom prst="rect">
            <a:avLst/>
          </a:prstGeom>
          <a:noFill/>
          <a:ln>
            <a:noFill/>
          </a:ln>
        </p:spPr>
        <p:txBody>
          <a:bodyPr spcFirstLastPara="1" wrap="square" lIns="121900" tIns="121900" rIns="121900" bIns="121900" anchor="ctr" anchorCtr="0">
            <a:noAutofit/>
          </a:bodyPr>
          <a:lstStyle/>
          <a:p>
            <a:pPr algn="ctr"/>
            <a:r>
              <a:rPr lang="en" sz="3500" b="1" dirty="0">
                <a:latin typeface="Calibri"/>
                <a:ea typeface="Fira Sans Extra Condensed SemiBold"/>
                <a:cs typeface="Fira Sans Extra Condensed SemiBold"/>
                <a:sym typeface="Fira Sans Extra Condensed SemiBold"/>
              </a:rPr>
              <a:t>Gene Ontology</a:t>
            </a:r>
            <a:endParaRPr lang="en" sz="3500" b="1" dirty="0">
              <a:latin typeface="Calibri"/>
              <a:ea typeface="Fira Sans Extra Condensed SemiBold"/>
              <a:cs typeface="Fira Sans Extra Condensed SemiBold"/>
            </a:endParaRPr>
          </a:p>
        </p:txBody>
      </p:sp>
      <p:sp>
        <p:nvSpPr>
          <p:cNvPr id="2" name="CaixaDeTexto 1">
            <a:extLst>
              <a:ext uri="{FF2B5EF4-FFF2-40B4-BE49-F238E27FC236}">
                <a16:creationId xmlns:a16="http://schemas.microsoft.com/office/drawing/2014/main" id="{3012DC2B-DFB5-2EB3-42AD-0B18CBF5E0D9}"/>
              </a:ext>
            </a:extLst>
          </p:cNvPr>
          <p:cNvSpPr txBox="1"/>
          <p:nvPr/>
        </p:nvSpPr>
        <p:spPr>
          <a:xfrm>
            <a:off x="2487896" y="1172308"/>
            <a:ext cx="1810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u="sng">
                <a:ea typeface="Calibri"/>
                <a:cs typeface="Calibri"/>
              </a:rPr>
              <a:t>Cluster nº3</a:t>
            </a:r>
            <a:endParaRPr lang="pt-PT" u="sng"/>
          </a:p>
        </p:txBody>
      </p:sp>
      <p:sp>
        <p:nvSpPr>
          <p:cNvPr id="4" name="CaixaDeTexto 3">
            <a:extLst>
              <a:ext uri="{FF2B5EF4-FFF2-40B4-BE49-F238E27FC236}">
                <a16:creationId xmlns:a16="http://schemas.microsoft.com/office/drawing/2014/main" id="{C4AA5624-7A35-C0FD-A2A7-C919FAF647B5}"/>
              </a:ext>
            </a:extLst>
          </p:cNvPr>
          <p:cNvSpPr txBox="1"/>
          <p:nvPr/>
        </p:nvSpPr>
        <p:spPr>
          <a:xfrm>
            <a:off x="7703304" y="1172308"/>
            <a:ext cx="1810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u="sng">
                <a:ea typeface="Calibri"/>
                <a:cs typeface="Calibri"/>
              </a:rPr>
              <a:t>Cluster nº4</a:t>
            </a:r>
            <a:endParaRPr lang="pt-PT" u="sng"/>
          </a:p>
        </p:txBody>
      </p:sp>
      <p:pic>
        <p:nvPicPr>
          <p:cNvPr id="7" name="Imagem 6" descr="Uma imagem com texto, captura de ecrã, número, Tipo de letra&#10;&#10;Descrição gerada automaticamente">
            <a:extLst>
              <a:ext uri="{FF2B5EF4-FFF2-40B4-BE49-F238E27FC236}">
                <a16:creationId xmlns:a16="http://schemas.microsoft.com/office/drawing/2014/main" id="{1277E66A-0252-3712-50A8-031BEE638544}"/>
              </a:ext>
            </a:extLst>
          </p:cNvPr>
          <p:cNvPicPr>
            <a:picLocks noChangeAspect="1"/>
          </p:cNvPicPr>
          <p:nvPr/>
        </p:nvPicPr>
        <p:blipFill>
          <a:blip r:embed="rId3"/>
          <a:stretch>
            <a:fillRect/>
          </a:stretch>
        </p:blipFill>
        <p:spPr>
          <a:xfrm>
            <a:off x="1036740" y="1714831"/>
            <a:ext cx="4572000" cy="2959931"/>
          </a:xfrm>
          <a:prstGeom prst="rect">
            <a:avLst/>
          </a:prstGeom>
          <a:ln>
            <a:solidFill>
              <a:srgbClr val="4472C4"/>
            </a:solidFill>
          </a:ln>
        </p:spPr>
      </p:pic>
      <p:pic>
        <p:nvPicPr>
          <p:cNvPr id="10" name="Imagem 9" descr="Uma imagem com texto, captura de ecrã, Tipo de letra, file&#10;&#10;Descrição gerada automaticamente">
            <a:extLst>
              <a:ext uri="{FF2B5EF4-FFF2-40B4-BE49-F238E27FC236}">
                <a16:creationId xmlns:a16="http://schemas.microsoft.com/office/drawing/2014/main" id="{06A6C730-FB66-E06E-B1D7-678F15677B6A}"/>
              </a:ext>
            </a:extLst>
          </p:cNvPr>
          <p:cNvPicPr>
            <a:picLocks noChangeAspect="1"/>
          </p:cNvPicPr>
          <p:nvPr/>
        </p:nvPicPr>
        <p:blipFill>
          <a:blip r:embed="rId4"/>
          <a:stretch>
            <a:fillRect/>
          </a:stretch>
        </p:blipFill>
        <p:spPr>
          <a:xfrm>
            <a:off x="5832779" y="1713130"/>
            <a:ext cx="6096000" cy="769697"/>
          </a:xfrm>
          <a:prstGeom prst="rect">
            <a:avLst/>
          </a:prstGeom>
          <a:ln>
            <a:solidFill>
              <a:srgbClr val="4472C4"/>
            </a:solidFill>
          </a:ln>
        </p:spPr>
      </p:pic>
      <p:sp>
        <p:nvSpPr>
          <p:cNvPr id="9" name="CaixaDeTexto 8">
            <a:extLst>
              <a:ext uri="{FF2B5EF4-FFF2-40B4-BE49-F238E27FC236}">
                <a16:creationId xmlns:a16="http://schemas.microsoft.com/office/drawing/2014/main" id="{063F4CAB-E460-7963-6739-DB2F2DA71B58}"/>
              </a:ext>
            </a:extLst>
          </p:cNvPr>
          <p:cNvSpPr txBox="1"/>
          <p:nvPr/>
        </p:nvSpPr>
        <p:spPr>
          <a:xfrm>
            <a:off x="3901681" y="5114549"/>
            <a:ext cx="5808788" cy="660845"/>
          </a:xfrm>
          <a:prstGeom prst="rect">
            <a:avLst/>
          </a:prstGeom>
          <a:noFill/>
          <a:ln>
            <a:solidFill>
              <a:srgbClr val="7AB88A"/>
            </a:solidFill>
          </a:ln>
        </p:spPr>
        <p:txBody>
          <a:bodyPr wrap="square" lIns="91440" tIns="45720" rIns="91440" bIns="45720" rtlCol="0" anchor="t">
            <a:spAutoFit/>
          </a:bodyPr>
          <a:lstStyle/>
          <a:p>
            <a:pPr algn="ctr"/>
            <a:endParaRPr lang="pt-PT">
              <a:ea typeface="Calibri"/>
              <a:cs typeface="Calibri"/>
            </a:endParaRPr>
          </a:p>
          <a:p>
            <a:pPr algn="ctr"/>
            <a:endParaRPr lang="pt-PT">
              <a:ea typeface="Calibri"/>
              <a:cs typeface="Calibri"/>
            </a:endParaRPr>
          </a:p>
        </p:txBody>
      </p:sp>
      <p:pic>
        <p:nvPicPr>
          <p:cNvPr id="13" name="Imagem 12" descr="Uma imagem com preto, escuridão&#10;&#10;Descrição gerada automaticamente">
            <a:extLst>
              <a:ext uri="{FF2B5EF4-FFF2-40B4-BE49-F238E27FC236}">
                <a16:creationId xmlns:a16="http://schemas.microsoft.com/office/drawing/2014/main" id="{4A74BBAF-1CC2-B14E-3D74-54E9D7C72A5B}"/>
              </a:ext>
            </a:extLst>
          </p:cNvPr>
          <p:cNvPicPr>
            <a:picLocks noChangeAspect="1"/>
          </p:cNvPicPr>
          <p:nvPr/>
        </p:nvPicPr>
        <p:blipFill>
          <a:blip r:embed="rId5"/>
          <a:stretch>
            <a:fillRect/>
          </a:stretch>
        </p:blipFill>
        <p:spPr>
          <a:xfrm>
            <a:off x="4236191" y="5131459"/>
            <a:ext cx="508000" cy="508000"/>
          </a:xfrm>
          <a:prstGeom prst="rect">
            <a:avLst/>
          </a:prstGeom>
        </p:spPr>
      </p:pic>
      <p:sp>
        <p:nvSpPr>
          <p:cNvPr id="15" name="CaixaDeTexto 14">
            <a:extLst>
              <a:ext uri="{FF2B5EF4-FFF2-40B4-BE49-F238E27FC236}">
                <a16:creationId xmlns:a16="http://schemas.microsoft.com/office/drawing/2014/main" id="{EAD6E973-8B3E-24DB-C9A1-C544B777FAAC}"/>
              </a:ext>
            </a:extLst>
          </p:cNvPr>
          <p:cNvSpPr txBox="1"/>
          <p:nvPr/>
        </p:nvSpPr>
        <p:spPr>
          <a:xfrm>
            <a:off x="4740893" y="5259120"/>
            <a:ext cx="5014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ea typeface="Calibri"/>
                <a:cs typeface="Calibri"/>
              </a:rPr>
              <a:t>No </a:t>
            </a:r>
            <a:r>
              <a:rPr lang="pt-PT" err="1">
                <a:ea typeface="Calibri"/>
                <a:cs typeface="Calibri"/>
              </a:rPr>
              <a:t>specific</a:t>
            </a:r>
            <a:r>
              <a:rPr lang="pt-PT">
                <a:ea typeface="Calibri"/>
                <a:cs typeface="Calibri"/>
              </a:rPr>
              <a:t> </a:t>
            </a:r>
            <a:r>
              <a:rPr lang="pt-PT" err="1">
                <a:ea typeface="Calibri"/>
                <a:cs typeface="Calibri"/>
              </a:rPr>
              <a:t>biological</a:t>
            </a:r>
            <a:r>
              <a:rPr lang="pt-PT">
                <a:ea typeface="Calibri"/>
                <a:cs typeface="Calibri"/>
              </a:rPr>
              <a:t> </a:t>
            </a:r>
            <a:r>
              <a:rPr lang="pt-PT" err="1">
                <a:ea typeface="Calibri"/>
                <a:cs typeface="Calibri"/>
              </a:rPr>
              <a:t>functions</a:t>
            </a:r>
            <a:r>
              <a:rPr lang="pt-PT">
                <a:ea typeface="Calibri"/>
                <a:cs typeface="Calibri"/>
              </a:rPr>
              <a:t> </a:t>
            </a:r>
            <a:r>
              <a:rPr lang="pt-PT" err="1">
                <a:ea typeface="Calibri"/>
                <a:cs typeface="Calibri"/>
              </a:rPr>
              <a:t>were</a:t>
            </a:r>
            <a:r>
              <a:rPr lang="pt-PT">
                <a:ea typeface="Calibri"/>
                <a:cs typeface="Calibri"/>
              </a:rPr>
              <a:t> </a:t>
            </a:r>
            <a:r>
              <a:rPr lang="pt-PT" err="1">
                <a:ea typeface="Calibri"/>
                <a:cs typeface="Calibri"/>
              </a:rPr>
              <a:t>obtained</a:t>
            </a:r>
            <a:r>
              <a:rPr lang="pt-PT">
                <a:ea typeface="Calibri"/>
                <a:cs typeface="Calibri"/>
              </a:rPr>
              <a:t>.</a:t>
            </a:r>
            <a:endParaRPr lang="pt-PT"/>
          </a:p>
        </p:txBody>
      </p:sp>
      <p:pic>
        <p:nvPicPr>
          <p:cNvPr id="12" name="Imagem 11">
            <a:extLst>
              <a:ext uri="{FF2B5EF4-FFF2-40B4-BE49-F238E27FC236}">
                <a16:creationId xmlns:a16="http://schemas.microsoft.com/office/drawing/2014/main" id="{8B6A06BF-E504-B7E2-BAB0-DC6B0D123D8C}"/>
              </a:ext>
            </a:extLst>
          </p:cNvPr>
          <p:cNvPicPr>
            <a:picLocks noChangeAspect="1"/>
          </p:cNvPicPr>
          <p:nvPr/>
        </p:nvPicPr>
        <p:blipFill rotWithShape="1">
          <a:blip r:embed="rId6"/>
          <a:srcRect l="17626" t="44390" r="29208" b="5795"/>
          <a:stretch/>
        </p:blipFill>
        <p:spPr>
          <a:xfrm>
            <a:off x="10565205" y="0"/>
            <a:ext cx="1577187" cy="1621243"/>
          </a:xfrm>
          <a:prstGeom prst="rect">
            <a:avLst/>
          </a:prstGeom>
        </p:spPr>
      </p:pic>
      <p:sp>
        <p:nvSpPr>
          <p:cNvPr id="17" name="CaixaDeTexto 16">
            <a:extLst>
              <a:ext uri="{FF2B5EF4-FFF2-40B4-BE49-F238E27FC236}">
                <a16:creationId xmlns:a16="http://schemas.microsoft.com/office/drawing/2014/main" id="{83C8D7D2-4D2D-5DFF-0ED1-9B7C9EDC96C2}"/>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1036105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162;p54">
            <a:extLst>
              <a:ext uri="{FF2B5EF4-FFF2-40B4-BE49-F238E27FC236}">
                <a16:creationId xmlns:a16="http://schemas.microsoft.com/office/drawing/2014/main" id="{6C53D25F-3EBB-4E26-D8BB-28EBC2CC4E2D}"/>
              </a:ext>
            </a:extLst>
          </p:cNvPr>
          <p:cNvSpPr txBox="1"/>
          <p:nvPr/>
        </p:nvSpPr>
        <p:spPr>
          <a:xfrm>
            <a:off x="-3782723" y="145082"/>
            <a:ext cx="10298000" cy="536400"/>
          </a:xfrm>
          <a:prstGeom prst="rect">
            <a:avLst/>
          </a:prstGeom>
          <a:noFill/>
          <a:ln>
            <a:noFill/>
          </a:ln>
        </p:spPr>
        <p:txBody>
          <a:bodyPr spcFirstLastPara="1" wrap="square" lIns="121900" tIns="121900" rIns="121900" bIns="121900" anchor="ctr" anchorCtr="0">
            <a:noAutofit/>
          </a:bodyPr>
          <a:lstStyle/>
          <a:p>
            <a:pPr algn="ctr"/>
            <a:r>
              <a:rPr lang="pt-PT" sz="3500" b="1" dirty="0">
                <a:latin typeface="Calibri Light"/>
                <a:ea typeface="Fira Sans Extra Condensed SemiBold"/>
                <a:cs typeface="Fira Sans Extra Condensed SemiBold"/>
                <a:sym typeface="Fira Sans Extra Condensed SemiBold"/>
              </a:rPr>
              <a:t>K-</a:t>
            </a:r>
            <a:r>
              <a:rPr lang="pt-PT" sz="3500" b="1" err="1">
                <a:latin typeface="Calibri Light"/>
                <a:ea typeface="Fira Sans Extra Condensed SemiBold"/>
                <a:cs typeface="Fira Sans Extra Condensed SemiBold"/>
                <a:sym typeface="Fira Sans Extra Condensed SemiBold"/>
              </a:rPr>
              <a:t>Means</a:t>
            </a:r>
            <a:endParaRPr lang="pt-PT" sz="3500" b="1" err="1">
              <a:latin typeface="Calibri Light"/>
              <a:ea typeface="Fira Sans Extra Condensed SemiBold"/>
              <a:cs typeface="Fira Sans Extra Condensed SemiBold"/>
            </a:endParaRPr>
          </a:p>
        </p:txBody>
      </p:sp>
      <p:sp>
        <p:nvSpPr>
          <p:cNvPr id="5" name="Marcador de Posição do Número do Diapositivo 4">
            <a:extLst>
              <a:ext uri="{FF2B5EF4-FFF2-40B4-BE49-F238E27FC236}">
                <a16:creationId xmlns:a16="http://schemas.microsoft.com/office/drawing/2014/main" id="{BA95F671-F44C-B9C8-89A1-489DEB7FA171}"/>
              </a:ext>
            </a:extLst>
          </p:cNvPr>
          <p:cNvSpPr>
            <a:spLocks noGrp="1"/>
          </p:cNvSpPr>
          <p:nvPr>
            <p:ph type="sldNum" sz="quarter" idx="12"/>
          </p:nvPr>
        </p:nvSpPr>
        <p:spPr/>
        <p:txBody>
          <a:bodyPr/>
          <a:lstStyle/>
          <a:p>
            <a:fld id="{47D4AA41-82C7-0749-AD25-9F0F6EE51291}" type="slidenum">
              <a:rPr lang="pt-PT" smtClean="0"/>
              <a:t>41</a:t>
            </a:fld>
            <a:endParaRPr lang="pt-PT"/>
          </a:p>
        </p:txBody>
      </p:sp>
      <p:sp>
        <p:nvSpPr>
          <p:cNvPr id="3" name="Marcador de Posição do Rodapé 2">
            <a:extLst>
              <a:ext uri="{FF2B5EF4-FFF2-40B4-BE49-F238E27FC236}">
                <a16:creationId xmlns:a16="http://schemas.microsoft.com/office/drawing/2014/main" id="{77C610E3-F686-6FC0-7B5F-E37DCC0E71FF}"/>
              </a:ext>
            </a:extLst>
          </p:cNvPr>
          <p:cNvSpPr>
            <a:spLocks noGrp="1"/>
          </p:cNvSpPr>
          <p:nvPr>
            <p:ph type="ftr" sz="quarter" idx="11"/>
          </p:nvPr>
        </p:nvSpPr>
        <p:spPr/>
        <p:txBody>
          <a:bodyPr/>
          <a:lstStyle/>
          <a:p>
            <a:r>
              <a:rPr lang="pt-PT" dirty="0" err="1"/>
              <a:t>Machine</a:t>
            </a:r>
            <a:r>
              <a:rPr lang="pt-PT" dirty="0"/>
              <a:t> </a:t>
            </a:r>
            <a:r>
              <a:rPr lang="pt-PT" err="1"/>
              <a:t>Learning</a:t>
            </a:r>
            <a:r>
              <a:rPr lang="pt-PT" dirty="0"/>
              <a:t> in </a:t>
            </a:r>
            <a:r>
              <a:rPr lang="pt-PT" err="1"/>
              <a:t>Bioengineering</a:t>
            </a:r>
            <a:r>
              <a:rPr lang="pt-PT" dirty="0"/>
              <a:t> P1 2023/2024</a:t>
            </a:r>
          </a:p>
        </p:txBody>
      </p:sp>
      <p:cxnSp>
        <p:nvCxnSpPr>
          <p:cNvPr id="8" name="Conexão Reta 7">
            <a:extLst>
              <a:ext uri="{FF2B5EF4-FFF2-40B4-BE49-F238E27FC236}">
                <a16:creationId xmlns:a16="http://schemas.microsoft.com/office/drawing/2014/main" id="{2B4FAA87-B64E-2E28-81EC-9476C1292289}"/>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pic>
        <p:nvPicPr>
          <p:cNvPr id="7" name="Imagem 6" descr="Uma imagem com texto, captura de ecrã, Tipo de letra, Saturação de cores&#10;&#10;Descrição gerada automaticamente">
            <a:extLst>
              <a:ext uri="{FF2B5EF4-FFF2-40B4-BE49-F238E27FC236}">
                <a16:creationId xmlns:a16="http://schemas.microsoft.com/office/drawing/2014/main" id="{0DA74EA5-466C-2359-364A-06D506336811}"/>
              </a:ext>
            </a:extLst>
          </p:cNvPr>
          <p:cNvPicPr>
            <a:picLocks noChangeAspect="1"/>
          </p:cNvPicPr>
          <p:nvPr/>
        </p:nvPicPr>
        <p:blipFill rotWithShape="1">
          <a:blip r:embed="rId3"/>
          <a:srcRect l="5454" t="2727" r="11023" b="-152"/>
          <a:stretch/>
        </p:blipFill>
        <p:spPr>
          <a:xfrm>
            <a:off x="3478354" y="1711537"/>
            <a:ext cx="5439826" cy="4761503"/>
          </a:xfrm>
          <a:prstGeom prst="rect">
            <a:avLst/>
          </a:prstGeom>
          <a:ln>
            <a:solidFill>
              <a:srgbClr val="7BB88A"/>
            </a:solidFill>
          </a:ln>
        </p:spPr>
      </p:pic>
      <p:sp>
        <p:nvSpPr>
          <p:cNvPr id="4" name="CaixaDeTexto 3">
            <a:extLst>
              <a:ext uri="{FF2B5EF4-FFF2-40B4-BE49-F238E27FC236}">
                <a16:creationId xmlns:a16="http://schemas.microsoft.com/office/drawing/2014/main" id="{3DA97728-80F2-669A-130A-C41B4D94E15E}"/>
              </a:ext>
            </a:extLst>
          </p:cNvPr>
          <p:cNvSpPr txBox="1"/>
          <p:nvPr/>
        </p:nvSpPr>
        <p:spPr>
          <a:xfrm>
            <a:off x="3048016" y="1175772"/>
            <a:ext cx="6003235" cy="369332"/>
          </a:xfrm>
          <a:prstGeom prst="rect">
            <a:avLst/>
          </a:prstGeom>
          <a:noFill/>
          <a:ln w="41275">
            <a:solidFill>
              <a:srgbClr val="7AB88A"/>
            </a:solidFill>
          </a:ln>
        </p:spPr>
        <p:txBody>
          <a:bodyPr wrap="square" lIns="91440" tIns="45720" rIns="91440" bIns="45720" rtlCol="0" anchor="t">
            <a:spAutoFit/>
          </a:bodyPr>
          <a:lstStyle/>
          <a:p>
            <a:r>
              <a:rPr lang="pt-PT" err="1"/>
              <a:t>Kmean</a:t>
            </a:r>
            <a:r>
              <a:rPr lang="pt-PT"/>
              <a:t>=</a:t>
            </a:r>
            <a:r>
              <a:rPr lang="pt-PT" err="1"/>
              <a:t>Kmeans</a:t>
            </a:r>
            <a:r>
              <a:rPr lang="pt-PT"/>
              <a:t> (</a:t>
            </a:r>
            <a:r>
              <a:rPr lang="pt-PT" err="1"/>
              <a:t>n_clusters</a:t>
            </a:r>
            <a:r>
              <a:rPr lang="pt-PT"/>
              <a:t>=10, </a:t>
            </a:r>
            <a:r>
              <a:rPr lang="pt-PT" err="1"/>
              <a:t>random_state</a:t>
            </a:r>
            <a:r>
              <a:rPr lang="pt-PT"/>
              <a:t>=42, </a:t>
            </a:r>
            <a:r>
              <a:rPr lang="pt-PT" err="1"/>
              <a:t>n_init</a:t>
            </a:r>
            <a:r>
              <a:rPr lang="pt-PT"/>
              <a:t>=10)</a:t>
            </a:r>
          </a:p>
        </p:txBody>
      </p:sp>
      <p:pic>
        <p:nvPicPr>
          <p:cNvPr id="6" name="Imagem 5">
            <a:extLst>
              <a:ext uri="{FF2B5EF4-FFF2-40B4-BE49-F238E27FC236}">
                <a16:creationId xmlns:a16="http://schemas.microsoft.com/office/drawing/2014/main" id="{7A793364-0410-95E1-EB42-FAA61C4CA21E}"/>
              </a:ext>
            </a:extLst>
          </p:cNvPr>
          <p:cNvPicPr>
            <a:picLocks noChangeAspect="1"/>
          </p:cNvPicPr>
          <p:nvPr/>
        </p:nvPicPr>
        <p:blipFill rotWithShape="1">
          <a:blip r:embed="rId4"/>
          <a:srcRect l="17626" t="44390" r="29208" b="5795"/>
          <a:stretch/>
        </p:blipFill>
        <p:spPr>
          <a:xfrm>
            <a:off x="10565205" y="0"/>
            <a:ext cx="1577187" cy="1621243"/>
          </a:xfrm>
          <a:prstGeom prst="rect">
            <a:avLst/>
          </a:prstGeom>
        </p:spPr>
      </p:pic>
      <p:sp>
        <p:nvSpPr>
          <p:cNvPr id="10" name="CaixaDeTexto 9">
            <a:extLst>
              <a:ext uri="{FF2B5EF4-FFF2-40B4-BE49-F238E27FC236}">
                <a16:creationId xmlns:a16="http://schemas.microsoft.com/office/drawing/2014/main" id="{44807C6F-D28F-9858-DB1C-6F0575B49244}"/>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1546592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62;p54">
            <a:extLst>
              <a:ext uri="{FF2B5EF4-FFF2-40B4-BE49-F238E27FC236}">
                <a16:creationId xmlns:a16="http://schemas.microsoft.com/office/drawing/2014/main" id="{7F17298A-6A08-0B3A-7E9D-ECC8895127D8}"/>
              </a:ext>
            </a:extLst>
          </p:cNvPr>
          <p:cNvSpPr txBox="1"/>
          <p:nvPr/>
        </p:nvSpPr>
        <p:spPr>
          <a:xfrm>
            <a:off x="-467314" y="110889"/>
            <a:ext cx="10298000" cy="536400"/>
          </a:xfrm>
          <a:prstGeom prst="rect">
            <a:avLst/>
          </a:prstGeom>
          <a:noFill/>
          <a:ln>
            <a:noFill/>
          </a:ln>
        </p:spPr>
        <p:txBody>
          <a:bodyPr spcFirstLastPara="1" wrap="square" lIns="121900" tIns="121900" rIns="121900" bIns="121900" anchor="ctr" anchorCtr="0">
            <a:noAutofit/>
          </a:bodyPr>
          <a:lstStyle/>
          <a:p>
            <a:pPr algn="ctr"/>
            <a:r>
              <a:rPr lang="en" sz="3500" b="1" dirty="0">
                <a:latin typeface="Calibri Light"/>
                <a:cs typeface="Calibri Light"/>
              </a:rPr>
              <a:t>Expression heatmaps for each cluster for K=10</a:t>
            </a:r>
            <a:endParaRPr lang="pt-PT" sz="3500" b="1" dirty="0">
              <a:latin typeface="Calibri Light"/>
              <a:cs typeface="Calibri Light"/>
            </a:endParaRPr>
          </a:p>
        </p:txBody>
      </p:sp>
      <p:pic>
        <p:nvPicPr>
          <p:cNvPr id="8" name="Imagem 7" descr="Uma imagem com texto, captura de ecrã, Retângulo, Saturação de cores&#10;&#10;Descrição gerada automaticamente">
            <a:extLst>
              <a:ext uri="{FF2B5EF4-FFF2-40B4-BE49-F238E27FC236}">
                <a16:creationId xmlns:a16="http://schemas.microsoft.com/office/drawing/2014/main" id="{EF90BFC8-C4C3-95A7-62B8-CED89F4C4630}"/>
              </a:ext>
            </a:extLst>
          </p:cNvPr>
          <p:cNvPicPr>
            <a:picLocks noChangeAspect="1"/>
          </p:cNvPicPr>
          <p:nvPr/>
        </p:nvPicPr>
        <p:blipFill>
          <a:blip r:embed="rId3"/>
          <a:stretch>
            <a:fillRect/>
          </a:stretch>
        </p:blipFill>
        <p:spPr>
          <a:xfrm>
            <a:off x="124136" y="1490170"/>
            <a:ext cx="3779370" cy="4866269"/>
          </a:xfrm>
          <a:prstGeom prst="rect">
            <a:avLst/>
          </a:prstGeom>
        </p:spPr>
      </p:pic>
      <p:pic>
        <p:nvPicPr>
          <p:cNvPr id="23" name="Imagem 22" descr="Uma imagem com texto, captura de ecrã, Retângulo, Paralelo&#10;&#10;Descrição gerada automaticamente">
            <a:extLst>
              <a:ext uri="{FF2B5EF4-FFF2-40B4-BE49-F238E27FC236}">
                <a16:creationId xmlns:a16="http://schemas.microsoft.com/office/drawing/2014/main" id="{36D932E7-33AA-C4C6-982E-26704BE8AF59}"/>
              </a:ext>
            </a:extLst>
          </p:cNvPr>
          <p:cNvPicPr>
            <a:picLocks noChangeAspect="1"/>
          </p:cNvPicPr>
          <p:nvPr/>
        </p:nvPicPr>
        <p:blipFill>
          <a:blip r:embed="rId4"/>
          <a:stretch>
            <a:fillRect/>
          </a:stretch>
        </p:blipFill>
        <p:spPr>
          <a:xfrm>
            <a:off x="8039472" y="1535615"/>
            <a:ext cx="4065495" cy="4866270"/>
          </a:xfrm>
          <a:prstGeom prst="rect">
            <a:avLst/>
          </a:prstGeom>
        </p:spPr>
      </p:pic>
      <p:pic>
        <p:nvPicPr>
          <p:cNvPr id="20" name="Imagem 19" descr="Uma imagem com texto, captura de ecrã, Retângulo, Saturação de cores&#10;&#10;Descrição gerada automaticamente">
            <a:extLst>
              <a:ext uri="{FF2B5EF4-FFF2-40B4-BE49-F238E27FC236}">
                <a16:creationId xmlns:a16="http://schemas.microsoft.com/office/drawing/2014/main" id="{BE1A8570-EC97-BF15-7BA1-A97B35B13FE0}"/>
              </a:ext>
            </a:extLst>
          </p:cNvPr>
          <p:cNvPicPr>
            <a:picLocks noChangeAspect="1"/>
          </p:cNvPicPr>
          <p:nvPr/>
        </p:nvPicPr>
        <p:blipFill>
          <a:blip r:embed="rId5"/>
          <a:stretch>
            <a:fillRect/>
          </a:stretch>
        </p:blipFill>
        <p:spPr>
          <a:xfrm>
            <a:off x="3901890" y="903604"/>
            <a:ext cx="4160371" cy="4879715"/>
          </a:xfrm>
          <a:prstGeom prst="rect">
            <a:avLst/>
          </a:prstGeom>
        </p:spPr>
      </p:pic>
      <p:sp>
        <p:nvSpPr>
          <p:cNvPr id="5" name="Marcador de Posição do Número do Diapositivo 4">
            <a:extLst>
              <a:ext uri="{FF2B5EF4-FFF2-40B4-BE49-F238E27FC236}">
                <a16:creationId xmlns:a16="http://schemas.microsoft.com/office/drawing/2014/main" id="{0F5787A9-7A4D-60A8-4C10-8904A311EB64}"/>
              </a:ext>
            </a:extLst>
          </p:cNvPr>
          <p:cNvSpPr>
            <a:spLocks noGrp="1"/>
          </p:cNvSpPr>
          <p:nvPr>
            <p:ph type="sldNum" sz="quarter" idx="12"/>
          </p:nvPr>
        </p:nvSpPr>
        <p:spPr/>
        <p:txBody>
          <a:bodyPr/>
          <a:lstStyle/>
          <a:p>
            <a:fld id="{47D4AA41-82C7-0749-AD25-9F0F6EE51291}" type="slidenum">
              <a:rPr lang="pt-PT" smtClean="0"/>
              <a:t>42</a:t>
            </a:fld>
            <a:endParaRPr lang="pt-PT"/>
          </a:p>
        </p:txBody>
      </p:sp>
      <p:sp>
        <p:nvSpPr>
          <p:cNvPr id="11" name="CaixaDeTexto 10">
            <a:extLst>
              <a:ext uri="{FF2B5EF4-FFF2-40B4-BE49-F238E27FC236}">
                <a16:creationId xmlns:a16="http://schemas.microsoft.com/office/drawing/2014/main" id="{7D807507-B787-FAC9-3481-6CB5F91CE32A}"/>
              </a:ext>
            </a:extLst>
          </p:cNvPr>
          <p:cNvSpPr txBox="1"/>
          <p:nvPr/>
        </p:nvSpPr>
        <p:spPr>
          <a:xfrm>
            <a:off x="10347537" y="213061"/>
            <a:ext cx="1506253" cy="646331"/>
          </a:xfrm>
          <a:prstGeom prst="rect">
            <a:avLst/>
          </a:prstGeom>
          <a:noFill/>
        </p:spPr>
        <p:txBody>
          <a:bodyPr wrap="square" lIns="91440" tIns="45720" rIns="91440" bIns="45720" rtlCol="0" anchor="t">
            <a:spAutoFit/>
          </a:bodyPr>
          <a:lstStyle/>
          <a:p>
            <a:pPr algn="ctr"/>
            <a:endParaRPr lang="pt-PT">
              <a:ea typeface="Calibri"/>
              <a:cs typeface="Calibri"/>
            </a:endParaRPr>
          </a:p>
          <a:p>
            <a:pPr algn="ctr"/>
            <a:endParaRPr lang="pt-PT">
              <a:ea typeface="Calibri"/>
              <a:cs typeface="Calibri"/>
            </a:endParaRPr>
          </a:p>
        </p:txBody>
      </p:sp>
      <p:sp>
        <p:nvSpPr>
          <p:cNvPr id="30" name="Oval 29">
            <a:extLst>
              <a:ext uri="{FF2B5EF4-FFF2-40B4-BE49-F238E27FC236}">
                <a16:creationId xmlns:a16="http://schemas.microsoft.com/office/drawing/2014/main" id="{5F67A30C-5785-F035-22AD-65068BAB16A6}"/>
              </a:ext>
            </a:extLst>
          </p:cNvPr>
          <p:cNvSpPr/>
          <p:nvPr/>
        </p:nvSpPr>
        <p:spPr>
          <a:xfrm>
            <a:off x="-39533" y="3791322"/>
            <a:ext cx="537883" cy="918884"/>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Oval 30">
            <a:extLst>
              <a:ext uri="{FF2B5EF4-FFF2-40B4-BE49-F238E27FC236}">
                <a16:creationId xmlns:a16="http://schemas.microsoft.com/office/drawing/2014/main" id="{7A893D6D-6294-CF6F-8E2A-6B7B81C1084E}"/>
              </a:ext>
            </a:extLst>
          </p:cNvPr>
          <p:cNvSpPr/>
          <p:nvPr/>
        </p:nvSpPr>
        <p:spPr>
          <a:xfrm>
            <a:off x="7937809" y="5576168"/>
            <a:ext cx="414619" cy="661149"/>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9" name="Imagem 8">
            <a:extLst>
              <a:ext uri="{FF2B5EF4-FFF2-40B4-BE49-F238E27FC236}">
                <a16:creationId xmlns:a16="http://schemas.microsoft.com/office/drawing/2014/main" id="{FF086B60-45CA-F4B6-DFFB-44E0EEFC7E64}"/>
              </a:ext>
            </a:extLst>
          </p:cNvPr>
          <p:cNvPicPr>
            <a:picLocks noChangeAspect="1"/>
          </p:cNvPicPr>
          <p:nvPr/>
        </p:nvPicPr>
        <p:blipFill rotWithShape="1">
          <a:blip r:embed="rId6"/>
          <a:srcRect l="17626" t="44390" r="29208" b="5795"/>
          <a:stretch/>
        </p:blipFill>
        <p:spPr>
          <a:xfrm>
            <a:off x="10565205" y="0"/>
            <a:ext cx="1577187" cy="1621243"/>
          </a:xfrm>
          <a:prstGeom prst="rect">
            <a:avLst/>
          </a:prstGeom>
        </p:spPr>
      </p:pic>
      <p:sp>
        <p:nvSpPr>
          <p:cNvPr id="12" name="CaixaDeTexto 11">
            <a:extLst>
              <a:ext uri="{FF2B5EF4-FFF2-40B4-BE49-F238E27FC236}">
                <a16:creationId xmlns:a16="http://schemas.microsoft.com/office/drawing/2014/main" id="{530001B7-B541-4AE8-783C-AE204D2E8B4B}"/>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cxnSp>
        <p:nvCxnSpPr>
          <p:cNvPr id="14" name="Conexão Reta 7">
            <a:extLst>
              <a:ext uri="{FF2B5EF4-FFF2-40B4-BE49-F238E27FC236}">
                <a16:creationId xmlns:a16="http://schemas.microsoft.com/office/drawing/2014/main" id="{C4F6D5E9-7E53-A8A8-12F2-6B629325601D}"/>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sp>
        <p:nvSpPr>
          <p:cNvPr id="16" name="Marcador de Posição do Rodapé 3">
            <a:extLst>
              <a:ext uri="{FF2B5EF4-FFF2-40B4-BE49-F238E27FC236}">
                <a16:creationId xmlns:a16="http://schemas.microsoft.com/office/drawing/2014/main" id="{B1CE2E9D-6257-AE83-6BE5-33BC3F0541B9}"/>
              </a:ext>
            </a:extLst>
          </p:cNvPr>
          <p:cNvSpPr>
            <a:spLocks noGrp="1"/>
          </p:cNvSpPr>
          <p:nvPr>
            <p:ph type="ftr" sz="quarter" idx="11"/>
          </p:nvPr>
        </p:nvSpPr>
        <p:spPr>
          <a:xfrm>
            <a:off x="4038600" y="6356350"/>
            <a:ext cx="4114800" cy="365125"/>
          </a:xfrm>
        </p:spPr>
        <p:txBody>
          <a:bodyPr/>
          <a:lstStyle/>
          <a:p>
            <a:r>
              <a:rPr lang="pt-PT" dirty="0" err="1"/>
              <a:t>Machine</a:t>
            </a:r>
            <a:r>
              <a:rPr lang="pt-PT" dirty="0"/>
              <a:t> </a:t>
            </a:r>
            <a:r>
              <a:rPr lang="pt-PT" err="1"/>
              <a:t>Learning</a:t>
            </a:r>
            <a:r>
              <a:rPr lang="pt-PT" dirty="0"/>
              <a:t> in </a:t>
            </a:r>
            <a:r>
              <a:rPr lang="pt-PT" err="1"/>
              <a:t>Bioengineering</a:t>
            </a:r>
            <a:r>
              <a:rPr lang="pt-PT" dirty="0"/>
              <a:t> P1 2023/2024</a:t>
            </a:r>
          </a:p>
        </p:txBody>
      </p:sp>
    </p:spTree>
    <p:extLst>
      <p:ext uri="{BB962C8B-B14F-4D97-AF65-F5344CB8AC3E}">
        <p14:creationId xmlns:p14="http://schemas.microsoft.com/office/powerpoint/2010/main" val="4211695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62;p54">
            <a:extLst>
              <a:ext uri="{FF2B5EF4-FFF2-40B4-BE49-F238E27FC236}">
                <a16:creationId xmlns:a16="http://schemas.microsoft.com/office/drawing/2014/main" id="{7F17298A-6A08-0B3A-7E9D-ECC8895127D8}"/>
              </a:ext>
            </a:extLst>
          </p:cNvPr>
          <p:cNvSpPr txBox="1"/>
          <p:nvPr/>
        </p:nvSpPr>
        <p:spPr>
          <a:xfrm>
            <a:off x="-445554" y="106168"/>
            <a:ext cx="10298000" cy="536400"/>
          </a:xfrm>
          <a:prstGeom prst="rect">
            <a:avLst/>
          </a:prstGeom>
          <a:noFill/>
          <a:ln>
            <a:noFill/>
          </a:ln>
        </p:spPr>
        <p:txBody>
          <a:bodyPr spcFirstLastPara="1" wrap="square" lIns="121900" tIns="121900" rIns="121900" bIns="121900" anchor="ctr" anchorCtr="0">
            <a:noAutofit/>
          </a:bodyPr>
          <a:lstStyle/>
          <a:p>
            <a:pPr algn="ctr"/>
            <a:r>
              <a:rPr lang="en" sz="3500" b="1" dirty="0">
                <a:latin typeface="Calibri Light"/>
                <a:ea typeface="Fira Sans Extra Condensed SemiBold"/>
                <a:cs typeface="Fira Sans Extra Condensed SemiBold"/>
              </a:rPr>
              <a:t>Expression heatmaps for each cluster </a:t>
            </a:r>
            <a:r>
              <a:rPr lang="en" sz="3500" b="1">
                <a:latin typeface="Calibri Light"/>
                <a:ea typeface="Fira Sans Extra Condensed SemiBold"/>
                <a:cs typeface="Fira Sans Extra Condensed SemiBold"/>
              </a:rPr>
              <a:t>for</a:t>
            </a:r>
            <a:r>
              <a:rPr lang="en" sz="3500" b="1" dirty="0">
                <a:latin typeface="Calibri Light"/>
                <a:ea typeface="Fira Sans Extra Condensed SemiBold"/>
                <a:cs typeface="Fira Sans Extra Condensed SemiBold"/>
              </a:rPr>
              <a:t> K=10</a:t>
            </a:r>
            <a:endParaRPr lang="pt-PT" sz="3500" b="1">
              <a:latin typeface="Calibri Light"/>
              <a:cs typeface="Calibri"/>
            </a:endParaRPr>
          </a:p>
        </p:txBody>
      </p:sp>
      <p:pic>
        <p:nvPicPr>
          <p:cNvPr id="29" name="Imagem 28" descr="Uma imagem com texto, captura de ecrã, Saturação de cores, Retângulo&#10;&#10;Descrição gerada automaticamente">
            <a:extLst>
              <a:ext uri="{FF2B5EF4-FFF2-40B4-BE49-F238E27FC236}">
                <a16:creationId xmlns:a16="http://schemas.microsoft.com/office/drawing/2014/main" id="{37BEFCB7-1F65-465A-EBCD-9460FF4C5902}"/>
              </a:ext>
            </a:extLst>
          </p:cNvPr>
          <p:cNvPicPr>
            <a:picLocks noChangeAspect="1"/>
          </p:cNvPicPr>
          <p:nvPr/>
        </p:nvPicPr>
        <p:blipFill>
          <a:blip r:embed="rId3"/>
          <a:stretch>
            <a:fillRect/>
          </a:stretch>
        </p:blipFill>
        <p:spPr>
          <a:xfrm>
            <a:off x="50925" y="1848758"/>
            <a:ext cx="3863786" cy="4507680"/>
          </a:xfrm>
          <a:prstGeom prst="rect">
            <a:avLst/>
          </a:prstGeom>
        </p:spPr>
      </p:pic>
      <p:sp>
        <p:nvSpPr>
          <p:cNvPr id="5" name="Marcador de Posição do Número do Diapositivo 4">
            <a:extLst>
              <a:ext uri="{FF2B5EF4-FFF2-40B4-BE49-F238E27FC236}">
                <a16:creationId xmlns:a16="http://schemas.microsoft.com/office/drawing/2014/main" id="{0F5787A9-7A4D-60A8-4C10-8904A311EB64}"/>
              </a:ext>
            </a:extLst>
          </p:cNvPr>
          <p:cNvSpPr>
            <a:spLocks noGrp="1"/>
          </p:cNvSpPr>
          <p:nvPr>
            <p:ph type="sldNum" sz="quarter" idx="12"/>
          </p:nvPr>
        </p:nvSpPr>
        <p:spPr/>
        <p:txBody>
          <a:bodyPr/>
          <a:lstStyle/>
          <a:p>
            <a:fld id="{47D4AA41-82C7-0749-AD25-9F0F6EE51291}" type="slidenum">
              <a:rPr lang="pt-PT" smtClean="0"/>
              <a:t>43</a:t>
            </a:fld>
            <a:endParaRPr lang="pt-PT"/>
          </a:p>
        </p:txBody>
      </p:sp>
      <p:sp>
        <p:nvSpPr>
          <p:cNvPr id="11" name="CaixaDeTexto 10">
            <a:extLst>
              <a:ext uri="{FF2B5EF4-FFF2-40B4-BE49-F238E27FC236}">
                <a16:creationId xmlns:a16="http://schemas.microsoft.com/office/drawing/2014/main" id="{7D807507-B787-FAC9-3481-6CB5F91CE32A}"/>
              </a:ext>
            </a:extLst>
          </p:cNvPr>
          <p:cNvSpPr txBox="1"/>
          <p:nvPr/>
        </p:nvSpPr>
        <p:spPr>
          <a:xfrm>
            <a:off x="10347537" y="213061"/>
            <a:ext cx="1506253" cy="646331"/>
          </a:xfrm>
          <a:prstGeom prst="rect">
            <a:avLst/>
          </a:prstGeom>
          <a:noFill/>
        </p:spPr>
        <p:txBody>
          <a:bodyPr wrap="square" lIns="91440" tIns="45720" rIns="91440" bIns="45720" rtlCol="0" anchor="t">
            <a:spAutoFit/>
          </a:bodyPr>
          <a:lstStyle/>
          <a:p>
            <a:pPr algn="ctr"/>
            <a:endParaRPr lang="pt-PT">
              <a:ea typeface="Calibri"/>
              <a:cs typeface="Calibri"/>
            </a:endParaRPr>
          </a:p>
          <a:p>
            <a:pPr algn="ctr"/>
            <a:endParaRPr lang="pt-PT">
              <a:ea typeface="Calibri"/>
              <a:cs typeface="Calibri"/>
            </a:endParaRPr>
          </a:p>
        </p:txBody>
      </p:sp>
      <p:pic>
        <p:nvPicPr>
          <p:cNvPr id="28" name="Imagem 27" descr="Uma imagem com texto, captura de ecrã, Retângulo, Saturação de cores&#10;&#10;Descrição gerada automaticamente">
            <a:extLst>
              <a:ext uri="{FF2B5EF4-FFF2-40B4-BE49-F238E27FC236}">
                <a16:creationId xmlns:a16="http://schemas.microsoft.com/office/drawing/2014/main" id="{44DBEFC1-08A9-8FD5-9BD7-DB16353970BD}"/>
              </a:ext>
            </a:extLst>
          </p:cNvPr>
          <p:cNvPicPr>
            <a:picLocks noChangeAspect="1"/>
          </p:cNvPicPr>
          <p:nvPr/>
        </p:nvPicPr>
        <p:blipFill>
          <a:blip r:embed="rId4"/>
          <a:stretch>
            <a:fillRect/>
          </a:stretch>
        </p:blipFill>
        <p:spPr>
          <a:xfrm>
            <a:off x="3827931" y="710115"/>
            <a:ext cx="4289611" cy="4955917"/>
          </a:xfrm>
          <a:prstGeom prst="rect">
            <a:avLst/>
          </a:prstGeom>
        </p:spPr>
      </p:pic>
      <p:pic>
        <p:nvPicPr>
          <p:cNvPr id="2" name="Imagem 1" descr="Uma imagem com texto, captura de ecrã, quadrado, Saturação de cores&#10;&#10;Descrição gerada automaticamente">
            <a:extLst>
              <a:ext uri="{FF2B5EF4-FFF2-40B4-BE49-F238E27FC236}">
                <a16:creationId xmlns:a16="http://schemas.microsoft.com/office/drawing/2014/main" id="{E6916FA6-C17D-8925-D90C-187822F0A46A}"/>
              </a:ext>
            </a:extLst>
          </p:cNvPr>
          <p:cNvPicPr>
            <a:picLocks noChangeAspect="1"/>
          </p:cNvPicPr>
          <p:nvPr/>
        </p:nvPicPr>
        <p:blipFill>
          <a:blip r:embed="rId5"/>
          <a:stretch>
            <a:fillRect/>
          </a:stretch>
        </p:blipFill>
        <p:spPr>
          <a:xfrm>
            <a:off x="8108576" y="1733586"/>
            <a:ext cx="4087906" cy="4630945"/>
          </a:xfrm>
          <a:prstGeom prst="rect">
            <a:avLst/>
          </a:prstGeom>
        </p:spPr>
      </p:pic>
      <p:cxnSp>
        <p:nvCxnSpPr>
          <p:cNvPr id="9" name="Conexão Reta 7">
            <a:extLst>
              <a:ext uri="{FF2B5EF4-FFF2-40B4-BE49-F238E27FC236}">
                <a16:creationId xmlns:a16="http://schemas.microsoft.com/office/drawing/2014/main" id="{4BEEA451-102D-B9CC-D9DD-C21092B9BB5E}"/>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3F96D432-871E-BC74-4D69-39235BE95D9B}"/>
              </a:ext>
            </a:extLst>
          </p:cNvPr>
          <p:cNvPicPr>
            <a:picLocks noChangeAspect="1"/>
          </p:cNvPicPr>
          <p:nvPr/>
        </p:nvPicPr>
        <p:blipFill rotWithShape="1">
          <a:blip r:embed="rId6"/>
          <a:srcRect l="17626" t="44390" r="29208" b="5795"/>
          <a:stretch/>
        </p:blipFill>
        <p:spPr>
          <a:xfrm>
            <a:off x="10565205" y="0"/>
            <a:ext cx="1577187" cy="1621243"/>
          </a:xfrm>
          <a:prstGeom prst="rect">
            <a:avLst/>
          </a:prstGeom>
        </p:spPr>
      </p:pic>
      <p:sp>
        <p:nvSpPr>
          <p:cNvPr id="14" name="CaixaDeTexto 13">
            <a:extLst>
              <a:ext uri="{FF2B5EF4-FFF2-40B4-BE49-F238E27FC236}">
                <a16:creationId xmlns:a16="http://schemas.microsoft.com/office/drawing/2014/main" id="{AA76F23A-552A-F6C5-C137-D39389E2CEB0}"/>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sp>
        <p:nvSpPr>
          <p:cNvPr id="16" name="Marcador de Posição do Rodapé 3">
            <a:extLst>
              <a:ext uri="{FF2B5EF4-FFF2-40B4-BE49-F238E27FC236}">
                <a16:creationId xmlns:a16="http://schemas.microsoft.com/office/drawing/2014/main" id="{3505BC67-FFFF-B347-3CD3-EF44AE3993CC}"/>
              </a:ext>
            </a:extLst>
          </p:cNvPr>
          <p:cNvSpPr>
            <a:spLocks noGrp="1"/>
          </p:cNvSpPr>
          <p:nvPr>
            <p:ph type="ftr" sz="quarter" idx="11"/>
          </p:nvPr>
        </p:nvSpPr>
        <p:spPr>
          <a:xfrm>
            <a:off x="4038600" y="6356350"/>
            <a:ext cx="4114800" cy="365125"/>
          </a:xfrm>
        </p:spPr>
        <p:txBody>
          <a:bodyPr/>
          <a:lstStyle/>
          <a:p>
            <a:r>
              <a:rPr lang="pt-PT" dirty="0" err="1"/>
              <a:t>Machine</a:t>
            </a:r>
            <a:r>
              <a:rPr lang="pt-PT" dirty="0"/>
              <a:t> </a:t>
            </a:r>
            <a:r>
              <a:rPr lang="pt-PT" dirty="0" err="1"/>
              <a:t>Learning</a:t>
            </a:r>
            <a:r>
              <a:rPr lang="pt-PT" dirty="0"/>
              <a:t> in </a:t>
            </a:r>
            <a:r>
              <a:rPr lang="pt-PT" err="1"/>
              <a:t>Bioengineering</a:t>
            </a:r>
            <a:r>
              <a:rPr lang="pt-PT" dirty="0"/>
              <a:t> P1 2023/2024</a:t>
            </a:r>
          </a:p>
        </p:txBody>
      </p:sp>
      <p:sp>
        <p:nvSpPr>
          <p:cNvPr id="6" name="Oval 5">
            <a:extLst>
              <a:ext uri="{FF2B5EF4-FFF2-40B4-BE49-F238E27FC236}">
                <a16:creationId xmlns:a16="http://schemas.microsoft.com/office/drawing/2014/main" id="{F0FAF2F8-74D4-41F6-38B0-4F511D237C93}"/>
              </a:ext>
            </a:extLst>
          </p:cNvPr>
          <p:cNvSpPr/>
          <p:nvPr/>
        </p:nvSpPr>
        <p:spPr>
          <a:xfrm>
            <a:off x="3696383" y="3103405"/>
            <a:ext cx="537883" cy="918884"/>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542694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62;p54">
            <a:extLst>
              <a:ext uri="{FF2B5EF4-FFF2-40B4-BE49-F238E27FC236}">
                <a16:creationId xmlns:a16="http://schemas.microsoft.com/office/drawing/2014/main" id="{7F17298A-6A08-0B3A-7E9D-ECC8895127D8}"/>
              </a:ext>
            </a:extLst>
          </p:cNvPr>
          <p:cNvSpPr txBox="1"/>
          <p:nvPr/>
        </p:nvSpPr>
        <p:spPr>
          <a:xfrm>
            <a:off x="-399457" y="110889"/>
            <a:ext cx="10298000" cy="536400"/>
          </a:xfrm>
          <a:prstGeom prst="rect">
            <a:avLst/>
          </a:prstGeom>
          <a:noFill/>
          <a:ln>
            <a:noFill/>
          </a:ln>
        </p:spPr>
        <p:txBody>
          <a:bodyPr spcFirstLastPara="1" wrap="square" lIns="121900" tIns="121900" rIns="121900" bIns="121900" anchor="ctr" anchorCtr="0">
            <a:noAutofit/>
          </a:bodyPr>
          <a:lstStyle/>
          <a:p>
            <a:pPr algn="ctr"/>
            <a:r>
              <a:rPr lang="en" sz="3500" b="1" dirty="0">
                <a:latin typeface="Calibri Light"/>
                <a:ea typeface="Fira Sans Extra Condensed SemiBold"/>
                <a:cs typeface="Fira Sans Extra Condensed SemiBold"/>
              </a:rPr>
              <a:t>Expression heatmaps for each cluster from K=10</a:t>
            </a:r>
            <a:endParaRPr lang="pt-PT" sz="3500" b="1" dirty="0">
              <a:latin typeface="Calibri Light"/>
            </a:endParaRPr>
          </a:p>
        </p:txBody>
      </p:sp>
      <p:sp>
        <p:nvSpPr>
          <p:cNvPr id="5" name="Marcador de Posição do Número do Diapositivo 4">
            <a:extLst>
              <a:ext uri="{FF2B5EF4-FFF2-40B4-BE49-F238E27FC236}">
                <a16:creationId xmlns:a16="http://schemas.microsoft.com/office/drawing/2014/main" id="{0F5787A9-7A4D-60A8-4C10-8904A311EB64}"/>
              </a:ext>
            </a:extLst>
          </p:cNvPr>
          <p:cNvSpPr>
            <a:spLocks noGrp="1"/>
          </p:cNvSpPr>
          <p:nvPr>
            <p:ph type="sldNum" sz="quarter" idx="12"/>
          </p:nvPr>
        </p:nvSpPr>
        <p:spPr/>
        <p:txBody>
          <a:bodyPr/>
          <a:lstStyle/>
          <a:p>
            <a:fld id="{47D4AA41-82C7-0749-AD25-9F0F6EE51291}" type="slidenum">
              <a:rPr lang="pt-PT" smtClean="0"/>
              <a:t>44</a:t>
            </a:fld>
            <a:endParaRPr lang="pt-PT"/>
          </a:p>
        </p:txBody>
      </p:sp>
      <p:pic>
        <p:nvPicPr>
          <p:cNvPr id="17" name="Imagem 16" descr="Uma imagem com texto, captura de ecrã, Retângulo, quadrado&#10;&#10;Descrição gerada automaticamente">
            <a:extLst>
              <a:ext uri="{FF2B5EF4-FFF2-40B4-BE49-F238E27FC236}">
                <a16:creationId xmlns:a16="http://schemas.microsoft.com/office/drawing/2014/main" id="{99B7BF3A-9FF7-61D6-C877-FF7F4474079A}"/>
              </a:ext>
            </a:extLst>
          </p:cNvPr>
          <p:cNvPicPr>
            <a:picLocks noChangeAspect="1"/>
          </p:cNvPicPr>
          <p:nvPr/>
        </p:nvPicPr>
        <p:blipFill>
          <a:blip r:embed="rId3"/>
          <a:stretch>
            <a:fillRect/>
          </a:stretch>
        </p:blipFill>
        <p:spPr>
          <a:xfrm>
            <a:off x="85164" y="1483321"/>
            <a:ext cx="3897407" cy="4552505"/>
          </a:xfrm>
          <a:prstGeom prst="rect">
            <a:avLst/>
          </a:prstGeom>
        </p:spPr>
      </p:pic>
      <p:pic>
        <p:nvPicPr>
          <p:cNvPr id="18" name="Imagem 17" descr="Uma imagem com texto, captura de ecrã, número, Tipo de letra&#10;&#10;Descrição gerada automaticamente">
            <a:extLst>
              <a:ext uri="{FF2B5EF4-FFF2-40B4-BE49-F238E27FC236}">
                <a16:creationId xmlns:a16="http://schemas.microsoft.com/office/drawing/2014/main" id="{CFBD3D44-B15D-79FE-B0F7-A18F36D39C46}"/>
              </a:ext>
            </a:extLst>
          </p:cNvPr>
          <p:cNvPicPr>
            <a:picLocks noChangeAspect="1"/>
          </p:cNvPicPr>
          <p:nvPr/>
        </p:nvPicPr>
        <p:blipFill>
          <a:blip r:embed="rId4"/>
          <a:stretch>
            <a:fillRect/>
          </a:stretch>
        </p:blipFill>
        <p:spPr>
          <a:xfrm>
            <a:off x="3200401" y="1539351"/>
            <a:ext cx="3650875" cy="4496473"/>
          </a:xfrm>
          <a:prstGeom prst="rect">
            <a:avLst/>
          </a:prstGeom>
        </p:spPr>
      </p:pic>
      <p:pic>
        <p:nvPicPr>
          <p:cNvPr id="22" name="Imagem 21" descr="Uma imagem com texto, captura de ecrã, número, Retângulo&#10;&#10;Descrição gerada automaticamente">
            <a:extLst>
              <a:ext uri="{FF2B5EF4-FFF2-40B4-BE49-F238E27FC236}">
                <a16:creationId xmlns:a16="http://schemas.microsoft.com/office/drawing/2014/main" id="{47ED9D3A-7655-DB59-846F-CBCB07C8DF99}"/>
              </a:ext>
            </a:extLst>
          </p:cNvPr>
          <p:cNvPicPr>
            <a:picLocks noChangeAspect="1"/>
          </p:cNvPicPr>
          <p:nvPr/>
        </p:nvPicPr>
        <p:blipFill>
          <a:blip r:embed="rId5"/>
          <a:stretch>
            <a:fillRect/>
          </a:stretch>
        </p:blipFill>
        <p:spPr>
          <a:xfrm>
            <a:off x="6147548" y="1539351"/>
            <a:ext cx="3662081" cy="4496474"/>
          </a:xfrm>
          <a:prstGeom prst="rect">
            <a:avLst/>
          </a:prstGeom>
        </p:spPr>
      </p:pic>
      <p:pic>
        <p:nvPicPr>
          <p:cNvPr id="13" name="Imagem 12" descr="Uma imagem com texto, captura de ecrã, Retângulo, número&#10;&#10;Descrição gerada automaticamente">
            <a:extLst>
              <a:ext uri="{FF2B5EF4-FFF2-40B4-BE49-F238E27FC236}">
                <a16:creationId xmlns:a16="http://schemas.microsoft.com/office/drawing/2014/main" id="{39210547-6B1C-E45A-763A-FADE8873083C}"/>
              </a:ext>
            </a:extLst>
          </p:cNvPr>
          <p:cNvPicPr>
            <a:picLocks noChangeAspect="1"/>
          </p:cNvPicPr>
          <p:nvPr/>
        </p:nvPicPr>
        <p:blipFill>
          <a:blip r:embed="rId6"/>
          <a:stretch>
            <a:fillRect/>
          </a:stretch>
        </p:blipFill>
        <p:spPr>
          <a:xfrm>
            <a:off x="9094694" y="1539350"/>
            <a:ext cx="3796552" cy="4619738"/>
          </a:xfrm>
          <a:prstGeom prst="rect">
            <a:avLst/>
          </a:prstGeom>
        </p:spPr>
      </p:pic>
      <p:pic>
        <p:nvPicPr>
          <p:cNvPr id="7" name="Imagem 6">
            <a:extLst>
              <a:ext uri="{FF2B5EF4-FFF2-40B4-BE49-F238E27FC236}">
                <a16:creationId xmlns:a16="http://schemas.microsoft.com/office/drawing/2014/main" id="{BEDF435B-58E6-B8B6-6DED-51AC2AF1D382}"/>
              </a:ext>
            </a:extLst>
          </p:cNvPr>
          <p:cNvPicPr>
            <a:picLocks noChangeAspect="1"/>
          </p:cNvPicPr>
          <p:nvPr/>
        </p:nvPicPr>
        <p:blipFill rotWithShape="1">
          <a:blip r:embed="rId7"/>
          <a:srcRect l="17626" t="44390" r="29208" b="5795"/>
          <a:stretch/>
        </p:blipFill>
        <p:spPr>
          <a:xfrm>
            <a:off x="10565205" y="0"/>
            <a:ext cx="1577187" cy="1621243"/>
          </a:xfrm>
          <a:prstGeom prst="rect">
            <a:avLst/>
          </a:prstGeom>
        </p:spPr>
      </p:pic>
      <p:sp>
        <p:nvSpPr>
          <p:cNvPr id="9" name="CaixaDeTexto 8">
            <a:extLst>
              <a:ext uri="{FF2B5EF4-FFF2-40B4-BE49-F238E27FC236}">
                <a16:creationId xmlns:a16="http://schemas.microsoft.com/office/drawing/2014/main" id="{BD2234FC-A652-DA18-3D2F-B2A650EE37AC}"/>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Results</a:t>
            </a:r>
            <a:endParaRPr lang="pt-PT"/>
          </a:p>
          <a:p>
            <a:pPr algn="ctr"/>
            <a:r>
              <a:rPr lang="pt-PT"/>
              <a:t>&amp; </a:t>
            </a:r>
          </a:p>
          <a:p>
            <a:pPr algn="ctr"/>
            <a:r>
              <a:rPr lang="pt-PT" err="1">
                <a:ea typeface="Calibri"/>
                <a:cs typeface="Calibri"/>
              </a:rPr>
              <a:t>Discussion</a:t>
            </a:r>
            <a:endParaRPr lang="pt-PT">
              <a:ea typeface="Calibri"/>
              <a:cs typeface="Calibri"/>
            </a:endParaRPr>
          </a:p>
          <a:p>
            <a:pPr algn="ctr"/>
            <a:endParaRPr lang="pt-PT">
              <a:ea typeface="Calibri"/>
              <a:cs typeface="Calibri"/>
            </a:endParaRPr>
          </a:p>
        </p:txBody>
      </p:sp>
      <p:cxnSp>
        <p:nvCxnSpPr>
          <p:cNvPr id="12" name="Conexão Reta 7">
            <a:extLst>
              <a:ext uri="{FF2B5EF4-FFF2-40B4-BE49-F238E27FC236}">
                <a16:creationId xmlns:a16="http://schemas.microsoft.com/office/drawing/2014/main" id="{9855B306-7258-14AE-0092-26FD3DF43378}"/>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sp>
        <p:nvSpPr>
          <p:cNvPr id="15" name="Marcador de Posição do Rodapé 3">
            <a:extLst>
              <a:ext uri="{FF2B5EF4-FFF2-40B4-BE49-F238E27FC236}">
                <a16:creationId xmlns:a16="http://schemas.microsoft.com/office/drawing/2014/main" id="{E5F8BD80-499A-A698-8C92-74349321D4D9}"/>
              </a:ext>
            </a:extLst>
          </p:cNvPr>
          <p:cNvSpPr>
            <a:spLocks noGrp="1"/>
          </p:cNvSpPr>
          <p:nvPr>
            <p:ph type="ftr" sz="quarter" idx="11"/>
          </p:nvPr>
        </p:nvSpPr>
        <p:spPr>
          <a:xfrm>
            <a:off x="4038600" y="6356350"/>
            <a:ext cx="4114800" cy="365125"/>
          </a:xfrm>
        </p:spPr>
        <p:txBody>
          <a:bodyPr/>
          <a:lstStyle/>
          <a:p>
            <a:r>
              <a:rPr lang="pt-PT" dirty="0" err="1"/>
              <a:t>Machine</a:t>
            </a:r>
            <a:r>
              <a:rPr lang="pt-PT" dirty="0"/>
              <a:t> </a:t>
            </a:r>
            <a:r>
              <a:rPr lang="pt-PT" dirty="0" err="1"/>
              <a:t>Learning</a:t>
            </a:r>
            <a:r>
              <a:rPr lang="pt-PT" dirty="0"/>
              <a:t> in </a:t>
            </a:r>
            <a:r>
              <a:rPr lang="pt-PT" err="1"/>
              <a:t>Bioengineering</a:t>
            </a:r>
            <a:r>
              <a:rPr lang="pt-PT" dirty="0"/>
              <a:t> P1 2023/2024</a:t>
            </a:r>
          </a:p>
        </p:txBody>
      </p:sp>
    </p:spTree>
    <p:extLst>
      <p:ext uri="{BB962C8B-B14F-4D97-AF65-F5344CB8AC3E}">
        <p14:creationId xmlns:p14="http://schemas.microsoft.com/office/powerpoint/2010/main" val="2315385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xão Reta 3">
            <a:extLst>
              <a:ext uri="{FF2B5EF4-FFF2-40B4-BE49-F238E27FC236}">
                <a16:creationId xmlns:a16="http://schemas.microsoft.com/office/drawing/2014/main" id="{69359BA8-5505-E5B0-8CE8-431D4B005565}"/>
              </a:ext>
            </a:extLst>
          </p:cNvPr>
          <p:cNvCxnSpPr>
            <a:cxnSpLocks/>
          </p:cNvCxnSpPr>
          <p:nvPr/>
        </p:nvCxnSpPr>
        <p:spPr>
          <a:xfrm>
            <a:off x="179528" y="650376"/>
            <a:ext cx="5916472" cy="0"/>
          </a:xfrm>
          <a:prstGeom prst="line">
            <a:avLst/>
          </a:prstGeom>
          <a:ln w="12700">
            <a:solidFill>
              <a:srgbClr val="FFA600"/>
            </a:solidFill>
          </a:ln>
        </p:spPr>
        <p:style>
          <a:lnRef idx="1">
            <a:schemeClr val="accent1"/>
          </a:lnRef>
          <a:fillRef idx="0">
            <a:schemeClr val="accent1"/>
          </a:fillRef>
          <a:effectRef idx="0">
            <a:schemeClr val="accent1"/>
          </a:effectRef>
          <a:fontRef idx="minor">
            <a:schemeClr val="tx1"/>
          </a:fontRef>
        </p:style>
      </p:cxnSp>
      <p:sp>
        <p:nvSpPr>
          <p:cNvPr id="3" name="Google Shape;2162;p54">
            <a:extLst>
              <a:ext uri="{FF2B5EF4-FFF2-40B4-BE49-F238E27FC236}">
                <a16:creationId xmlns:a16="http://schemas.microsoft.com/office/drawing/2014/main" id="{7F17298A-6A08-0B3A-7E9D-ECC8895127D8}"/>
              </a:ext>
            </a:extLst>
          </p:cNvPr>
          <p:cNvSpPr txBox="1"/>
          <p:nvPr/>
        </p:nvSpPr>
        <p:spPr>
          <a:xfrm>
            <a:off x="-2011236" y="132056"/>
            <a:ext cx="10298000" cy="536400"/>
          </a:xfrm>
          <a:prstGeom prst="rect">
            <a:avLst/>
          </a:prstGeom>
          <a:noFill/>
          <a:ln>
            <a:noFill/>
          </a:ln>
        </p:spPr>
        <p:txBody>
          <a:bodyPr spcFirstLastPara="1" wrap="square" lIns="121900" tIns="121900" rIns="121900" bIns="121900" anchor="ctr" anchorCtr="0">
            <a:noAutofit/>
          </a:bodyPr>
          <a:lstStyle/>
          <a:p>
            <a:pPr algn="ctr"/>
            <a:r>
              <a:rPr lang="en" sz="3500" b="1" dirty="0">
                <a:latin typeface="Calibri Light"/>
                <a:ea typeface="Fira Sans Extra Condensed SemiBold"/>
                <a:cs typeface="Fira Sans Extra Condensed SemiBold"/>
              </a:rPr>
              <a:t>Future Work and Applications</a:t>
            </a:r>
          </a:p>
        </p:txBody>
      </p:sp>
      <p:sp>
        <p:nvSpPr>
          <p:cNvPr id="6" name="Google Shape;2167;p54">
            <a:extLst>
              <a:ext uri="{FF2B5EF4-FFF2-40B4-BE49-F238E27FC236}">
                <a16:creationId xmlns:a16="http://schemas.microsoft.com/office/drawing/2014/main" id="{CBA4A187-9EA2-DBF8-9BB9-DA1FB0129A77}"/>
              </a:ext>
            </a:extLst>
          </p:cNvPr>
          <p:cNvSpPr/>
          <p:nvPr/>
        </p:nvSpPr>
        <p:spPr>
          <a:xfrm>
            <a:off x="10404367" y="-1075244"/>
            <a:ext cx="1411693" cy="2712729"/>
          </a:xfrm>
          <a:custGeom>
            <a:avLst/>
            <a:gdLst/>
            <a:ahLst/>
            <a:cxnLst/>
            <a:rect l="l" t="t" r="r" b="b"/>
            <a:pathLst>
              <a:path w="52540" h="97801" extrusionOk="0">
                <a:moveTo>
                  <a:pt x="29770" y="93965"/>
                </a:moveTo>
                <a:lnTo>
                  <a:pt x="29770" y="93965"/>
                </a:lnTo>
                <a:cubicBezTo>
                  <a:pt x="29010" y="94757"/>
                  <a:pt x="28186" y="95549"/>
                  <a:pt x="27331" y="96150"/>
                </a:cubicBezTo>
                <a:cubicBezTo>
                  <a:pt x="28155" y="95422"/>
                  <a:pt x="28946" y="94694"/>
                  <a:pt x="29770" y="93965"/>
                </a:cubicBezTo>
                <a:close/>
                <a:moveTo>
                  <a:pt x="25860" y="1"/>
                </a:moveTo>
                <a:cubicBezTo>
                  <a:pt x="21611" y="1"/>
                  <a:pt x="17396" y="1286"/>
                  <a:pt x="13777" y="3931"/>
                </a:cubicBezTo>
                <a:cubicBezTo>
                  <a:pt x="8900" y="7509"/>
                  <a:pt x="6081" y="13368"/>
                  <a:pt x="5796" y="19322"/>
                </a:cubicBezTo>
                <a:lnTo>
                  <a:pt x="5670" y="19322"/>
                </a:lnTo>
                <a:cubicBezTo>
                  <a:pt x="4118" y="19417"/>
                  <a:pt x="2503" y="19385"/>
                  <a:pt x="919" y="19543"/>
                </a:cubicBezTo>
                <a:cubicBezTo>
                  <a:pt x="824" y="19543"/>
                  <a:pt x="729" y="19607"/>
                  <a:pt x="666" y="19670"/>
                </a:cubicBezTo>
                <a:cubicBezTo>
                  <a:pt x="539" y="19733"/>
                  <a:pt x="444" y="19860"/>
                  <a:pt x="412" y="20082"/>
                </a:cubicBezTo>
                <a:cubicBezTo>
                  <a:pt x="1" y="29709"/>
                  <a:pt x="222" y="39400"/>
                  <a:pt x="349" y="49059"/>
                </a:cubicBezTo>
                <a:cubicBezTo>
                  <a:pt x="476" y="58274"/>
                  <a:pt x="222" y="67553"/>
                  <a:pt x="761" y="76769"/>
                </a:cubicBezTo>
                <a:cubicBezTo>
                  <a:pt x="761" y="76896"/>
                  <a:pt x="824" y="76991"/>
                  <a:pt x="888" y="77054"/>
                </a:cubicBezTo>
                <a:cubicBezTo>
                  <a:pt x="888" y="77149"/>
                  <a:pt x="919" y="77212"/>
                  <a:pt x="1014" y="77307"/>
                </a:cubicBezTo>
                <a:cubicBezTo>
                  <a:pt x="4276" y="80854"/>
                  <a:pt x="8393" y="83673"/>
                  <a:pt x="12193" y="86618"/>
                </a:cubicBezTo>
                <a:cubicBezTo>
                  <a:pt x="16564" y="89975"/>
                  <a:pt x="20681" y="93459"/>
                  <a:pt x="24481" y="97480"/>
                </a:cubicBezTo>
                <a:cubicBezTo>
                  <a:pt x="24576" y="97576"/>
                  <a:pt x="24671" y="97607"/>
                  <a:pt x="24766" y="97639"/>
                </a:cubicBezTo>
                <a:cubicBezTo>
                  <a:pt x="24829" y="97671"/>
                  <a:pt x="24893" y="97702"/>
                  <a:pt x="24956" y="97734"/>
                </a:cubicBezTo>
                <a:lnTo>
                  <a:pt x="25019" y="97734"/>
                </a:lnTo>
                <a:cubicBezTo>
                  <a:pt x="25098" y="97773"/>
                  <a:pt x="25188" y="97800"/>
                  <a:pt x="25276" y="97800"/>
                </a:cubicBezTo>
                <a:cubicBezTo>
                  <a:pt x="25330" y="97800"/>
                  <a:pt x="25383" y="97790"/>
                  <a:pt x="25431" y="97766"/>
                </a:cubicBezTo>
                <a:cubicBezTo>
                  <a:pt x="25463" y="97766"/>
                  <a:pt x="25495" y="97766"/>
                  <a:pt x="25526" y="97766"/>
                </a:cubicBezTo>
                <a:cubicBezTo>
                  <a:pt x="27053" y="97766"/>
                  <a:pt x="27989" y="97015"/>
                  <a:pt x="29168" y="95929"/>
                </a:cubicBezTo>
                <a:cubicBezTo>
                  <a:pt x="31607" y="93680"/>
                  <a:pt x="33918" y="91368"/>
                  <a:pt x="36357" y="89152"/>
                </a:cubicBezTo>
                <a:cubicBezTo>
                  <a:pt x="41076" y="84845"/>
                  <a:pt x="45984" y="80696"/>
                  <a:pt x="50988" y="76737"/>
                </a:cubicBezTo>
                <a:cubicBezTo>
                  <a:pt x="51178" y="76611"/>
                  <a:pt x="51210" y="76421"/>
                  <a:pt x="51178" y="76262"/>
                </a:cubicBezTo>
                <a:cubicBezTo>
                  <a:pt x="51210" y="76231"/>
                  <a:pt x="51241" y="76167"/>
                  <a:pt x="51241" y="76072"/>
                </a:cubicBezTo>
                <a:cubicBezTo>
                  <a:pt x="52445" y="67807"/>
                  <a:pt x="51970" y="58971"/>
                  <a:pt x="52065" y="50611"/>
                </a:cubicBezTo>
                <a:cubicBezTo>
                  <a:pt x="52160" y="41807"/>
                  <a:pt x="52540" y="32813"/>
                  <a:pt x="51906" y="24009"/>
                </a:cubicBezTo>
                <a:cubicBezTo>
                  <a:pt x="51906" y="23882"/>
                  <a:pt x="51875" y="23787"/>
                  <a:pt x="51780" y="23724"/>
                </a:cubicBezTo>
                <a:cubicBezTo>
                  <a:pt x="51811" y="23692"/>
                  <a:pt x="51811" y="23660"/>
                  <a:pt x="51811" y="23597"/>
                </a:cubicBezTo>
                <a:cubicBezTo>
                  <a:pt x="51653" y="22805"/>
                  <a:pt x="51210" y="21950"/>
                  <a:pt x="50576" y="21380"/>
                </a:cubicBezTo>
                <a:cubicBezTo>
                  <a:pt x="50545" y="21190"/>
                  <a:pt x="50418" y="21032"/>
                  <a:pt x="50196" y="21032"/>
                </a:cubicBezTo>
                <a:cubicBezTo>
                  <a:pt x="49088" y="21063"/>
                  <a:pt x="47979" y="21095"/>
                  <a:pt x="46871" y="21158"/>
                </a:cubicBezTo>
                <a:lnTo>
                  <a:pt x="46839" y="21824"/>
                </a:lnTo>
                <a:cubicBezTo>
                  <a:pt x="47853" y="21855"/>
                  <a:pt x="48835" y="21887"/>
                  <a:pt x="49848" y="21919"/>
                </a:cubicBezTo>
                <a:cubicBezTo>
                  <a:pt x="49468" y="30976"/>
                  <a:pt x="50038" y="40128"/>
                  <a:pt x="50101" y="49185"/>
                </a:cubicBezTo>
                <a:cubicBezTo>
                  <a:pt x="50165" y="57989"/>
                  <a:pt x="49785" y="66762"/>
                  <a:pt x="49816" y="75502"/>
                </a:cubicBezTo>
                <a:cubicBezTo>
                  <a:pt x="49721" y="75502"/>
                  <a:pt x="49595" y="75502"/>
                  <a:pt x="49500" y="75597"/>
                </a:cubicBezTo>
                <a:cubicBezTo>
                  <a:pt x="45193" y="78606"/>
                  <a:pt x="41171" y="82153"/>
                  <a:pt x="37212" y="85573"/>
                </a:cubicBezTo>
                <a:cubicBezTo>
                  <a:pt x="33127" y="89152"/>
                  <a:pt x="28788" y="92762"/>
                  <a:pt x="25209" y="96879"/>
                </a:cubicBezTo>
                <a:cubicBezTo>
                  <a:pt x="25209" y="96847"/>
                  <a:pt x="25209" y="96815"/>
                  <a:pt x="25178" y="96784"/>
                </a:cubicBezTo>
                <a:cubicBezTo>
                  <a:pt x="21947" y="92952"/>
                  <a:pt x="17989" y="89753"/>
                  <a:pt x="14062" y="86713"/>
                </a:cubicBezTo>
                <a:cubicBezTo>
                  <a:pt x="9882" y="83483"/>
                  <a:pt x="5796" y="80126"/>
                  <a:pt x="1679" y="76801"/>
                </a:cubicBezTo>
                <a:cubicBezTo>
                  <a:pt x="1679" y="76769"/>
                  <a:pt x="1679" y="76769"/>
                  <a:pt x="1679" y="76737"/>
                </a:cubicBezTo>
                <a:cubicBezTo>
                  <a:pt x="2218" y="57958"/>
                  <a:pt x="698" y="39115"/>
                  <a:pt x="1363" y="20303"/>
                </a:cubicBezTo>
                <a:lnTo>
                  <a:pt x="1363" y="20303"/>
                </a:lnTo>
                <a:cubicBezTo>
                  <a:pt x="1959" y="20383"/>
                  <a:pt x="2568" y="20418"/>
                  <a:pt x="3175" y="20418"/>
                </a:cubicBezTo>
                <a:cubicBezTo>
                  <a:pt x="4018" y="20418"/>
                  <a:pt x="4860" y="20351"/>
                  <a:pt x="5670" y="20240"/>
                </a:cubicBezTo>
                <a:lnTo>
                  <a:pt x="5765" y="20240"/>
                </a:lnTo>
                <a:cubicBezTo>
                  <a:pt x="5765" y="22045"/>
                  <a:pt x="6018" y="23882"/>
                  <a:pt x="6493" y="25655"/>
                </a:cubicBezTo>
                <a:cubicBezTo>
                  <a:pt x="6746" y="26574"/>
                  <a:pt x="7063" y="27429"/>
                  <a:pt x="7443" y="28252"/>
                </a:cubicBezTo>
                <a:lnTo>
                  <a:pt x="8171" y="27936"/>
                </a:lnTo>
                <a:cubicBezTo>
                  <a:pt x="7348" y="26130"/>
                  <a:pt x="6810" y="24104"/>
                  <a:pt x="6651" y="21887"/>
                </a:cubicBezTo>
                <a:cubicBezTo>
                  <a:pt x="5860" y="11689"/>
                  <a:pt x="12890" y="2569"/>
                  <a:pt x="23056" y="1017"/>
                </a:cubicBezTo>
                <a:cubicBezTo>
                  <a:pt x="24029" y="876"/>
                  <a:pt x="24997" y="804"/>
                  <a:pt x="25955" y="804"/>
                </a:cubicBezTo>
                <a:cubicBezTo>
                  <a:pt x="27147" y="804"/>
                  <a:pt x="28326" y="915"/>
                  <a:pt x="29485" y="1144"/>
                </a:cubicBezTo>
                <a:cubicBezTo>
                  <a:pt x="29548" y="1207"/>
                  <a:pt x="29643" y="1239"/>
                  <a:pt x="29738" y="1270"/>
                </a:cubicBezTo>
                <a:cubicBezTo>
                  <a:pt x="29991" y="1270"/>
                  <a:pt x="30245" y="1302"/>
                  <a:pt x="30466" y="1334"/>
                </a:cubicBezTo>
                <a:cubicBezTo>
                  <a:pt x="32842" y="1904"/>
                  <a:pt x="35090" y="2917"/>
                  <a:pt x="37212" y="4247"/>
                </a:cubicBezTo>
                <a:cubicBezTo>
                  <a:pt x="42247" y="7478"/>
                  <a:pt x="44591" y="12260"/>
                  <a:pt x="44844" y="18150"/>
                </a:cubicBezTo>
                <a:cubicBezTo>
                  <a:pt x="44876" y="18467"/>
                  <a:pt x="44876" y="18783"/>
                  <a:pt x="44876" y="19132"/>
                </a:cubicBezTo>
                <a:lnTo>
                  <a:pt x="45699" y="19132"/>
                </a:lnTo>
                <a:cubicBezTo>
                  <a:pt x="45731" y="18467"/>
                  <a:pt x="45699" y="17802"/>
                  <a:pt x="45668" y="17137"/>
                </a:cubicBezTo>
                <a:lnTo>
                  <a:pt x="46649" y="17010"/>
                </a:lnTo>
                <a:cubicBezTo>
                  <a:pt x="45541" y="8713"/>
                  <a:pt x="39904" y="1365"/>
                  <a:pt x="30498" y="510"/>
                </a:cubicBezTo>
                <a:cubicBezTo>
                  <a:pt x="28966" y="172"/>
                  <a:pt x="27410" y="1"/>
                  <a:pt x="25860" y="1"/>
                </a:cubicBezTo>
                <a:close/>
              </a:path>
            </a:pathLst>
          </a:custGeom>
          <a:solidFill>
            <a:srgbClr val="FFA600"/>
          </a:solidFill>
          <a:ln>
            <a:noFill/>
          </a:ln>
        </p:spPr>
        <p:txBody>
          <a:bodyPr spcFirstLastPara="1" wrap="square" lIns="121900" tIns="121900" rIns="121900" bIns="121900" anchor="ctr" anchorCtr="0">
            <a:noAutofit/>
          </a:bodyPr>
          <a:lstStyle/>
          <a:p>
            <a:endParaRPr sz="2400"/>
          </a:p>
        </p:txBody>
      </p:sp>
      <p:sp>
        <p:nvSpPr>
          <p:cNvPr id="5" name="Marcador de Posição do Número do Diapositivo 4">
            <a:extLst>
              <a:ext uri="{FF2B5EF4-FFF2-40B4-BE49-F238E27FC236}">
                <a16:creationId xmlns:a16="http://schemas.microsoft.com/office/drawing/2014/main" id="{0F5787A9-7A4D-60A8-4C10-8904A311EB64}"/>
              </a:ext>
            </a:extLst>
          </p:cNvPr>
          <p:cNvSpPr>
            <a:spLocks noGrp="1"/>
          </p:cNvSpPr>
          <p:nvPr>
            <p:ph type="sldNum" sz="quarter" idx="12"/>
          </p:nvPr>
        </p:nvSpPr>
        <p:spPr/>
        <p:txBody>
          <a:bodyPr/>
          <a:lstStyle/>
          <a:p>
            <a:fld id="{47D4AA41-82C7-0749-AD25-9F0F6EE51291}" type="slidenum">
              <a:rPr lang="pt-PT" smtClean="0"/>
              <a:t>45</a:t>
            </a:fld>
            <a:endParaRPr lang="pt-PT"/>
          </a:p>
        </p:txBody>
      </p:sp>
      <p:sp>
        <p:nvSpPr>
          <p:cNvPr id="11" name="CaixaDeTexto 10">
            <a:extLst>
              <a:ext uri="{FF2B5EF4-FFF2-40B4-BE49-F238E27FC236}">
                <a16:creationId xmlns:a16="http://schemas.microsoft.com/office/drawing/2014/main" id="{7D807507-B787-FAC9-3481-6CB5F91CE32A}"/>
              </a:ext>
            </a:extLst>
          </p:cNvPr>
          <p:cNvSpPr txBox="1"/>
          <p:nvPr/>
        </p:nvSpPr>
        <p:spPr>
          <a:xfrm>
            <a:off x="10358120" y="572894"/>
            <a:ext cx="1506253" cy="646331"/>
          </a:xfrm>
          <a:prstGeom prst="rect">
            <a:avLst/>
          </a:prstGeom>
          <a:noFill/>
        </p:spPr>
        <p:txBody>
          <a:bodyPr wrap="square" lIns="91440" tIns="45720" rIns="91440" bIns="45720" rtlCol="0" anchor="t">
            <a:spAutoFit/>
          </a:bodyPr>
          <a:lstStyle/>
          <a:p>
            <a:pPr algn="ctr"/>
            <a:r>
              <a:rPr lang="pt-PT" err="1">
                <a:ea typeface="Calibri"/>
                <a:cs typeface="Calibri"/>
              </a:rPr>
              <a:t>Conclusions</a:t>
            </a:r>
          </a:p>
          <a:p>
            <a:pPr algn="ctr"/>
            <a:endParaRPr lang="pt-PT">
              <a:ea typeface="Calibri"/>
              <a:cs typeface="Calibri"/>
            </a:endParaRPr>
          </a:p>
        </p:txBody>
      </p:sp>
      <p:sp>
        <p:nvSpPr>
          <p:cNvPr id="2" name="CaixaDeTexto 1">
            <a:extLst>
              <a:ext uri="{FF2B5EF4-FFF2-40B4-BE49-F238E27FC236}">
                <a16:creationId xmlns:a16="http://schemas.microsoft.com/office/drawing/2014/main" id="{21E55D7C-4494-7129-4A57-7F5E61D8291B}"/>
              </a:ext>
            </a:extLst>
          </p:cNvPr>
          <p:cNvSpPr txBox="1"/>
          <p:nvPr/>
        </p:nvSpPr>
        <p:spPr>
          <a:xfrm>
            <a:off x="1098021" y="1217083"/>
            <a:ext cx="5741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PT"/>
          </a:p>
        </p:txBody>
      </p:sp>
      <p:pic>
        <p:nvPicPr>
          <p:cNvPr id="2254" name="Imagem 2253" descr="Machine Learning Brain Mind · Free image on Pixabay">
            <a:extLst>
              <a:ext uri="{FF2B5EF4-FFF2-40B4-BE49-F238E27FC236}">
                <a16:creationId xmlns:a16="http://schemas.microsoft.com/office/drawing/2014/main" id="{6AF7CF58-3FC5-EDC7-3AF2-11C51DACF9D3}"/>
              </a:ext>
            </a:extLst>
          </p:cNvPr>
          <p:cNvPicPr>
            <a:picLocks noChangeAspect="1"/>
          </p:cNvPicPr>
          <p:nvPr/>
        </p:nvPicPr>
        <p:blipFill>
          <a:blip r:embed="rId3"/>
          <a:stretch>
            <a:fillRect/>
          </a:stretch>
        </p:blipFill>
        <p:spPr>
          <a:xfrm>
            <a:off x="7016749" y="2343678"/>
            <a:ext cx="5386918" cy="5049309"/>
          </a:xfrm>
          <a:prstGeom prst="rect">
            <a:avLst/>
          </a:prstGeom>
        </p:spPr>
      </p:pic>
      <p:graphicFrame>
        <p:nvGraphicFramePr>
          <p:cNvPr id="77" name="Diagrama 76">
            <a:extLst>
              <a:ext uri="{FF2B5EF4-FFF2-40B4-BE49-F238E27FC236}">
                <a16:creationId xmlns:a16="http://schemas.microsoft.com/office/drawing/2014/main" id="{C28846A4-D4FE-5E7B-563B-1D449231007A}"/>
              </a:ext>
            </a:extLst>
          </p:cNvPr>
          <p:cNvGraphicFramePr/>
          <p:nvPr>
            <p:extLst>
              <p:ext uri="{D42A27DB-BD31-4B8C-83A1-F6EECF244321}">
                <p14:modId xmlns:p14="http://schemas.microsoft.com/office/powerpoint/2010/main" val="3507651881"/>
              </p:ext>
            </p:extLst>
          </p:nvPr>
        </p:nvGraphicFramePr>
        <p:xfrm>
          <a:off x="1153583" y="1049867"/>
          <a:ext cx="6921499" cy="5054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Marcador de Posição do Rodapé 3">
            <a:extLst>
              <a:ext uri="{FF2B5EF4-FFF2-40B4-BE49-F238E27FC236}">
                <a16:creationId xmlns:a16="http://schemas.microsoft.com/office/drawing/2014/main" id="{1C4DE491-057E-7507-C931-B0A3D5130CB8}"/>
              </a:ext>
            </a:extLst>
          </p:cNvPr>
          <p:cNvSpPr>
            <a:spLocks noGrp="1"/>
          </p:cNvSpPr>
          <p:nvPr>
            <p:ph type="ftr" sz="quarter" idx="11"/>
          </p:nvPr>
        </p:nvSpPr>
        <p:spPr>
          <a:xfrm>
            <a:off x="4038600" y="6356350"/>
            <a:ext cx="4114800" cy="365125"/>
          </a:xfrm>
        </p:spPr>
        <p:txBody>
          <a:bodyPr/>
          <a:lstStyle/>
          <a:p>
            <a:r>
              <a:rPr lang="pt-PT" dirty="0" err="1"/>
              <a:t>Machine</a:t>
            </a:r>
            <a:r>
              <a:rPr lang="pt-PT" dirty="0"/>
              <a:t> </a:t>
            </a:r>
            <a:r>
              <a:rPr lang="pt-PT" err="1"/>
              <a:t>Learning</a:t>
            </a:r>
            <a:r>
              <a:rPr lang="pt-PT" dirty="0"/>
              <a:t> in </a:t>
            </a:r>
            <a:r>
              <a:rPr lang="pt-PT" err="1"/>
              <a:t>Bioengineering</a:t>
            </a:r>
            <a:r>
              <a:rPr lang="pt-PT" dirty="0"/>
              <a:t> P1 2023/2024</a:t>
            </a:r>
          </a:p>
        </p:txBody>
      </p:sp>
    </p:spTree>
    <p:extLst>
      <p:ext uri="{BB962C8B-B14F-4D97-AF65-F5344CB8AC3E}">
        <p14:creationId xmlns:p14="http://schemas.microsoft.com/office/powerpoint/2010/main" val="1128139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A11A9B1-D03C-C65D-7A73-51186BBE0D50}"/>
              </a:ext>
            </a:extLst>
          </p:cNvPr>
          <p:cNvSpPr>
            <a:spLocks noGrp="1"/>
          </p:cNvSpPr>
          <p:nvPr>
            <p:ph idx="1"/>
          </p:nvPr>
        </p:nvSpPr>
        <p:spPr/>
        <p:txBody>
          <a:bodyPr vert="horz" lIns="91440" tIns="45720" rIns="91440" bIns="45720" rtlCol="0" anchor="t">
            <a:normAutofit/>
          </a:bodyPr>
          <a:lstStyle/>
          <a:p>
            <a:pPr marL="342900" indent="-342900">
              <a:buAutoNum type="arabicPeriod"/>
            </a:pPr>
            <a:r>
              <a:rPr lang="pt-PT" sz="1400" dirty="0">
                <a:solidFill>
                  <a:srgbClr val="333333"/>
                </a:solidFill>
                <a:ea typeface="+mn-lt"/>
                <a:cs typeface="+mn-lt"/>
              </a:rPr>
              <a:t>C Romero, J. </a:t>
            </a:r>
            <a:r>
              <a:rPr lang="pt-PT" sz="1400" dirty="0" err="1">
                <a:solidFill>
                  <a:srgbClr val="333333"/>
                </a:solidFill>
                <a:ea typeface="+mn-lt"/>
                <a:cs typeface="+mn-lt"/>
              </a:rPr>
              <a:t>Werme</a:t>
            </a:r>
            <a:r>
              <a:rPr lang="pt-PT" sz="1400" dirty="0">
                <a:solidFill>
                  <a:srgbClr val="333333"/>
                </a:solidFill>
                <a:ea typeface="+mn-lt"/>
                <a:cs typeface="+mn-lt"/>
              </a:rPr>
              <a:t>, P. R. Jansen, </a:t>
            </a:r>
            <a:r>
              <a:rPr lang="pt-PT" sz="1400" dirty="0">
                <a:solidFill>
                  <a:srgbClr val="808080"/>
                </a:solidFill>
                <a:ea typeface="+mn-lt"/>
                <a:cs typeface="+mn-lt"/>
              </a:rPr>
              <a:t> </a:t>
            </a:r>
            <a:r>
              <a:rPr lang="pt-PT" sz="1400" dirty="0">
                <a:solidFill>
                  <a:srgbClr val="333333"/>
                </a:solidFill>
                <a:ea typeface="+mn-lt"/>
                <a:cs typeface="+mn-lt"/>
              </a:rPr>
              <a:t>J. </a:t>
            </a:r>
            <a:r>
              <a:rPr lang="pt-PT" sz="1400" dirty="0" err="1">
                <a:solidFill>
                  <a:srgbClr val="333333"/>
                </a:solidFill>
                <a:ea typeface="+mn-lt"/>
                <a:cs typeface="+mn-lt"/>
              </a:rPr>
              <a:t>Gelernter</a:t>
            </a:r>
            <a:r>
              <a:rPr lang="pt-PT" sz="1400" dirty="0">
                <a:solidFill>
                  <a:srgbClr val="333333"/>
                </a:solidFill>
                <a:ea typeface="+mn-lt"/>
                <a:cs typeface="+mn-lt"/>
              </a:rPr>
              <a:t>, M. B. Stein, </a:t>
            </a:r>
            <a:r>
              <a:rPr lang="pt-PT" sz="1400" dirty="0">
                <a:solidFill>
                  <a:srgbClr val="808080"/>
                </a:solidFill>
                <a:ea typeface="+mn-lt"/>
                <a:cs typeface="+mn-lt"/>
              </a:rPr>
              <a:t> </a:t>
            </a:r>
            <a:r>
              <a:rPr lang="pt-PT" sz="1400" dirty="0">
                <a:solidFill>
                  <a:srgbClr val="333333"/>
                </a:solidFill>
                <a:ea typeface="+mn-lt"/>
                <a:cs typeface="+mn-lt"/>
              </a:rPr>
              <a:t>D. </a:t>
            </a:r>
            <a:r>
              <a:rPr lang="pt-PT" sz="1400" dirty="0" err="1">
                <a:solidFill>
                  <a:srgbClr val="333333"/>
                </a:solidFill>
                <a:ea typeface="+mn-lt"/>
                <a:cs typeface="+mn-lt"/>
              </a:rPr>
              <a:t>Levey</a:t>
            </a:r>
            <a:r>
              <a:rPr lang="pt-PT" sz="1400" dirty="0">
                <a:solidFill>
                  <a:srgbClr val="333333"/>
                </a:solidFill>
                <a:ea typeface="+mn-lt"/>
                <a:cs typeface="+mn-lt"/>
              </a:rPr>
              <a:t>, R. </a:t>
            </a:r>
            <a:r>
              <a:rPr lang="pt-PT" sz="1400" dirty="0" err="1">
                <a:solidFill>
                  <a:srgbClr val="333333"/>
                </a:solidFill>
                <a:ea typeface="+mn-lt"/>
                <a:cs typeface="+mn-lt"/>
              </a:rPr>
              <a:t>Polimanti</a:t>
            </a:r>
            <a:r>
              <a:rPr lang="pt-PT" sz="1400" dirty="0">
                <a:solidFill>
                  <a:srgbClr val="333333"/>
                </a:solidFill>
                <a:ea typeface="+mn-lt"/>
                <a:cs typeface="+mn-lt"/>
              </a:rPr>
              <a:t>, C. de </a:t>
            </a:r>
            <a:r>
              <a:rPr lang="pt-PT" sz="1400" dirty="0" err="1">
                <a:solidFill>
                  <a:srgbClr val="333333"/>
                </a:solidFill>
                <a:ea typeface="+mn-lt"/>
                <a:cs typeface="+mn-lt"/>
              </a:rPr>
              <a:t>Leeuw</a:t>
            </a:r>
            <a:r>
              <a:rPr lang="pt-PT" sz="1400" dirty="0">
                <a:solidFill>
                  <a:srgbClr val="333333"/>
                </a:solidFill>
                <a:ea typeface="+mn-lt"/>
                <a:cs typeface="+mn-lt"/>
              </a:rPr>
              <a:t>, D. </a:t>
            </a:r>
            <a:r>
              <a:rPr lang="pt-PT" sz="1400" dirty="0" err="1">
                <a:solidFill>
                  <a:srgbClr val="333333"/>
                </a:solidFill>
                <a:ea typeface="+mn-lt"/>
                <a:cs typeface="+mn-lt"/>
              </a:rPr>
              <a:t>Posthuma</a:t>
            </a:r>
            <a:r>
              <a:rPr lang="pt-PT" sz="1400" dirty="0">
                <a:solidFill>
                  <a:srgbClr val="333333"/>
                </a:solidFill>
                <a:ea typeface="+mn-lt"/>
                <a:cs typeface="+mn-lt"/>
              </a:rPr>
              <a:t>, M. Nagel, S. van der </a:t>
            </a:r>
            <a:r>
              <a:rPr lang="pt-PT" sz="1400" dirty="0" err="1">
                <a:solidFill>
                  <a:srgbClr val="333333"/>
                </a:solidFill>
                <a:ea typeface="+mn-lt"/>
                <a:cs typeface="+mn-lt"/>
              </a:rPr>
              <a:t>Sluis</a:t>
            </a:r>
            <a:r>
              <a:rPr lang="pt-PT" sz="1400" dirty="0">
                <a:solidFill>
                  <a:srgbClr val="333333"/>
                </a:solidFill>
                <a:ea typeface="+mn-lt"/>
                <a:cs typeface="+mn-lt"/>
              </a:rPr>
              <a:t>(2022). </a:t>
            </a:r>
            <a:r>
              <a:rPr lang="pt-PT" sz="1400" dirty="0" err="1">
                <a:solidFill>
                  <a:srgbClr val="333333"/>
                </a:solidFill>
                <a:ea typeface="+mn-lt"/>
                <a:cs typeface="+mn-lt"/>
              </a:rPr>
              <a:t>Exploring</a:t>
            </a:r>
            <a:r>
              <a:rPr lang="pt-PT" sz="1400" dirty="0">
                <a:solidFill>
                  <a:srgbClr val="333333"/>
                </a:solidFill>
                <a:ea typeface="+mn-lt"/>
                <a:cs typeface="+mn-lt"/>
              </a:rPr>
              <a:t> </a:t>
            </a:r>
            <a:r>
              <a:rPr lang="pt-PT" sz="1400" dirty="0" err="1">
                <a:solidFill>
                  <a:srgbClr val="333333"/>
                </a:solidFill>
                <a:ea typeface="+mn-lt"/>
                <a:cs typeface="+mn-lt"/>
              </a:rPr>
              <a:t>the</a:t>
            </a:r>
            <a:r>
              <a:rPr lang="pt-PT" sz="1400" dirty="0">
                <a:solidFill>
                  <a:srgbClr val="333333"/>
                </a:solidFill>
                <a:ea typeface="+mn-lt"/>
                <a:cs typeface="+mn-lt"/>
              </a:rPr>
              <a:t> </a:t>
            </a:r>
            <a:r>
              <a:rPr lang="pt-PT" sz="1400" dirty="0" err="1">
                <a:solidFill>
                  <a:srgbClr val="333333"/>
                </a:solidFill>
                <a:ea typeface="+mn-lt"/>
                <a:cs typeface="+mn-lt"/>
              </a:rPr>
              <a:t>genetic</a:t>
            </a:r>
            <a:r>
              <a:rPr lang="pt-PT" sz="1400" dirty="0">
                <a:solidFill>
                  <a:srgbClr val="333333"/>
                </a:solidFill>
                <a:ea typeface="+mn-lt"/>
                <a:cs typeface="+mn-lt"/>
              </a:rPr>
              <a:t> </a:t>
            </a:r>
            <a:r>
              <a:rPr lang="pt-PT" sz="1400" dirty="0" err="1">
                <a:solidFill>
                  <a:srgbClr val="333333"/>
                </a:solidFill>
                <a:ea typeface="+mn-lt"/>
                <a:cs typeface="+mn-lt"/>
              </a:rPr>
              <a:t>overlap</a:t>
            </a:r>
            <a:r>
              <a:rPr lang="pt-PT" sz="1400" dirty="0">
                <a:solidFill>
                  <a:srgbClr val="333333"/>
                </a:solidFill>
                <a:ea typeface="+mn-lt"/>
                <a:cs typeface="+mn-lt"/>
              </a:rPr>
              <a:t> </a:t>
            </a:r>
            <a:r>
              <a:rPr lang="pt-PT" sz="1400" dirty="0" err="1">
                <a:solidFill>
                  <a:srgbClr val="333333"/>
                </a:solidFill>
                <a:ea typeface="+mn-lt"/>
                <a:cs typeface="+mn-lt"/>
              </a:rPr>
              <a:t>between</a:t>
            </a:r>
            <a:r>
              <a:rPr lang="pt-PT" sz="1400" dirty="0">
                <a:solidFill>
                  <a:srgbClr val="333333"/>
                </a:solidFill>
                <a:ea typeface="+mn-lt"/>
                <a:cs typeface="+mn-lt"/>
              </a:rPr>
              <a:t> 12 </a:t>
            </a:r>
            <a:r>
              <a:rPr lang="pt-PT" sz="1400" dirty="0" err="1">
                <a:solidFill>
                  <a:srgbClr val="333333"/>
                </a:solidFill>
                <a:ea typeface="+mn-lt"/>
                <a:cs typeface="+mn-lt"/>
              </a:rPr>
              <a:t>psychiatric</a:t>
            </a:r>
            <a:r>
              <a:rPr lang="pt-PT" sz="1400" dirty="0">
                <a:solidFill>
                  <a:srgbClr val="333333"/>
                </a:solidFill>
                <a:ea typeface="+mn-lt"/>
                <a:cs typeface="+mn-lt"/>
              </a:rPr>
              <a:t> </a:t>
            </a:r>
            <a:r>
              <a:rPr lang="pt-PT" sz="1400" dirty="0" err="1">
                <a:solidFill>
                  <a:srgbClr val="333333"/>
                </a:solidFill>
                <a:ea typeface="+mn-lt"/>
                <a:cs typeface="+mn-lt"/>
              </a:rPr>
              <a:t>disorders</a:t>
            </a:r>
            <a:r>
              <a:rPr lang="pt-PT" sz="1400" dirty="0">
                <a:solidFill>
                  <a:srgbClr val="333333"/>
                </a:solidFill>
                <a:ea typeface="+mn-lt"/>
                <a:cs typeface="+mn-lt"/>
              </a:rPr>
              <a:t>.  </a:t>
            </a:r>
            <a:r>
              <a:rPr lang="pt-PT" sz="1400" dirty="0">
                <a:solidFill>
                  <a:srgbClr val="333333"/>
                </a:solidFill>
                <a:ea typeface="+mn-lt"/>
                <a:cs typeface="+mn-lt"/>
                <a:hlinkClick r:id="rId2"/>
              </a:rPr>
              <a:t>https://doi.org/10.1101/2022.04.12.22273763</a:t>
            </a:r>
            <a:r>
              <a:rPr lang="pt-PT" sz="1400" dirty="0">
                <a:solidFill>
                  <a:srgbClr val="333333"/>
                </a:solidFill>
                <a:ea typeface="+mn-lt"/>
                <a:cs typeface="+mn-lt"/>
              </a:rPr>
              <a:t> </a:t>
            </a:r>
          </a:p>
          <a:p>
            <a:pPr marL="342900" indent="-342900">
              <a:buAutoNum type="arabicPeriod"/>
            </a:pPr>
            <a:r>
              <a:rPr lang="en-US" sz="1400" dirty="0">
                <a:solidFill>
                  <a:srgbClr val="000000"/>
                </a:solidFill>
                <a:ea typeface="+mn-lt"/>
                <a:cs typeface="+mn-lt"/>
              </a:rPr>
              <a:t>D. </a:t>
            </a:r>
            <a:r>
              <a:rPr lang="en-US" sz="1400" dirty="0" err="1">
                <a:solidFill>
                  <a:srgbClr val="000000"/>
                </a:solidFill>
                <a:ea typeface="+mn-lt"/>
                <a:cs typeface="+mn-lt"/>
              </a:rPr>
              <a:t>Patrik</a:t>
            </a:r>
            <a:r>
              <a:rPr lang="en-US" sz="1400" dirty="0">
                <a:solidFill>
                  <a:srgbClr val="000000"/>
                </a:solidFill>
                <a:ea typeface="+mn-lt"/>
                <a:cs typeface="+mn-lt"/>
              </a:rPr>
              <a:t>, “How does gene expression clustering work ?,” </a:t>
            </a:r>
            <a:r>
              <a:rPr lang="en-US" sz="1400" i="1" dirty="0">
                <a:solidFill>
                  <a:srgbClr val="000000"/>
                </a:solidFill>
                <a:ea typeface="+mn-lt"/>
                <a:cs typeface="+mn-lt"/>
              </a:rPr>
              <a:t>Nat. </a:t>
            </a:r>
            <a:r>
              <a:rPr lang="en-US" sz="1400" i="1" dirty="0" err="1">
                <a:solidFill>
                  <a:srgbClr val="000000"/>
                </a:solidFill>
                <a:ea typeface="+mn-lt"/>
                <a:cs typeface="+mn-lt"/>
              </a:rPr>
              <a:t>Biotechnol</a:t>
            </a:r>
            <a:r>
              <a:rPr lang="en-US" sz="1400" i="1" dirty="0">
                <a:solidFill>
                  <a:srgbClr val="000000"/>
                </a:solidFill>
                <a:ea typeface="+mn-lt"/>
                <a:cs typeface="+mn-lt"/>
              </a:rPr>
              <a:t>.</a:t>
            </a:r>
            <a:r>
              <a:rPr lang="en-US" sz="1400" dirty="0">
                <a:solidFill>
                  <a:srgbClr val="000000"/>
                </a:solidFill>
                <a:ea typeface="+mn-lt"/>
                <a:cs typeface="+mn-lt"/>
              </a:rPr>
              <a:t>, vol. 23, no. 12, pp. 1499–1501, 2005.</a:t>
            </a:r>
            <a:endParaRPr lang="pt-PT" sz="1400" dirty="0">
              <a:solidFill>
                <a:srgbClr val="333333"/>
              </a:solidFill>
              <a:ea typeface="+mn-lt"/>
              <a:cs typeface="+mn-lt"/>
            </a:endParaRPr>
          </a:p>
          <a:p>
            <a:pPr marL="342900" indent="-342900">
              <a:buAutoNum type="arabicPeriod"/>
            </a:pPr>
            <a:r>
              <a:rPr lang="pt-PT" sz="1400" dirty="0">
                <a:solidFill>
                  <a:srgbClr val="000000"/>
                </a:solidFill>
                <a:ea typeface="+mn-lt"/>
                <a:cs typeface="+mn-lt"/>
              </a:rPr>
              <a:t>Agapito, G., Milano, M., &amp; </a:t>
            </a:r>
            <a:r>
              <a:rPr lang="pt-PT" sz="1400" dirty="0" err="1">
                <a:solidFill>
                  <a:srgbClr val="000000"/>
                </a:solidFill>
                <a:ea typeface="+mn-lt"/>
                <a:cs typeface="+mn-lt"/>
              </a:rPr>
              <a:t>Cannataro</a:t>
            </a:r>
            <a:r>
              <a:rPr lang="pt-PT" sz="1400" dirty="0">
                <a:solidFill>
                  <a:srgbClr val="000000"/>
                </a:solidFill>
                <a:ea typeface="+mn-lt"/>
                <a:cs typeface="+mn-lt"/>
              </a:rPr>
              <a:t>, M. (2022). A </a:t>
            </a:r>
            <a:r>
              <a:rPr lang="pt-PT" sz="1400" dirty="0" err="1">
                <a:solidFill>
                  <a:srgbClr val="000000"/>
                </a:solidFill>
                <a:ea typeface="+mn-lt"/>
                <a:cs typeface="+mn-lt"/>
              </a:rPr>
              <a:t>Python</a:t>
            </a:r>
            <a:r>
              <a:rPr lang="pt-PT" sz="1400" dirty="0">
                <a:solidFill>
                  <a:srgbClr val="000000"/>
                </a:solidFill>
                <a:ea typeface="+mn-lt"/>
                <a:cs typeface="+mn-lt"/>
              </a:rPr>
              <a:t> </a:t>
            </a:r>
            <a:r>
              <a:rPr lang="pt-PT" sz="1400" dirty="0" err="1">
                <a:solidFill>
                  <a:srgbClr val="000000"/>
                </a:solidFill>
                <a:ea typeface="+mn-lt"/>
                <a:cs typeface="+mn-lt"/>
              </a:rPr>
              <a:t>Clustering</a:t>
            </a:r>
            <a:r>
              <a:rPr lang="pt-PT" sz="1400" dirty="0">
                <a:solidFill>
                  <a:srgbClr val="000000"/>
                </a:solidFill>
                <a:ea typeface="+mn-lt"/>
                <a:cs typeface="+mn-lt"/>
              </a:rPr>
              <a:t> </a:t>
            </a:r>
            <a:r>
              <a:rPr lang="pt-PT" sz="1400" dirty="0" err="1">
                <a:solidFill>
                  <a:srgbClr val="000000"/>
                </a:solidFill>
                <a:ea typeface="+mn-lt"/>
                <a:cs typeface="+mn-lt"/>
              </a:rPr>
              <a:t>Analysis</a:t>
            </a:r>
            <a:r>
              <a:rPr lang="pt-PT" sz="1400" dirty="0">
                <a:solidFill>
                  <a:srgbClr val="000000"/>
                </a:solidFill>
                <a:ea typeface="+mn-lt"/>
                <a:cs typeface="+mn-lt"/>
              </a:rPr>
              <a:t> </a:t>
            </a:r>
            <a:r>
              <a:rPr lang="pt-PT" sz="1400" dirty="0" err="1">
                <a:solidFill>
                  <a:srgbClr val="000000"/>
                </a:solidFill>
                <a:ea typeface="+mn-lt"/>
                <a:cs typeface="+mn-lt"/>
              </a:rPr>
              <a:t>Protocol</a:t>
            </a:r>
            <a:r>
              <a:rPr lang="pt-PT" sz="1400" dirty="0">
                <a:solidFill>
                  <a:srgbClr val="000000"/>
                </a:solidFill>
                <a:ea typeface="+mn-lt"/>
                <a:cs typeface="+mn-lt"/>
              </a:rPr>
              <a:t> </a:t>
            </a:r>
            <a:r>
              <a:rPr lang="pt-PT" sz="1400" dirty="0" err="1">
                <a:solidFill>
                  <a:srgbClr val="000000"/>
                </a:solidFill>
                <a:ea typeface="+mn-lt"/>
                <a:cs typeface="+mn-lt"/>
              </a:rPr>
              <a:t>of</a:t>
            </a:r>
            <a:r>
              <a:rPr lang="pt-PT" sz="1400" dirty="0">
                <a:solidFill>
                  <a:srgbClr val="000000"/>
                </a:solidFill>
                <a:ea typeface="+mn-lt"/>
                <a:cs typeface="+mn-lt"/>
              </a:rPr>
              <a:t> Genes </a:t>
            </a:r>
            <a:r>
              <a:rPr lang="pt-PT" sz="1400" dirty="0" err="1">
                <a:solidFill>
                  <a:srgbClr val="000000"/>
                </a:solidFill>
                <a:ea typeface="+mn-lt"/>
                <a:cs typeface="+mn-lt"/>
              </a:rPr>
              <a:t>Expression</a:t>
            </a:r>
            <a:r>
              <a:rPr lang="pt-PT" sz="1400" dirty="0">
                <a:solidFill>
                  <a:srgbClr val="000000"/>
                </a:solidFill>
                <a:ea typeface="+mn-lt"/>
                <a:cs typeface="+mn-lt"/>
              </a:rPr>
              <a:t> Data Sets. </a:t>
            </a:r>
            <a:r>
              <a:rPr lang="pt-PT" sz="1400" i="1" dirty="0">
                <a:solidFill>
                  <a:srgbClr val="000000"/>
                </a:solidFill>
                <a:ea typeface="+mn-lt"/>
                <a:cs typeface="+mn-lt"/>
              </a:rPr>
              <a:t>Genes</a:t>
            </a:r>
            <a:r>
              <a:rPr lang="pt-PT" sz="1400" dirty="0">
                <a:solidFill>
                  <a:srgbClr val="000000"/>
                </a:solidFill>
                <a:ea typeface="+mn-lt"/>
                <a:cs typeface="+mn-lt"/>
              </a:rPr>
              <a:t>, </a:t>
            </a:r>
            <a:r>
              <a:rPr lang="pt-PT" sz="1400" i="1" dirty="0">
                <a:solidFill>
                  <a:srgbClr val="000000"/>
                </a:solidFill>
                <a:ea typeface="+mn-lt"/>
                <a:cs typeface="+mn-lt"/>
              </a:rPr>
              <a:t>13</a:t>
            </a:r>
            <a:r>
              <a:rPr lang="pt-PT" sz="1400" dirty="0">
                <a:solidFill>
                  <a:srgbClr val="000000"/>
                </a:solidFill>
                <a:ea typeface="+mn-lt"/>
                <a:cs typeface="+mn-lt"/>
              </a:rPr>
              <a:t>(10). </a:t>
            </a:r>
            <a:r>
              <a:rPr lang="pt-PT" sz="1400" dirty="0">
                <a:solidFill>
                  <a:srgbClr val="000000"/>
                </a:solidFill>
                <a:ea typeface="+mn-lt"/>
                <a:cs typeface="+mn-lt"/>
                <a:hlinkClick r:id="rId3"/>
              </a:rPr>
              <a:t>https://doi.org/10.3390/genes13101839</a:t>
            </a:r>
            <a:r>
              <a:rPr lang="pt-PT" sz="1400" dirty="0">
                <a:solidFill>
                  <a:srgbClr val="000000"/>
                </a:solidFill>
                <a:ea typeface="+mn-lt"/>
                <a:cs typeface="+mn-lt"/>
              </a:rPr>
              <a:t>  </a:t>
            </a:r>
          </a:p>
          <a:p>
            <a:pPr marL="342900" indent="-342900">
              <a:buAutoNum type="arabicPeriod"/>
            </a:pPr>
            <a:r>
              <a:rPr lang="pt-PT" sz="1400" dirty="0" err="1">
                <a:solidFill>
                  <a:srgbClr val="333333"/>
                </a:solidFill>
                <a:ea typeface="+mn-lt"/>
                <a:cs typeface="+mn-lt"/>
              </a:rPr>
              <a:t>Mathur</a:t>
            </a:r>
            <a:r>
              <a:rPr lang="pt-PT" sz="1400" dirty="0">
                <a:solidFill>
                  <a:srgbClr val="333333"/>
                </a:solidFill>
                <a:ea typeface="+mn-lt"/>
                <a:cs typeface="+mn-lt"/>
              </a:rPr>
              <a:t>, R., </a:t>
            </a:r>
            <a:r>
              <a:rPr lang="pt-PT" sz="1400" dirty="0" err="1">
                <a:solidFill>
                  <a:srgbClr val="333333"/>
                </a:solidFill>
                <a:ea typeface="+mn-lt"/>
                <a:cs typeface="+mn-lt"/>
              </a:rPr>
              <a:t>Rotroff</a:t>
            </a:r>
            <a:r>
              <a:rPr lang="pt-PT" sz="1400" dirty="0">
                <a:solidFill>
                  <a:srgbClr val="333333"/>
                </a:solidFill>
                <a:ea typeface="+mn-lt"/>
                <a:cs typeface="+mn-lt"/>
              </a:rPr>
              <a:t>, D., Ma, J. </a:t>
            </a:r>
            <a:r>
              <a:rPr lang="pt-PT" sz="1400" i="1" dirty="0" err="1">
                <a:solidFill>
                  <a:srgbClr val="333333"/>
                </a:solidFill>
                <a:ea typeface="+mn-lt"/>
                <a:cs typeface="+mn-lt"/>
              </a:rPr>
              <a:t>et</a:t>
            </a:r>
            <a:r>
              <a:rPr lang="pt-PT" sz="1400" i="1" dirty="0">
                <a:solidFill>
                  <a:srgbClr val="333333"/>
                </a:solidFill>
                <a:ea typeface="+mn-lt"/>
                <a:cs typeface="+mn-lt"/>
              </a:rPr>
              <a:t> al.</a:t>
            </a:r>
            <a:r>
              <a:rPr lang="pt-PT" sz="1400" dirty="0">
                <a:solidFill>
                  <a:srgbClr val="333333"/>
                </a:solidFill>
                <a:ea typeface="+mn-lt"/>
                <a:cs typeface="+mn-lt"/>
              </a:rPr>
              <a:t> Gene set </a:t>
            </a:r>
            <a:r>
              <a:rPr lang="pt-PT" sz="1400" dirty="0" err="1">
                <a:solidFill>
                  <a:srgbClr val="333333"/>
                </a:solidFill>
                <a:ea typeface="+mn-lt"/>
                <a:cs typeface="+mn-lt"/>
              </a:rPr>
              <a:t>analysis</a:t>
            </a:r>
            <a:r>
              <a:rPr lang="pt-PT" sz="1400" dirty="0">
                <a:solidFill>
                  <a:srgbClr val="333333"/>
                </a:solidFill>
                <a:ea typeface="+mn-lt"/>
                <a:cs typeface="+mn-lt"/>
              </a:rPr>
              <a:t> </a:t>
            </a:r>
            <a:r>
              <a:rPr lang="pt-PT" sz="1400" dirty="0" err="1">
                <a:solidFill>
                  <a:srgbClr val="333333"/>
                </a:solidFill>
                <a:ea typeface="+mn-lt"/>
                <a:cs typeface="+mn-lt"/>
              </a:rPr>
              <a:t>methods</a:t>
            </a:r>
            <a:r>
              <a:rPr lang="pt-PT" sz="1400" dirty="0">
                <a:solidFill>
                  <a:srgbClr val="333333"/>
                </a:solidFill>
                <a:ea typeface="+mn-lt"/>
                <a:cs typeface="+mn-lt"/>
              </a:rPr>
              <a:t>: a </a:t>
            </a:r>
            <a:r>
              <a:rPr lang="pt-PT" sz="1400" dirty="0" err="1">
                <a:solidFill>
                  <a:srgbClr val="333333"/>
                </a:solidFill>
                <a:ea typeface="+mn-lt"/>
                <a:cs typeface="+mn-lt"/>
              </a:rPr>
              <a:t>systematic</a:t>
            </a:r>
            <a:r>
              <a:rPr lang="pt-PT" sz="1400" dirty="0">
                <a:solidFill>
                  <a:srgbClr val="333333"/>
                </a:solidFill>
                <a:ea typeface="+mn-lt"/>
                <a:cs typeface="+mn-lt"/>
              </a:rPr>
              <a:t> </a:t>
            </a:r>
            <a:r>
              <a:rPr lang="pt-PT" sz="1400" dirty="0" err="1">
                <a:solidFill>
                  <a:srgbClr val="333333"/>
                </a:solidFill>
                <a:ea typeface="+mn-lt"/>
                <a:cs typeface="+mn-lt"/>
              </a:rPr>
              <a:t>comparison</a:t>
            </a:r>
            <a:r>
              <a:rPr lang="pt-PT" sz="1400" dirty="0">
                <a:solidFill>
                  <a:srgbClr val="333333"/>
                </a:solidFill>
                <a:ea typeface="+mn-lt"/>
                <a:cs typeface="+mn-lt"/>
              </a:rPr>
              <a:t>. </a:t>
            </a:r>
            <a:r>
              <a:rPr lang="pt-PT" sz="1400" i="1" dirty="0" err="1">
                <a:solidFill>
                  <a:srgbClr val="333333"/>
                </a:solidFill>
                <a:ea typeface="+mn-lt"/>
                <a:cs typeface="+mn-lt"/>
              </a:rPr>
              <a:t>BioData</a:t>
            </a:r>
            <a:r>
              <a:rPr lang="pt-PT" sz="1400" i="1" dirty="0">
                <a:solidFill>
                  <a:srgbClr val="333333"/>
                </a:solidFill>
                <a:ea typeface="+mn-lt"/>
                <a:cs typeface="+mn-lt"/>
              </a:rPr>
              <a:t> </a:t>
            </a:r>
            <a:r>
              <a:rPr lang="pt-PT" sz="1400" i="1" dirty="0" err="1">
                <a:solidFill>
                  <a:srgbClr val="333333"/>
                </a:solidFill>
                <a:ea typeface="+mn-lt"/>
                <a:cs typeface="+mn-lt"/>
              </a:rPr>
              <a:t>Mining</a:t>
            </a:r>
            <a:r>
              <a:rPr lang="pt-PT" sz="1400" dirty="0">
                <a:solidFill>
                  <a:srgbClr val="333333"/>
                </a:solidFill>
                <a:ea typeface="+mn-lt"/>
                <a:cs typeface="+mn-lt"/>
              </a:rPr>
              <a:t> </a:t>
            </a:r>
            <a:r>
              <a:rPr lang="pt-PT" sz="1400" b="1" dirty="0">
                <a:solidFill>
                  <a:srgbClr val="333333"/>
                </a:solidFill>
                <a:ea typeface="+mn-lt"/>
                <a:cs typeface="+mn-lt"/>
              </a:rPr>
              <a:t>11</a:t>
            </a:r>
            <a:r>
              <a:rPr lang="pt-PT" sz="1400" dirty="0">
                <a:solidFill>
                  <a:srgbClr val="333333"/>
                </a:solidFill>
                <a:ea typeface="+mn-lt"/>
                <a:cs typeface="+mn-lt"/>
              </a:rPr>
              <a:t>, 8 (2018). </a:t>
            </a:r>
            <a:r>
              <a:rPr lang="pt-PT" sz="1400" dirty="0">
                <a:solidFill>
                  <a:srgbClr val="333333"/>
                </a:solidFill>
                <a:ea typeface="+mn-lt"/>
                <a:cs typeface="+mn-lt"/>
                <a:hlinkClick r:id="rId4"/>
              </a:rPr>
              <a:t>https://doi.org/10.1186/s13040-018-0166-8</a:t>
            </a:r>
            <a:r>
              <a:rPr lang="pt-PT" sz="1400" dirty="0">
                <a:solidFill>
                  <a:srgbClr val="333333"/>
                </a:solidFill>
                <a:ea typeface="+mn-lt"/>
                <a:cs typeface="+mn-lt"/>
              </a:rPr>
              <a:t> </a:t>
            </a:r>
            <a:endParaRPr lang="pt-PT" sz="1400" dirty="0">
              <a:solidFill>
                <a:srgbClr val="000000"/>
              </a:solidFill>
              <a:ea typeface="+mn-lt"/>
              <a:cs typeface="+mn-lt"/>
            </a:endParaRPr>
          </a:p>
          <a:p>
            <a:pPr marL="342900" indent="-342900">
              <a:buAutoNum type="arabicPeriod"/>
            </a:pPr>
            <a:r>
              <a:rPr lang="pt-PT" sz="1400" dirty="0">
                <a:solidFill>
                  <a:srgbClr val="212121"/>
                </a:solidFill>
                <a:ea typeface="+mn-lt"/>
                <a:cs typeface="+mn-lt"/>
              </a:rPr>
              <a:t>Li W, </a:t>
            </a:r>
            <a:r>
              <a:rPr lang="pt-PT" sz="1400" dirty="0" err="1">
                <a:solidFill>
                  <a:srgbClr val="212121"/>
                </a:solidFill>
                <a:ea typeface="+mn-lt"/>
                <a:cs typeface="+mn-lt"/>
              </a:rPr>
              <a:t>Cerise</a:t>
            </a:r>
            <a:r>
              <a:rPr lang="pt-PT" sz="1400" dirty="0">
                <a:solidFill>
                  <a:srgbClr val="212121"/>
                </a:solidFill>
                <a:ea typeface="+mn-lt"/>
                <a:cs typeface="+mn-lt"/>
              </a:rPr>
              <a:t> JE, Yang Y, </a:t>
            </a:r>
            <a:r>
              <a:rPr lang="pt-PT" sz="1400" dirty="0" err="1">
                <a:solidFill>
                  <a:srgbClr val="212121"/>
                </a:solidFill>
                <a:ea typeface="+mn-lt"/>
                <a:cs typeface="+mn-lt"/>
              </a:rPr>
              <a:t>Han</a:t>
            </a:r>
            <a:r>
              <a:rPr lang="pt-PT" sz="1400" dirty="0">
                <a:solidFill>
                  <a:srgbClr val="212121"/>
                </a:solidFill>
                <a:ea typeface="+mn-lt"/>
                <a:cs typeface="+mn-lt"/>
              </a:rPr>
              <a:t> H. </a:t>
            </a:r>
            <a:r>
              <a:rPr lang="pt-PT" sz="1400" dirty="0" err="1">
                <a:solidFill>
                  <a:srgbClr val="212121"/>
                </a:solidFill>
                <a:ea typeface="+mn-lt"/>
                <a:cs typeface="+mn-lt"/>
              </a:rPr>
              <a:t>Application</a:t>
            </a:r>
            <a:r>
              <a:rPr lang="pt-PT" sz="1400" dirty="0">
                <a:solidFill>
                  <a:srgbClr val="212121"/>
                </a:solidFill>
                <a:ea typeface="+mn-lt"/>
                <a:cs typeface="+mn-lt"/>
              </a:rPr>
              <a:t> </a:t>
            </a:r>
            <a:r>
              <a:rPr lang="pt-PT" sz="1400" dirty="0" err="1">
                <a:solidFill>
                  <a:srgbClr val="212121"/>
                </a:solidFill>
                <a:ea typeface="+mn-lt"/>
                <a:cs typeface="+mn-lt"/>
              </a:rPr>
              <a:t>of</a:t>
            </a:r>
            <a:r>
              <a:rPr lang="pt-PT" sz="1400" dirty="0">
                <a:solidFill>
                  <a:srgbClr val="212121"/>
                </a:solidFill>
                <a:ea typeface="+mn-lt"/>
                <a:cs typeface="+mn-lt"/>
              </a:rPr>
              <a:t> t-SNE to </a:t>
            </a:r>
            <a:r>
              <a:rPr lang="pt-PT" sz="1400" dirty="0" err="1">
                <a:solidFill>
                  <a:srgbClr val="212121"/>
                </a:solidFill>
                <a:ea typeface="+mn-lt"/>
                <a:cs typeface="+mn-lt"/>
              </a:rPr>
              <a:t>human</a:t>
            </a:r>
            <a:r>
              <a:rPr lang="pt-PT" sz="1400" dirty="0">
                <a:solidFill>
                  <a:srgbClr val="212121"/>
                </a:solidFill>
                <a:ea typeface="+mn-lt"/>
                <a:cs typeface="+mn-lt"/>
              </a:rPr>
              <a:t> </a:t>
            </a:r>
            <a:r>
              <a:rPr lang="pt-PT" sz="1400" dirty="0" err="1">
                <a:solidFill>
                  <a:srgbClr val="212121"/>
                </a:solidFill>
                <a:ea typeface="+mn-lt"/>
                <a:cs typeface="+mn-lt"/>
              </a:rPr>
              <a:t>genetic</a:t>
            </a:r>
            <a:r>
              <a:rPr lang="pt-PT" sz="1400" dirty="0">
                <a:solidFill>
                  <a:srgbClr val="212121"/>
                </a:solidFill>
                <a:ea typeface="+mn-lt"/>
                <a:cs typeface="+mn-lt"/>
              </a:rPr>
              <a:t> data. J </a:t>
            </a:r>
            <a:r>
              <a:rPr lang="pt-PT" sz="1400" dirty="0" err="1">
                <a:solidFill>
                  <a:srgbClr val="212121"/>
                </a:solidFill>
                <a:ea typeface="+mn-lt"/>
                <a:cs typeface="+mn-lt"/>
              </a:rPr>
              <a:t>Bioinform</a:t>
            </a:r>
            <a:r>
              <a:rPr lang="pt-PT" sz="1400" dirty="0">
                <a:solidFill>
                  <a:srgbClr val="212121"/>
                </a:solidFill>
                <a:ea typeface="+mn-lt"/>
                <a:cs typeface="+mn-lt"/>
              </a:rPr>
              <a:t> </a:t>
            </a:r>
            <a:r>
              <a:rPr lang="pt-PT" sz="1400" dirty="0" err="1">
                <a:solidFill>
                  <a:srgbClr val="212121"/>
                </a:solidFill>
                <a:ea typeface="+mn-lt"/>
                <a:cs typeface="+mn-lt"/>
              </a:rPr>
              <a:t>Comput</a:t>
            </a:r>
            <a:r>
              <a:rPr lang="pt-PT" sz="1400" dirty="0">
                <a:solidFill>
                  <a:srgbClr val="212121"/>
                </a:solidFill>
                <a:ea typeface="+mn-lt"/>
                <a:cs typeface="+mn-lt"/>
              </a:rPr>
              <a:t> </a:t>
            </a:r>
            <a:r>
              <a:rPr lang="pt-PT" sz="1400" dirty="0" err="1">
                <a:solidFill>
                  <a:srgbClr val="212121"/>
                </a:solidFill>
                <a:ea typeface="+mn-lt"/>
                <a:cs typeface="+mn-lt"/>
              </a:rPr>
              <a:t>Biol</a:t>
            </a:r>
            <a:r>
              <a:rPr lang="pt-PT" sz="1400" dirty="0">
                <a:solidFill>
                  <a:srgbClr val="212121"/>
                </a:solidFill>
                <a:ea typeface="+mn-lt"/>
                <a:cs typeface="+mn-lt"/>
              </a:rPr>
              <a:t>(2017) doi: 10.1142/S0219720017500172. </a:t>
            </a:r>
            <a:r>
              <a:rPr lang="pt-PT" sz="1400" dirty="0" err="1">
                <a:solidFill>
                  <a:srgbClr val="212121"/>
                </a:solidFill>
                <a:ea typeface="+mn-lt"/>
                <a:cs typeface="+mn-lt"/>
              </a:rPr>
              <a:t>Epub</a:t>
            </a:r>
            <a:r>
              <a:rPr lang="pt-PT" sz="1400" dirty="0">
                <a:solidFill>
                  <a:srgbClr val="212121"/>
                </a:solidFill>
                <a:ea typeface="+mn-lt"/>
                <a:cs typeface="+mn-lt"/>
              </a:rPr>
              <a:t> 2017 </a:t>
            </a:r>
            <a:r>
              <a:rPr lang="pt-PT" sz="1400" dirty="0" err="1">
                <a:solidFill>
                  <a:srgbClr val="212121"/>
                </a:solidFill>
                <a:ea typeface="+mn-lt"/>
                <a:cs typeface="+mn-lt"/>
              </a:rPr>
              <a:t>Jun</a:t>
            </a:r>
            <a:r>
              <a:rPr lang="pt-PT" sz="1400" dirty="0">
                <a:solidFill>
                  <a:srgbClr val="212121"/>
                </a:solidFill>
                <a:ea typeface="+mn-lt"/>
                <a:cs typeface="+mn-lt"/>
              </a:rPr>
              <a:t> 23. PMID: 28718343.</a:t>
            </a:r>
            <a:endParaRPr lang="pt-PT" sz="1400" dirty="0">
              <a:solidFill>
                <a:srgbClr val="000000"/>
              </a:solidFill>
              <a:ea typeface="+mn-lt"/>
              <a:cs typeface="+mn-lt"/>
            </a:endParaRPr>
          </a:p>
          <a:p>
            <a:pPr marL="342900" indent="-342900">
              <a:buAutoNum type="arabicPeriod"/>
            </a:pPr>
            <a:r>
              <a:rPr lang="pt-PT" sz="1400" dirty="0" err="1">
                <a:solidFill>
                  <a:srgbClr val="333333"/>
                </a:solidFill>
                <a:ea typeface="+mn-lt"/>
                <a:cs typeface="+mn-lt"/>
              </a:rPr>
              <a:t>Lancour</a:t>
            </a:r>
            <a:r>
              <a:rPr lang="pt-PT" sz="1400" dirty="0">
                <a:solidFill>
                  <a:srgbClr val="333333"/>
                </a:solidFill>
                <a:ea typeface="+mn-lt"/>
                <a:cs typeface="+mn-lt"/>
              </a:rPr>
              <a:t>, D., Dupuis, J., </a:t>
            </a:r>
            <a:r>
              <a:rPr lang="pt-PT" sz="1400" dirty="0" err="1">
                <a:solidFill>
                  <a:srgbClr val="333333"/>
                </a:solidFill>
                <a:ea typeface="+mn-lt"/>
                <a:cs typeface="+mn-lt"/>
              </a:rPr>
              <a:t>Mayeux</a:t>
            </a:r>
            <a:r>
              <a:rPr lang="pt-PT" sz="1400" dirty="0">
                <a:solidFill>
                  <a:srgbClr val="333333"/>
                </a:solidFill>
                <a:ea typeface="+mn-lt"/>
                <a:cs typeface="+mn-lt"/>
              </a:rPr>
              <a:t>, R. </a:t>
            </a:r>
            <a:r>
              <a:rPr lang="pt-PT" sz="1400" i="1" dirty="0" err="1">
                <a:solidFill>
                  <a:srgbClr val="333333"/>
                </a:solidFill>
                <a:ea typeface="+mn-lt"/>
                <a:cs typeface="+mn-lt"/>
              </a:rPr>
              <a:t>et</a:t>
            </a:r>
            <a:r>
              <a:rPr lang="pt-PT" sz="1400" i="1" dirty="0">
                <a:solidFill>
                  <a:srgbClr val="333333"/>
                </a:solidFill>
                <a:ea typeface="+mn-lt"/>
                <a:cs typeface="+mn-lt"/>
              </a:rPr>
              <a:t> al.</a:t>
            </a:r>
            <a:r>
              <a:rPr lang="pt-PT" sz="1400" dirty="0">
                <a:solidFill>
                  <a:srgbClr val="333333"/>
                </a:solidFill>
                <a:ea typeface="+mn-lt"/>
                <a:cs typeface="+mn-lt"/>
              </a:rPr>
              <a:t> </a:t>
            </a:r>
            <a:r>
              <a:rPr lang="pt-PT" sz="1400" dirty="0" err="1">
                <a:solidFill>
                  <a:srgbClr val="333333"/>
                </a:solidFill>
                <a:ea typeface="+mn-lt"/>
                <a:cs typeface="+mn-lt"/>
              </a:rPr>
              <a:t>Analysis</a:t>
            </a:r>
            <a:r>
              <a:rPr lang="pt-PT" sz="1400" dirty="0">
                <a:solidFill>
                  <a:srgbClr val="333333"/>
                </a:solidFill>
                <a:ea typeface="+mn-lt"/>
                <a:cs typeface="+mn-lt"/>
              </a:rPr>
              <a:t> </a:t>
            </a:r>
            <a:r>
              <a:rPr lang="pt-PT" sz="1400" dirty="0" err="1">
                <a:solidFill>
                  <a:srgbClr val="333333"/>
                </a:solidFill>
                <a:ea typeface="+mn-lt"/>
                <a:cs typeface="+mn-lt"/>
              </a:rPr>
              <a:t>of</a:t>
            </a:r>
            <a:r>
              <a:rPr lang="pt-PT" sz="1400" dirty="0">
                <a:solidFill>
                  <a:srgbClr val="333333"/>
                </a:solidFill>
                <a:ea typeface="+mn-lt"/>
                <a:cs typeface="+mn-lt"/>
              </a:rPr>
              <a:t> </a:t>
            </a:r>
            <a:r>
              <a:rPr lang="pt-PT" sz="1400" dirty="0" err="1">
                <a:solidFill>
                  <a:srgbClr val="333333"/>
                </a:solidFill>
                <a:ea typeface="+mn-lt"/>
                <a:cs typeface="+mn-lt"/>
              </a:rPr>
              <a:t>brain</a:t>
            </a:r>
            <a:r>
              <a:rPr lang="pt-PT" sz="1400" dirty="0">
                <a:solidFill>
                  <a:srgbClr val="333333"/>
                </a:solidFill>
                <a:ea typeface="+mn-lt"/>
                <a:cs typeface="+mn-lt"/>
              </a:rPr>
              <a:t> </a:t>
            </a:r>
            <a:r>
              <a:rPr lang="pt-PT" sz="1400" dirty="0" err="1">
                <a:solidFill>
                  <a:srgbClr val="333333"/>
                </a:solidFill>
                <a:ea typeface="+mn-lt"/>
                <a:cs typeface="+mn-lt"/>
              </a:rPr>
              <a:t>region-specific</a:t>
            </a:r>
            <a:r>
              <a:rPr lang="pt-PT" sz="1400" dirty="0">
                <a:solidFill>
                  <a:srgbClr val="333333"/>
                </a:solidFill>
                <a:ea typeface="+mn-lt"/>
                <a:cs typeface="+mn-lt"/>
              </a:rPr>
              <a:t> </a:t>
            </a:r>
            <a:r>
              <a:rPr lang="pt-PT" sz="1400" dirty="0" err="1">
                <a:solidFill>
                  <a:srgbClr val="333333"/>
                </a:solidFill>
                <a:ea typeface="+mn-lt"/>
                <a:cs typeface="+mn-lt"/>
              </a:rPr>
              <a:t>co-expression</a:t>
            </a:r>
            <a:r>
              <a:rPr lang="pt-PT" sz="1400" dirty="0">
                <a:solidFill>
                  <a:srgbClr val="333333"/>
                </a:solidFill>
                <a:ea typeface="+mn-lt"/>
                <a:cs typeface="+mn-lt"/>
              </a:rPr>
              <a:t> networks </a:t>
            </a:r>
            <a:r>
              <a:rPr lang="pt-PT" sz="1400" dirty="0" err="1">
                <a:solidFill>
                  <a:srgbClr val="333333"/>
                </a:solidFill>
                <a:ea typeface="+mn-lt"/>
                <a:cs typeface="+mn-lt"/>
              </a:rPr>
              <a:t>reveals</a:t>
            </a:r>
            <a:r>
              <a:rPr lang="pt-PT" sz="1400" dirty="0">
                <a:solidFill>
                  <a:srgbClr val="333333"/>
                </a:solidFill>
                <a:ea typeface="+mn-lt"/>
                <a:cs typeface="+mn-lt"/>
              </a:rPr>
              <a:t> </a:t>
            </a:r>
            <a:r>
              <a:rPr lang="pt-PT" sz="1400" dirty="0" err="1">
                <a:solidFill>
                  <a:srgbClr val="333333"/>
                </a:solidFill>
                <a:ea typeface="+mn-lt"/>
                <a:cs typeface="+mn-lt"/>
              </a:rPr>
              <a:t>clustering</a:t>
            </a:r>
            <a:r>
              <a:rPr lang="pt-PT" sz="1400" dirty="0">
                <a:solidFill>
                  <a:srgbClr val="333333"/>
                </a:solidFill>
                <a:ea typeface="+mn-lt"/>
                <a:cs typeface="+mn-lt"/>
              </a:rPr>
              <a:t> </a:t>
            </a:r>
            <a:r>
              <a:rPr lang="pt-PT" sz="1400" dirty="0" err="1">
                <a:solidFill>
                  <a:srgbClr val="333333"/>
                </a:solidFill>
                <a:ea typeface="+mn-lt"/>
                <a:cs typeface="+mn-lt"/>
              </a:rPr>
              <a:t>of</a:t>
            </a:r>
            <a:r>
              <a:rPr lang="pt-PT" sz="1400" dirty="0">
                <a:solidFill>
                  <a:srgbClr val="333333"/>
                </a:solidFill>
                <a:ea typeface="+mn-lt"/>
                <a:cs typeface="+mn-lt"/>
              </a:rPr>
              <a:t> </a:t>
            </a:r>
            <a:r>
              <a:rPr lang="pt-PT" sz="1400" dirty="0" err="1">
                <a:solidFill>
                  <a:srgbClr val="333333"/>
                </a:solidFill>
                <a:ea typeface="+mn-lt"/>
                <a:cs typeface="+mn-lt"/>
              </a:rPr>
              <a:t>established</a:t>
            </a:r>
            <a:r>
              <a:rPr lang="pt-PT" sz="1400" dirty="0">
                <a:solidFill>
                  <a:srgbClr val="333333"/>
                </a:solidFill>
                <a:ea typeface="+mn-lt"/>
                <a:cs typeface="+mn-lt"/>
              </a:rPr>
              <a:t> </a:t>
            </a:r>
            <a:r>
              <a:rPr lang="pt-PT" sz="1400" dirty="0" err="1">
                <a:solidFill>
                  <a:srgbClr val="333333"/>
                </a:solidFill>
                <a:ea typeface="+mn-lt"/>
                <a:cs typeface="+mn-lt"/>
              </a:rPr>
              <a:t>and</a:t>
            </a:r>
            <a:r>
              <a:rPr lang="pt-PT" sz="1400" dirty="0">
                <a:solidFill>
                  <a:srgbClr val="333333"/>
                </a:solidFill>
                <a:ea typeface="+mn-lt"/>
                <a:cs typeface="+mn-lt"/>
              </a:rPr>
              <a:t> novel genes </a:t>
            </a:r>
            <a:r>
              <a:rPr lang="pt-PT" sz="1400" dirty="0" err="1">
                <a:solidFill>
                  <a:srgbClr val="333333"/>
                </a:solidFill>
                <a:ea typeface="+mn-lt"/>
                <a:cs typeface="+mn-lt"/>
              </a:rPr>
              <a:t>associated</a:t>
            </a:r>
            <a:r>
              <a:rPr lang="pt-PT" sz="1400" dirty="0">
                <a:solidFill>
                  <a:srgbClr val="333333"/>
                </a:solidFill>
                <a:ea typeface="+mn-lt"/>
                <a:cs typeface="+mn-lt"/>
              </a:rPr>
              <a:t> </a:t>
            </a:r>
            <a:r>
              <a:rPr lang="pt-PT" sz="1400" dirty="0" err="1">
                <a:solidFill>
                  <a:srgbClr val="333333"/>
                </a:solidFill>
                <a:ea typeface="+mn-lt"/>
                <a:cs typeface="+mn-lt"/>
              </a:rPr>
              <a:t>with</a:t>
            </a:r>
            <a:r>
              <a:rPr lang="pt-PT" sz="1400" dirty="0">
                <a:solidFill>
                  <a:srgbClr val="333333"/>
                </a:solidFill>
                <a:ea typeface="+mn-lt"/>
                <a:cs typeface="+mn-lt"/>
              </a:rPr>
              <a:t> Alzheimer </a:t>
            </a:r>
            <a:r>
              <a:rPr lang="pt-PT" sz="1400" dirty="0" err="1">
                <a:solidFill>
                  <a:srgbClr val="333333"/>
                </a:solidFill>
                <a:ea typeface="+mn-lt"/>
                <a:cs typeface="+mn-lt"/>
              </a:rPr>
              <a:t>disease</a:t>
            </a:r>
            <a:r>
              <a:rPr lang="pt-PT" sz="1400" dirty="0">
                <a:solidFill>
                  <a:srgbClr val="333333"/>
                </a:solidFill>
                <a:ea typeface="+mn-lt"/>
                <a:cs typeface="+mn-lt"/>
              </a:rPr>
              <a:t>. </a:t>
            </a:r>
            <a:r>
              <a:rPr lang="pt-PT" sz="1400" i="1" dirty="0" err="1">
                <a:solidFill>
                  <a:srgbClr val="333333"/>
                </a:solidFill>
                <a:ea typeface="+mn-lt"/>
                <a:cs typeface="+mn-lt"/>
              </a:rPr>
              <a:t>Alz</a:t>
            </a:r>
            <a:r>
              <a:rPr lang="pt-PT" sz="1400" i="1" dirty="0">
                <a:solidFill>
                  <a:srgbClr val="333333"/>
                </a:solidFill>
                <a:ea typeface="+mn-lt"/>
                <a:cs typeface="+mn-lt"/>
              </a:rPr>
              <a:t> </a:t>
            </a:r>
            <a:r>
              <a:rPr lang="pt-PT" sz="1400" i="1" dirty="0" err="1">
                <a:solidFill>
                  <a:srgbClr val="333333"/>
                </a:solidFill>
                <a:ea typeface="+mn-lt"/>
                <a:cs typeface="+mn-lt"/>
              </a:rPr>
              <a:t>Res</a:t>
            </a:r>
            <a:r>
              <a:rPr lang="pt-PT" sz="1400" i="1" dirty="0">
                <a:solidFill>
                  <a:srgbClr val="333333"/>
                </a:solidFill>
                <a:ea typeface="+mn-lt"/>
                <a:cs typeface="+mn-lt"/>
              </a:rPr>
              <a:t> </a:t>
            </a:r>
            <a:r>
              <a:rPr lang="pt-PT" sz="1400" i="1" dirty="0" err="1">
                <a:solidFill>
                  <a:srgbClr val="333333"/>
                </a:solidFill>
                <a:ea typeface="+mn-lt"/>
                <a:cs typeface="+mn-lt"/>
              </a:rPr>
              <a:t>Therapy</a:t>
            </a:r>
            <a:r>
              <a:rPr lang="pt-PT" sz="1400" dirty="0">
                <a:solidFill>
                  <a:srgbClr val="333333"/>
                </a:solidFill>
                <a:ea typeface="+mn-lt"/>
                <a:cs typeface="+mn-lt"/>
              </a:rPr>
              <a:t> </a:t>
            </a:r>
            <a:r>
              <a:rPr lang="pt-PT" sz="1400" b="1" dirty="0">
                <a:solidFill>
                  <a:srgbClr val="333333"/>
                </a:solidFill>
                <a:ea typeface="+mn-lt"/>
                <a:cs typeface="+mn-lt"/>
              </a:rPr>
              <a:t>12</a:t>
            </a:r>
            <a:r>
              <a:rPr lang="pt-PT" sz="1400" dirty="0">
                <a:solidFill>
                  <a:srgbClr val="333333"/>
                </a:solidFill>
                <a:ea typeface="+mn-lt"/>
                <a:cs typeface="+mn-lt"/>
              </a:rPr>
              <a:t>, 103 (2020). </a:t>
            </a:r>
            <a:r>
              <a:rPr lang="pt-PT" sz="1400" dirty="0">
                <a:solidFill>
                  <a:srgbClr val="333333"/>
                </a:solidFill>
                <a:ea typeface="+mn-lt"/>
                <a:cs typeface="+mn-lt"/>
                <a:hlinkClick r:id="rId5"/>
              </a:rPr>
              <a:t>https://doi.org/10.1186/s13195-020-00674-7</a:t>
            </a:r>
            <a:r>
              <a:rPr lang="pt-PT" sz="1400" dirty="0">
                <a:solidFill>
                  <a:srgbClr val="333333"/>
                </a:solidFill>
                <a:ea typeface="+mn-lt"/>
                <a:cs typeface="+mn-lt"/>
              </a:rPr>
              <a:t> </a:t>
            </a:r>
            <a:endParaRPr lang="pt-PT" sz="1400" dirty="0">
              <a:solidFill>
                <a:srgbClr val="212121"/>
              </a:solidFill>
              <a:ea typeface="+mn-lt"/>
              <a:cs typeface="+mn-lt"/>
            </a:endParaRPr>
          </a:p>
          <a:p>
            <a:pPr marL="342900" indent="-342900">
              <a:buAutoNum type="arabicPeriod"/>
            </a:pPr>
            <a:r>
              <a:rPr lang="pt-PT" sz="1400" dirty="0" err="1">
                <a:solidFill>
                  <a:srgbClr val="222222"/>
                </a:solidFill>
                <a:ea typeface="+mn-lt"/>
                <a:cs typeface="+mn-lt"/>
              </a:rPr>
              <a:t>Steyaert</a:t>
            </a:r>
            <a:r>
              <a:rPr lang="pt-PT" sz="1400" dirty="0">
                <a:solidFill>
                  <a:srgbClr val="222222"/>
                </a:solidFill>
                <a:ea typeface="+mn-lt"/>
                <a:cs typeface="+mn-lt"/>
              </a:rPr>
              <a:t>, S., </a:t>
            </a:r>
            <a:r>
              <a:rPr lang="pt-PT" sz="1400" dirty="0" err="1">
                <a:solidFill>
                  <a:srgbClr val="222222"/>
                </a:solidFill>
                <a:ea typeface="+mn-lt"/>
                <a:cs typeface="+mn-lt"/>
              </a:rPr>
              <a:t>Qiu</a:t>
            </a:r>
            <a:r>
              <a:rPr lang="pt-PT" sz="1400" dirty="0">
                <a:solidFill>
                  <a:srgbClr val="222222"/>
                </a:solidFill>
                <a:ea typeface="+mn-lt"/>
                <a:cs typeface="+mn-lt"/>
              </a:rPr>
              <a:t>, Y.L., </a:t>
            </a:r>
            <a:r>
              <a:rPr lang="pt-PT" sz="1400" dirty="0" err="1">
                <a:solidFill>
                  <a:srgbClr val="222222"/>
                </a:solidFill>
                <a:ea typeface="+mn-lt"/>
                <a:cs typeface="+mn-lt"/>
              </a:rPr>
              <a:t>Zheng</a:t>
            </a:r>
            <a:r>
              <a:rPr lang="pt-PT" sz="1400" dirty="0">
                <a:solidFill>
                  <a:srgbClr val="222222"/>
                </a:solidFill>
                <a:ea typeface="+mn-lt"/>
                <a:cs typeface="+mn-lt"/>
              </a:rPr>
              <a:t>, Y. </a:t>
            </a:r>
            <a:r>
              <a:rPr lang="pt-PT" sz="1400" i="1" dirty="0" err="1">
                <a:solidFill>
                  <a:srgbClr val="222222"/>
                </a:solidFill>
                <a:ea typeface="+mn-lt"/>
                <a:cs typeface="+mn-lt"/>
              </a:rPr>
              <a:t>et</a:t>
            </a:r>
            <a:r>
              <a:rPr lang="pt-PT" sz="1400" i="1" dirty="0">
                <a:solidFill>
                  <a:srgbClr val="222222"/>
                </a:solidFill>
                <a:ea typeface="+mn-lt"/>
                <a:cs typeface="+mn-lt"/>
              </a:rPr>
              <a:t> al.</a:t>
            </a:r>
            <a:r>
              <a:rPr lang="pt-PT" sz="1400" dirty="0">
                <a:solidFill>
                  <a:srgbClr val="222222"/>
                </a:solidFill>
                <a:ea typeface="+mn-lt"/>
                <a:cs typeface="+mn-lt"/>
              </a:rPr>
              <a:t> Multimodal </a:t>
            </a:r>
            <a:r>
              <a:rPr lang="pt-PT" sz="1400" dirty="0" err="1">
                <a:solidFill>
                  <a:srgbClr val="222222"/>
                </a:solidFill>
                <a:ea typeface="+mn-lt"/>
                <a:cs typeface="+mn-lt"/>
              </a:rPr>
              <a:t>deep</a:t>
            </a:r>
            <a:r>
              <a:rPr lang="pt-PT" sz="1400" dirty="0">
                <a:solidFill>
                  <a:srgbClr val="222222"/>
                </a:solidFill>
                <a:ea typeface="+mn-lt"/>
                <a:cs typeface="+mn-lt"/>
              </a:rPr>
              <a:t> </a:t>
            </a:r>
            <a:r>
              <a:rPr lang="pt-PT" sz="1400" dirty="0" err="1">
                <a:solidFill>
                  <a:srgbClr val="222222"/>
                </a:solidFill>
                <a:ea typeface="+mn-lt"/>
                <a:cs typeface="+mn-lt"/>
              </a:rPr>
              <a:t>learning</a:t>
            </a:r>
            <a:r>
              <a:rPr lang="pt-PT" sz="1400" dirty="0">
                <a:solidFill>
                  <a:srgbClr val="222222"/>
                </a:solidFill>
                <a:ea typeface="+mn-lt"/>
                <a:cs typeface="+mn-lt"/>
              </a:rPr>
              <a:t> to </a:t>
            </a:r>
            <a:r>
              <a:rPr lang="pt-PT" sz="1400" dirty="0" err="1">
                <a:solidFill>
                  <a:srgbClr val="222222"/>
                </a:solidFill>
                <a:ea typeface="+mn-lt"/>
                <a:cs typeface="+mn-lt"/>
              </a:rPr>
              <a:t>predict</a:t>
            </a:r>
            <a:r>
              <a:rPr lang="pt-PT" sz="1400" dirty="0">
                <a:solidFill>
                  <a:srgbClr val="222222"/>
                </a:solidFill>
                <a:ea typeface="+mn-lt"/>
                <a:cs typeface="+mn-lt"/>
              </a:rPr>
              <a:t> </a:t>
            </a:r>
            <a:r>
              <a:rPr lang="pt-PT" sz="1400" dirty="0" err="1">
                <a:solidFill>
                  <a:srgbClr val="222222"/>
                </a:solidFill>
                <a:ea typeface="+mn-lt"/>
                <a:cs typeface="+mn-lt"/>
              </a:rPr>
              <a:t>prognosis</a:t>
            </a:r>
            <a:r>
              <a:rPr lang="pt-PT" sz="1400" dirty="0">
                <a:solidFill>
                  <a:srgbClr val="222222"/>
                </a:solidFill>
                <a:ea typeface="+mn-lt"/>
                <a:cs typeface="+mn-lt"/>
              </a:rPr>
              <a:t> in </a:t>
            </a:r>
            <a:r>
              <a:rPr lang="pt-PT" sz="1400" dirty="0" err="1">
                <a:solidFill>
                  <a:srgbClr val="222222"/>
                </a:solidFill>
                <a:ea typeface="+mn-lt"/>
                <a:cs typeface="+mn-lt"/>
              </a:rPr>
              <a:t>adult</a:t>
            </a:r>
            <a:r>
              <a:rPr lang="pt-PT" sz="1400" dirty="0">
                <a:solidFill>
                  <a:srgbClr val="222222"/>
                </a:solidFill>
                <a:ea typeface="+mn-lt"/>
                <a:cs typeface="+mn-lt"/>
              </a:rPr>
              <a:t> </a:t>
            </a:r>
            <a:r>
              <a:rPr lang="pt-PT" sz="1400" dirty="0" err="1">
                <a:solidFill>
                  <a:srgbClr val="222222"/>
                </a:solidFill>
                <a:ea typeface="+mn-lt"/>
                <a:cs typeface="+mn-lt"/>
              </a:rPr>
              <a:t>and</a:t>
            </a:r>
            <a:r>
              <a:rPr lang="pt-PT" sz="1400" dirty="0">
                <a:solidFill>
                  <a:srgbClr val="222222"/>
                </a:solidFill>
                <a:ea typeface="+mn-lt"/>
                <a:cs typeface="+mn-lt"/>
              </a:rPr>
              <a:t> </a:t>
            </a:r>
            <a:r>
              <a:rPr lang="pt-PT" sz="1400" dirty="0" err="1">
                <a:solidFill>
                  <a:srgbClr val="222222"/>
                </a:solidFill>
                <a:ea typeface="+mn-lt"/>
                <a:cs typeface="+mn-lt"/>
              </a:rPr>
              <a:t>pediatric</a:t>
            </a:r>
            <a:r>
              <a:rPr lang="pt-PT" sz="1400" dirty="0">
                <a:solidFill>
                  <a:srgbClr val="222222"/>
                </a:solidFill>
                <a:ea typeface="+mn-lt"/>
                <a:cs typeface="+mn-lt"/>
              </a:rPr>
              <a:t> </a:t>
            </a:r>
            <a:r>
              <a:rPr lang="pt-PT" sz="1400" dirty="0" err="1">
                <a:solidFill>
                  <a:srgbClr val="222222"/>
                </a:solidFill>
                <a:ea typeface="+mn-lt"/>
                <a:cs typeface="+mn-lt"/>
              </a:rPr>
              <a:t>brain</a:t>
            </a:r>
            <a:r>
              <a:rPr lang="pt-PT" sz="1400" dirty="0">
                <a:solidFill>
                  <a:srgbClr val="222222"/>
                </a:solidFill>
                <a:ea typeface="+mn-lt"/>
                <a:cs typeface="+mn-lt"/>
              </a:rPr>
              <a:t> </a:t>
            </a:r>
            <a:r>
              <a:rPr lang="pt-PT" sz="1400" dirty="0" err="1">
                <a:solidFill>
                  <a:srgbClr val="222222"/>
                </a:solidFill>
                <a:ea typeface="+mn-lt"/>
                <a:cs typeface="+mn-lt"/>
              </a:rPr>
              <a:t>tumors</a:t>
            </a:r>
            <a:r>
              <a:rPr lang="pt-PT" sz="1400" dirty="0">
                <a:solidFill>
                  <a:srgbClr val="222222"/>
                </a:solidFill>
                <a:ea typeface="+mn-lt"/>
                <a:cs typeface="+mn-lt"/>
              </a:rPr>
              <a:t>. </a:t>
            </a:r>
            <a:r>
              <a:rPr lang="pt-PT" sz="1400" i="1" dirty="0" err="1">
                <a:solidFill>
                  <a:srgbClr val="222222"/>
                </a:solidFill>
                <a:ea typeface="+mn-lt"/>
                <a:cs typeface="+mn-lt"/>
              </a:rPr>
              <a:t>Commun</a:t>
            </a:r>
            <a:r>
              <a:rPr lang="pt-PT" sz="1400" i="1" dirty="0">
                <a:solidFill>
                  <a:srgbClr val="222222"/>
                </a:solidFill>
                <a:ea typeface="+mn-lt"/>
                <a:cs typeface="+mn-lt"/>
              </a:rPr>
              <a:t> </a:t>
            </a:r>
            <a:r>
              <a:rPr lang="pt-PT" sz="1400" i="1" dirty="0" err="1">
                <a:solidFill>
                  <a:srgbClr val="222222"/>
                </a:solidFill>
                <a:ea typeface="+mn-lt"/>
                <a:cs typeface="+mn-lt"/>
              </a:rPr>
              <a:t>Med</a:t>
            </a:r>
            <a:r>
              <a:rPr lang="pt-PT" sz="1400" dirty="0">
                <a:solidFill>
                  <a:srgbClr val="222222"/>
                </a:solidFill>
                <a:ea typeface="+mn-lt"/>
                <a:cs typeface="+mn-lt"/>
              </a:rPr>
              <a:t> </a:t>
            </a:r>
            <a:r>
              <a:rPr lang="pt-PT" sz="1400" b="1" dirty="0">
                <a:solidFill>
                  <a:srgbClr val="222222"/>
                </a:solidFill>
                <a:ea typeface="+mn-lt"/>
                <a:cs typeface="+mn-lt"/>
              </a:rPr>
              <a:t>3</a:t>
            </a:r>
            <a:r>
              <a:rPr lang="pt-PT" sz="1400" dirty="0">
                <a:solidFill>
                  <a:srgbClr val="222222"/>
                </a:solidFill>
                <a:ea typeface="+mn-lt"/>
                <a:cs typeface="+mn-lt"/>
              </a:rPr>
              <a:t>, 44 (2023). </a:t>
            </a:r>
            <a:r>
              <a:rPr lang="pt-PT" sz="1400" dirty="0">
                <a:solidFill>
                  <a:srgbClr val="222222"/>
                </a:solidFill>
                <a:ea typeface="+mn-lt"/>
                <a:cs typeface="+mn-lt"/>
                <a:hlinkClick r:id="rId6"/>
              </a:rPr>
              <a:t>https://doi.org/10.1038/</a:t>
            </a:r>
            <a:r>
              <a:rPr lang="pt-PT" sz="1400">
                <a:solidFill>
                  <a:srgbClr val="222222"/>
                </a:solidFill>
                <a:ea typeface="+mn-lt"/>
                <a:cs typeface="+mn-lt"/>
                <a:hlinkClick r:id="rId6"/>
              </a:rPr>
              <a:t>s43856-023-00276-y</a:t>
            </a:r>
            <a:r>
              <a:rPr lang="pt-PT" sz="1400">
                <a:solidFill>
                  <a:srgbClr val="222222"/>
                </a:solidFill>
                <a:ea typeface="+mn-lt"/>
                <a:cs typeface="+mn-lt"/>
              </a:rPr>
              <a:t> </a:t>
            </a:r>
            <a:endParaRPr lang="pt-PT" sz="1400" dirty="0">
              <a:solidFill>
                <a:srgbClr val="333333"/>
              </a:solidFill>
              <a:ea typeface="Calibri" panose="020F0502020204030204"/>
              <a:cs typeface="Calibri" panose="020F0502020204030204"/>
            </a:endParaRPr>
          </a:p>
          <a:p>
            <a:pPr marL="342900" indent="-342900">
              <a:buAutoNum type="arabicPeriod"/>
            </a:pPr>
            <a:endParaRPr lang="pt-PT" sz="1400" dirty="0">
              <a:solidFill>
                <a:srgbClr val="222222"/>
              </a:solidFill>
              <a:ea typeface="Calibri" panose="020F0502020204030204"/>
              <a:cs typeface="Calibri" panose="020F0502020204030204"/>
            </a:endParaRPr>
          </a:p>
          <a:p>
            <a:pPr marL="342900" indent="-342900">
              <a:buAutoNum type="arabicPeriod"/>
            </a:pPr>
            <a:endParaRPr lang="pt-PT" sz="1200" dirty="0">
              <a:solidFill>
                <a:srgbClr val="222222"/>
              </a:solidFill>
              <a:ea typeface="Calibri" panose="020F0502020204030204"/>
              <a:cs typeface="Calibri" panose="020F0502020204030204"/>
            </a:endParaRPr>
          </a:p>
          <a:p>
            <a:pPr marL="342900" indent="-342900">
              <a:buAutoNum type="arabicPeriod"/>
            </a:pPr>
            <a:endParaRPr lang="pt-PT" sz="1400" dirty="0">
              <a:solidFill>
                <a:srgbClr val="333333"/>
              </a:solidFill>
              <a:ea typeface="Calibri" panose="020F0502020204030204"/>
              <a:cs typeface="Calibri" panose="020F0502020204030204"/>
            </a:endParaRPr>
          </a:p>
          <a:p>
            <a:pPr marL="342900" indent="-342900">
              <a:buAutoNum type="arabicPeriod"/>
            </a:pPr>
            <a:endParaRPr lang="pt-PT" sz="1400" dirty="0">
              <a:solidFill>
                <a:srgbClr val="333333"/>
              </a:solidFill>
              <a:ea typeface="Calibri" panose="020F0502020204030204"/>
              <a:cs typeface="Calibri" panose="020F0502020204030204"/>
            </a:endParaRPr>
          </a:p>
          <a:p>
            <a:pPr marL="342900" indent="-342900">
              <a:buAutoNum type="arabicPeriod"/>
            </a:pPr>
            <a:endParaRPr lang="pt-PT" sz="1400" dirty="0">
              <a:solidFill>
                <a:srgbClr val="333333"/>
              </a:solidFill>
              <a:ea typeface="Calibri" panose="020F0502020204030204"/>
              <a:cs typeface="Calibri" panose="020F0502020204030204"/>
            </a:endParaRPr>
          </a:p>
          <a:p>
            <a:pPr marL="342900" indent="-342900">
              <a:buAutoNum type="arabicPeriod"/>
            </a:pPr>
            <a:endParaRPr lang="pt-PT" sz="1400" dirty="0">
              <a:solidFill>
                <a:srgbClr val="212121"/>
              </a:solidFill>
              <a:ea typeface="Calibri" panose="020F0502020204030204"/>
              <a:cs typeface="Calibri" panose="020F0502020204030204"/>
            </a:endParaRPr>
          </a:p>
          <a:p>
            <a:pPr marL="342900" indent="-342900">
              <a:buAutoNum type="arabicPeriod"/>
            </a:pPr>
            <a:endParaRPr lang="pt-PT" sz="1400" dirty="0">
              <a:solidFill>
                <a:srgbClr val="333333"/>
              </a:solidFill>
              <a:ea typeface="Calibri" panose="020F0502020204030204"/>
              <a:cs typeface="Calibri" panose="020F0502020204030204"/>
            </a:endParaRPr>
          </a:p>
          <a:p>
            <a:pPr marL="0" indent="0">
              <a:buNone/>
            </a:pPr>
            <a:endParaRPr lang="pt-PT" dirty="0">
              <a:solidFill>
                <a:srgbClr val="000000"/>
              </a:solidFill>
              <a:ea typeface="Calibri" panose="020F0502020204030204"/>
              <a:cs typeface="Calibri" panose="020F0502020204030204"/>
            </a:endParaRPr>
          </a:p>
        </p:txBody>
      </p:sp>
      <p:sp>
        <p:nvSpPr>
          <p:cNvPr id="7" name="Google Shape;2167;p54">
            <a:extLst>
              <a:ext uri="{FF2B5EF4-FFF2-40B4-BE49-F238E27FC236}">
                <a16:creationId xmlns:a16="http://schemas.microsoft.com/office/drawing/2014/main" id="{65856CDC-0AC8-8B3F-C76D-5DD75D78E2F5}"/>
              </a:ext>
            </a:extLst>
          </p:cNvPr>
          <p:cNvSpPr/>
          <p:nvPr/>
        </p:nvSpPr>
        <p:spPr>
          <a:xfrm>
            <a:off x="10404367" y="-1075244"/>
            <a:ext cx="1411693" cy="2712729"/>
          </a:xfrm>
          <a:custGeom>
            <a:avLst/>
            <a:gdLst/>
            <a:ahLst/>
            <a:cxnLst/>
            <a:rect l="l" t="t" r="r" b="b"/>
            <a:pathLst>
              <a:path w="52540" h="97801" extrusionOk="0">
                <a:moveTo>
                  <a:pt x="29770" y="93965"/>
                </a:moveTo>
                <a:lnTo>
                  <a:pt x="29770" y="93965"/>
                </a:lnTo>
                <a:cubicBezTo>
                  <a:pt x="29010" y="94757"/>
                  <a:pt x="28186" y="95549"/>
                  <a:pt x="27331" y="96150"/>
                </a:cubicBezTo>
                <a:cubicBezTo>
                  <a:pt x="28155" y="95422"/>
                  <a:pt x="28946" y="94694"/>
                  <a:pt x="29770" y="93965"/>
                </a:cubicBezTo>
                <a:close/>
                <a:moveTo>
                  <a:pt x="25860" y="1"/>
                </a:moveTo>
                <a:cubicBezTo>
                  <a:pt x="21611" y="1"/>
                  <a:pt x="17396" y="1286"/>
                  <a:pt x="13777" y="3931"/>
                </a:cubicBezTo>
                <a:cubicBezTo>
                  <a:pt x="8900" y="7509"/>
                  <a:pt x="6081" y="13368"/>
                  <a:pt x="5796" y="19322"/>
                </a:cubicBezTo>
                <a:lnTo>
                  <a:pt x="5670" y="19322"/>
                </a:lnTo>
                <a:cubicBezTo>
                  <a:pt x="4118" y="19417"/>
                  <a:pt x="2503" y="19385"/>
                  <a:pt x="919" y="19543"/>
                </a:cubicBezTo>
                <a:cubicBezTo>
                  <a:pt x="824" y="19543"/>
                  <a:pt x="729" y="19607"/>
                  <a:pt x="666" y="19670"/>
                </a:cubicBezTo>
                <a:cubicBezTo>
                  <a:pt x="539" y="19733"/>
                  <a:pt x="444" y="19860"/>
                  <a:pt x="412" y="20082"/>
                </a:cubicBezTo>
                <a:cubicBezTo>
                  <a:pt x="1" y="29709"/>
                  <a:pt x="222" y="39400"/>
                  <a:pt x="349" y="49059"/>
                </a:cubicBezTo>
                <a:cubicBezTo>
                  <a:pt x="476" y="58274"/>
                  <a:pt x="222" y="67553"/>
                  <a:pt x="761" y="76769"/>
                </a:cubicBezTo>
                <a:cubicBezTo>
                  <a:pt x="761" y="76896"/>
                  <a:pt x="824" y="76991"/>
                  <a:pt x="888" y="77054"/>
                </a:cubicBezTo>
                <a:cubicBezTo>
                  <a:pt x="888" y="77149"/>
                  <a:pt x="919" y="77212"/>
                  <a:pt x="1014" y="77307"/>
                </a:cubicBezTo>
                <a:cubicBezTo>
                  <a:pt x="4276" y="80854"/>
                  <a:pt x="8393" y="83673"/>
                  <a:pt x="12193" y="86618"/>
                </a:cubicBezTo>
                <a:cubicBezTo>
                  <a:pt x="16564" y="89975"/>
                  <a:pt x="20681" y="93459"/>
                  <a:pt x="24481" y="97480"/>
                </a:cubicBezTo>
                <a:cubicBezTo>
                  <a:pt x="24576" y="97576"/>
                  <a:pt x="24671" y="97607"/>
                  <a:pt x="24766" y="97639"/>
                </a:cubicBezTo>
                <a:cubicBezTo>
                  <a:pt x="24829" y="97671"/>
                  <a:pt x="24893" y="97702"/>
                  <a:pt x="24956" y="97734"/>
                </a:cubicBezTo>
                <a:lnTo>
                  <a:pt x="25019" y="97734"/>
                </a:lnTo>
                <a:cubicBezTo>
                  <a:pt x="25098" y="97773"/>
                  <a:pt x="25188" y="97800"/>
                  <a:pt x="25276" y="97800"/>
                </a:cubicBezTo>
                <a:cubicBezTo>
                  <a:pt x="25330" y="97800"/>
                  <a:pt x="25383" y="97790"/>
                  <a:pt x="25431" y="97766"/>
                </a:cubicBezTo>
                <a:cubicBezTo>
                  <a:pt x="25463" y="97766"/>
                  <a:pt x="25495" y="97766"/>
                  <a:pt x="25526" y="97766"/>
                </a:cubicBezTo>
                <a:cubicBezTo>
                  <a:pt x="27053" y="97766"/>
                  <a:pt x="27989" y="97015"/>
                  <a:pt x="29168" y="95929"/>
                </a:cubicBezTo>
                <a:cubicBezTo>
                  <a:pt x="31607" y="93680"/>
                  <a:pt x="33918" y="91368"/>
                  <a:pt x="36357" y="89152"/>
                </a:cubicBezTo>
                <a:cubicBezTo>
                  <a:pt x="41076" y="84845"/>
                  <a:pt x="45984" y="80696"/>
                  <a:pt x="50988" y="76737"/>
                </a:cubicBezTo>
                <a:cubicBezTo>
                  <a:pt x="51178" y="76611"/>
                  <a:pt x="51210" y="76421"/>
                  <a:pt x="51178" y="76262"/>
                </a:cubicBezTo>
                <a:cubicBezTo>
                  <a:pt x="51210" y="76231"/>
                  <a:pt x="51241" y="76167"/>
                  <a:pt x="51241" y="76072"/>
                </a:cubicBezTo>
                <a:cubicBezTo>
                  <a:pt x="52445" y="67807"/>
                  <a:pt x="51970" y="58971"/>
                  <a:pt x="52065" y="50611"/>
                </a:cubicBezTo>
                <a:cubicBezTo>
                  <a:pt x="52160" y="41807"/>
                  <a:pt x="52540" y="32813"/>
                  <a:pt x="51906" y="24009"/>
                </a:cubicBezTo>
                <a:cubicBezTo>
                  <a:pt x="51906" y="23882"/>
                  <a:pt x="51875" y="23787"/>
                  <a:pt x="51780" y="23724"/>
                </a:cubicBezTo>
                <a:cubicBezTo>
                  <a:pt x="51811" y="23692"/>
                  <a:pt x="51811" y="23660"/>
                  <a:pt x="51811" y="23597"/>
                </a:cubicBezTo>
                <a:cubicBezTo>
                  <a:pt x="51653" y="22805"/>
                  <a:pt x="51210" y="21950"/>
                  <a:pt x="50576" y="21380"/>
                </a:cubicBezTo>
                <a:cubicBezTo>
                  <a:pt x="50545" y="21190"/>
                  <a:pt x="50418" y="21032"/>
                  <a:pt x="50196" y="21032"/>
                </a:cubicBezTo>
                <a:cubicBezTo>
                  <a:pt x="49088" y="21063"/>
                  <a:pt x="47979" y="21095"/>
                  <a:pt x="46871" y="21158"/>
                </a:cubicBezTo>
                <a:lnTo>
                  <a:pt x="46839" y="21824"/>
                </a:lnTo>
                <a:cubicBezTo>
                  <a:pt x="47853" y="21855"/>
                  <a:pt x="48835" y="21887"/>
                  <a:pt x="49848" y="21919"/>
                </a:cubicBezTo>
                <a:cubicBezTo>
                  <a:pt x="49468" y="30976"/>
                  <a:pt x="50038" y="40128"/>
                  <a:pt x="50101" y="49185"/>
                </a:cubicBezTo>
                <a:cubicBezTo>
                  <a:pt x="50165" y="57989"/>
                  <a:pt x="49785" y="66762"/>
                  <a:pt x="49816" y="75502"/>
                </a:cubicBezTo>
                <a:cubicBezTo>
                  <a:pt x="49721" y="75502"/>
                  <a:pt x="49595" y="75502"/>
                  <a:pt x="49500" y="75597"/>
                </a:cubicBezTo>
                <a:cubicBezTo>
                  <a:pt x="45193" y="78606"/>
                  <a:pt x="41171" y="82153"/>
                  <a:pt x="37212" y="85573"/>
                </a:cubicBezTo>
                <a:cubicBezTo>
                  <a:pt x="33127" y="89152"/>
                  <a:pt x="28788" y="92762"/>
                  <a:pt x="25209" y="96879"/>
                </a:cubicBezTo>
                <a:cubicBezTo>
                  <a:pt x="25209" y="96847"/>
                  <a:pt x="25209" y="96815"/>
                  <a:pt x="25178" y="96784"/>
                </a:cubicBezTo>
                <a:cubicBezTo>
                  <a:pt x="21947" y="92952"/>
                  <a:pt x="17989" y="89753"/>
                  <a:pt x="14062" y="86713"/>
                </a:cubicBezTo>
                <a:cubicBezTo>
                  <a:pt x="9882" y="83483"/>
                  <a:pt x="5796" y="80126"/>
                  <a:pt x="1679" y="76801"/>
                </a:cubicBezTo>
                <a:cubicBezTo>
                  <a:pt x="1679" y="76769"/>
                  <a:pt x="1679" y="76769"/>
                  <a:pt x="1679" y="76737"/>
                </a:cubicBezTo>
                <a:cubicBezTo>
                  <a:pt x="2218" y="57958"/>
                  <a:pt x="698" y="39115"/>
                  <a:pt x="1363" y="20303"/>
                </a:cubicBezTo>
                <a:lnTo>
                  <a:pt x="1363" y="20303"/>
                </a:lnTo>
                <a:cubicBezTo>
                  <a:pt x="1959" y="20383"/>
                  <a:pt x="2568" y="20418"/>
                  <a:pt x="3175" y="20418"/>
                </a:cubicBezTo>
                <a:cubicBezTo>
                  <a:pt x="4018" y="20418"/>
                  <a:pt x="4860" y="20351"/>
                  <a:pt x="5670" y="20240"/>
                </a:cubicBezTo>
                <a:lnTo>
                  <a:pt x="5765" y="20240"/>
                </a:lnTo>
                <a:cubicBezTo>
                  <a:pt x="5765" y="22045"/>
                  <a:pt x="6018" y="23882"/>
                  <a:pt x="6493" y="25655"/>
                </a:cubicBezTo>
                <a:cubicBezTo>
                  <a:pt x="6746" y="26574"/>
                  <a:pt x="7063" y="27429"/>
                  <a:pt x="7443" y="28252"/>
                </a:cubicBezTo>
                <a:lnTo>
                  <a:pt x="8171" y="27936"/>
                </a:lnTo>
                <a:cubicBezTo>
                  <a:pt x="7348" y="26130"/>
                  <a:pt x="6810" y="24104"/>
                  <a:pt x="6651" y="21887"/>
                </a:cubicBezTo>
                <a:cubicBezTo>
                  <a:pt x="5860" y="11689"/>
                  <a:pt x="12890" y="2569"/>
                  <a:pt x="23056" y="1017"/>
                </a:cubicBezTo>
                <a:cubicBezTo>
                  <a:pt x="24029" y="876"/>
                  <a:pt x="24997" y="804"/>
                  <a:pt x="25955" y="804"/>
                </a:cubicBezTo>
                <a:cubicBezTo>
                  <a:pt x="27147" y="804"/>
                  <a:pt x="28326" y="915"/>
                  <a:pt x="29485" y="1144"/>
                </a:cubicBezTo>
                <a:cubicBezTo>
                  <a:pt x="29548" y="1207"/>
                  <a:pt x="29643" y="1239"/>
                  <a:pt x="29738" y="1270"/>
                </a:cubicBezTo>
                <a:cubicBezTo>
                  <a:pt x="29991" y="1270"/>
                  <a:pt x="30245" y="1302"/>
                  <a:pt x="30466" y="1334"/>
                </a:cubicBezTo>
                <a:cubicBezTo>
                  <a:pt x="32842" y="1904"/>
                  <a:pt x="35090" y="2917"/>
                  <a:pt x="37212" y="4247"/>
                </a:cubicBezTo>
                <a:cubicBezTo>
                  <a:pt x="42247" y="7478"/>
                  <a:pt x="44591" y="12260"/>
                  <a:pt x="44844" y="18150"/>
                </a:cubicBezTo>
                <a:cubicBezTo>
                  <a:pt x="44876" y="18467"/>
                  <a:pt x="44876" y="18783"/>
                  <a:pt x="44876" y="19132"/>
                </a:cubicBezTo>
                <a:lnTo>
                  <a:pt x="45699" y="19132"/>
                </a:lnTo>
                <a:cubicBezTo>
                  <a:pt x="45731" y="18467"/>
                  <a:pt x="45699" y="17802"/>
                  <a:pt x="45668" y="17137"/>
                </a:cubicBezTo>
                <a:lnTo>
                  <a:pt x="46649" y="17010"/>
                </a:lnTo>
                <a:cubicBezTo>
                  <a:pt x="45541" y="8713"/>
                  <a:pt x="39904" y="1365"/>
                  <a:pt x="30498" y="510"/>
                </a:cubicBezTo>
                <a:cubicBezTo>
                  <a:pt x="28966" y="172"/>
                  <a:pt x="27410" y="1"/>
                  <a:pt x="25860" y="1"/>
                </a:cubicBezTo>
                <a:close/>
              </a:path>
            </a:pathLst>
          </a:custGeom>
          <a:solidFill>
            <a:srgbClr val="FFA600"/>
          </a:solidFill>
          <a:ln>
            <a:noFill/>
          </a:ln>
        </p:spPr>
        <p:txBody>
          <a:bodyPr spcFirstLastPara="1" wrap="square" lIns="121900" tIns="121900" rIns="121900" bIns="121900" anchor="ctr" anchorCtr="0">
            <a:noAutofit/>
          </a:bodyPr>
          <a:lstStyle/>
          <a:p>
            <a:endParaRPr sz="2400"/>
          </a:p>
        </p:txBody>
      </p:sp>
      <p:sp>
        <p:nvSpPr>
          <p:cNvPr id="9" name="CaixaDeTexto 8">
            <a:extLst>
              <a:ext uri="{FF2B5EF4-FFF2-40B4-BE49-F238E27FC236}">
                <a16:creationId xmlns:a16="http://schemas.microsoft.com/office/drawing/2014/main" id="{D2EF2B81-A08A-F8DD-46E5-1B9CEDA1F66D}"/>
              </a:ext>
            </a:extLst>
          </p:cNvPr>
          <p:cNvSpPr txBox="1"/>
          <p:nvPr/>
        </p:nvSpPr>
        <p:spPr>
          <a:xfrm>
            <a:off x="10358120" y="467061"/>
            <a:ext cx="1506253" cy="646331"/>
          </a:xfrm>
          <a:prstGeom prst="rect">
            <a:avLst/>
          </a:prstGeom>
          <a:noFill/>
        </p:spPr>
        <p:txBody>
          <a:bodyPr wrap="square" lIns="91440" tIns="45720" rIns="91440" bIns="45720" rtlCol="0" anchor="t">
            <a:spAutoFit/>
          </a:bodyPr>
          <a:lstStyle/>
          <a:p>
            <a:pPr algn="ctr"/>
            <a:r>
              <a:rPr lang="pt-PT" err="1">
                <a:ea typeface="Calibri"/>
                <a:cs typeface="Calibri"/>
              </a:rPr>
              <a:t>Bibliography</a:t>
            </a:r>
          </a:p>
          <a:p>
            <a:pPr algn="ctr"/>
            <a:endParaRPr lang="pt-PT">
              <a:ea typeface="Calibri"/>
              <a:cs typeface="Calibri"/>
            </a:endParaRPr>
          </a:p>
        </p:txBody>
      </p:sp>
      <p:sp>
        <p:nvSpPr>
          <p:cNvPr id="11" name="CaixaDeTexto 10">
            <a:extLst>
              <a:ext uri="{FF2B5EF4-FFF2-40B4-BE49-F238E27FC236}">
                <a16:creationId xmlns:a16="http://schemas.microsoft.com/office/drawing/2014/main" id="{76579913-6D33-74E5-34C2-DF515F64A557}"/>
              </a:ext>
            </a:extLst>
          </p:cNvPr>
          <p:cNvSpPr txBox="1"/>
          <p:nvPr/>
        </p:nvSpPr>
        <p:spPr>
          <a:xfrm>
            <a:off x="1098021" y="1217083"/>
            <a:ext cx="57414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PT"/>
          </a:p>
        </p:txBody>
      </p:sp>
      <p:sp>
        <p:nvSpPr>
          <p:cNvPr id="4" name="Marcador de Posição do Rodapé 3">
            <a:extLst>
              <a:ext uri="{FF2B5EF4-FFF2-40B4-BE49-F238E27FC236}">
                <a16:creationId xmlns:a16="http://schemas.microsoft.com/office/drawing/2014/main" id="{770C5EDB-9E05-2BB7-2286-421FBB7728F4}"/>
              </a:ext>
            </a:extLst>
          </p:cNvPr>
          <p:cNvSpPr>
            <a:spLocks noGrp="1"/>
          </p:cNvSpPr>
          <p:nvPr>
            <p:ph type="ftr" sz="quarter" idx="11"/>
          </p:nvPr>
        </p:nvSpPr>
        <p:spPr>
          <a:xfrm>
            <a:off x="4038600" y="6356350"/>
            <a:ext cx="4114800" cy="365125"/>
          </a:xfrm>
        </p:spPr>
        <p:txBody>
          <a:bodyPr/>
          <a:lstStyle/>
          <a:p>
            <a:r>
              <a:rPr lang="pt-PT" dirty="0" err="1"/>
              <a:t>Machine</a:t>
            </a:r>
            <a:r>
              <a:rPr lang="pt-PT" dirty="0"/>
              <a:t> </a:t>
            </a:r>
            <a:r>
              <a:rPr lang="pt-PT" err="1"/>
              <a:t>Learning</a:t>
            </a:r>
            <a:r>
              <a:rPr lang="pt-PT" dirty="0"/>
              <a:t> in </a:t>
            </a:r>
            <a:r>
              <a:rPr lang="pt-PT" err="1"/>
              <a:t>Bioengineering</a:t>
            </a:r>
            <a:r>
              <a:rPr lang="pt-PT" dirty="0"/>
              <a:t> P1 2023/2024</a:t>
            </a:r>
          </a:p>
        </p:txBody>
      </p:sp>
    </p:spTree>
    <p:extLst>
      <p:ext uri="{BB962C8B-B14F-4D97-AF65-F5344CB8AC3E}">
        <p14:creationId xmlns:p14="http://schemas.microsoft.com/office/powerpoint/2010/main" val="198548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Uma imagem com texto, captura de ecrã, software, Ícone de computador&#10;&#10;Descrição gerada automaticamente">
            <a:extLst>
              <a:ext uri="{FF2B5EF4-FFF2-40B4-BE49-F238E27FC236}">
                <a16:creationId xmlns:a16="http://schemas.microsoft.com/office/drawing/2014/main" id="{64D2FCF5-61FA-DB0D-7E9C-CAE913C3ECA2}"/>
              </a:ext>
            </a:extLst>
          </p:cNvPr>
          <p:cNvPicPr>
            <a:picLocks noChangeAspect="1"/>
          </p:cNvPicPr>
          <p:nvPr/>
        </p:nvPicPr>
        <p:blipFill rotWithShape="1">
          <a:blip r:embed="rId2"/>
          <a:srcRect l="20170" t="35765" r="57749" b="37807"/>
          <a:stretch/>
        </p:blipFill>
        <p:spPr>
          <a:xfrm>
            <a:off x="628650" y="4971404"/>
            <a:ext cx="2419325" cy="1610169"/>
          </a:xfrm>
          <a:prstGeom prst="rect">
            <a:avLst/>
          </a:prstGeom>
        </p:spPr>
      </p:pic>
      <p:pic>
        <p:nvPicPr>
          <p:cNvPr id="7" name="Imagem 6" descr="Uma imagem com texto, captura de ecrã, software, Ícone de computador&#10;&#10;Descrição gerada automaticamente">
            <a:extLst>
              <a:ext uri="{FF2B5EF4-FFF2-40B4-BE49-F238E27FC236}">
                <a16:creationId xmlns:a16="http://schemas.microsoft.com/office/drawing/2014/main" id="{F5FF60B8-5834-A4C2-D66E-6531B9EAAE51}"/>
              </a:ext>
            </a:extLst>
          </p:cNvPr>
          <p:cNvPicPr>
            <a:picLocks noChangeAspect="1"/>
          </p:cNvPicPr>
          <p:nvPr/>
        </p:nvPicPr>
        <p:blipFill rotWithShape="1">
          <a:blip r:embed="rId2"/>
          <a:srcRect l="66966" t="34789" r="6705" b="14423"/>
          <a:stretch/>
        </p:blipFill>
        <p:spPr>
          <a:xfrm>
            <a:off x="1107987" y="1080559"/>
            <a:ext cx="3633962" cy="3939298"/>
          </a:xfrm>
          <a:prstGeom prst="rect">
            <a:avLst/>
          </a:prstGeom>
        </p:spPr>
      </p:pic>
      <p:sp>
        <p:nvSpPr>
          <p:cNvPr id="3" name="Google Shape;2162;p54">
            <a:extLst>
              <a:ext uri="{FF2B5EF4-FFF2-40B4-BE49-F238E27FC236}">
                <a16:creationId xmlns:a16="http://schemas.microsoft.com/office/drawing/2014/main" id="{38904267-F68B-DF09-07F0-EC3483FF2F9F}"/>
              </a:ext>
            </a:extLst>
          </p:cNvPr>
          <p:cNvSpPr txBox="1"/>
          <p:nvPr/>
        </p:nvSpPr>
        <p:spPr>
          <a:xfrm>
            <a:off x="-1966127" y="375993"/>
            <a:ext cx="10298000" cy="536400"/>
          </a:xfrm>
          <a:prstGeom prst="rect">
            <a:avLst/>
          </a:prstGeom>
          <a:noFill/>
          <a:ln>
            <a:noFill/>
          </a:ln>
        </p:spPr>
        <p:txBody>
          <a:bodyPr spcFirstLastPara="1" wrap="square" lIns="121900" tIns="121900" rIns="121900" bIns="121900" anchor="ctr" anchorCtr="0">
            <a:noAutofit/>
          </a:bodyPr>
          <a:lstStyle/>
          <a:p>
            <a:pPr algn="ctr"/>
            <a:r>
              <a:rPr lang="en-GB" sz="3500" b="1" dirty="0">
                <a:latin typeface="Calibri Light"/>
                <a:ea typeface="Fira Sans Extra Condensed SemiBold"/>
                <a:cs typeface="Fira Sans Extra Condensed SemiBold"/>
                <a:sym typeface="Fira Sans Extra Condensed SemiBold"/>
              </a:rPr>
              <a:t>Data Set and Brain Regions</a:t>
            </a:r>
          </a:p>
        </p:txBody>
      </p:sp>
      <p:cxnSp>
        <p:nvCxnSpPr>
          <p:cNvPr id="9" name="Conexão Reta 3">
            <a:extLst>
              <a:ext uri="{FF2B5EF4-FFF2-40B4-BE49-F238E27FC236}">
                <a16:creationId xmlns:a16="http://schemas.microsoft.com/office/drawing/2014/main" id="{19148ABD-4CFF-65BD-5011-A7D68BE6DC8A}"/>
              </a:ext>
            </a:extLst>
          </p:cNvPr>
          <p:cNvCxnSpPr>
            <a:cxnSpLocks/>
          </p:cNvCxnSpPr>
          <p:nvPr/>
        </p:nvCxnSpPr>
        <p:spPr>
          <a:xfrm>
            <a:off x="79594" y="962671"/>
            <a:ext cx="5916472"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 name="Google Shape;2167;p54">
            <a:extLst>
              <a:ext uri="{FF2B5EF4-FFF2-40B4-BE49-F238E27FC236}">
                <a16:creationId xmlns:a16="http://schemas.microsoft.com/office/drawing/2014/main" id="{4050920E-C1DE-2B0F-2F4A-C16BA85CEEAC}"/>
              </a:ext>
            </a:extLst>
          </p:cNvPr>
          <p:cNvSpPr/>
          <p:nvPr/>
        </p:nvSpPr>
        <p:spPr>
          <a:xfrm>
            <a:off x="10404367" y="-1075244"/>
            <a:ext cx="1411693" cy="2712729"/>
          </a:xfrm>
          <a:custGeom>
            <a:avLst/>
            <a:gdLst/>
            <a:ahLst/>
            <a:cxnLst/>
            <a:rect l="l" t="t" r="r" b="b"/>
            <a:pathLst>
              <a:path w="52540" h="97801" extrusionOk="0">
                <a:moveTo>
                  <a:pt x="29770" y="93965"/>
                </a:moveTo>
                <a:lnTo>
                  <a:pt x="29770" y="93965"/>
                </a:lnTo>
                <a:cubicBezTo>
                  <a:pt x="29010" y="94757"/>
                  <a:pt x="28186" y="95549"/>
                  <a:pt x="27331" y="96150"/>
                </a:cubicBezTo>
                <a:cubicBezTo>
                  <a:pt x="28155" y="95422"/>
                  <a:pt x="28946" y="94694"/>
                  <a:pt x="29770" y="93965"/>
                </a:cubicBezTo>
                <a:close/>
                <a:moveTo>
                  <a:pt x="25860" y="1"/>
                </a:moveTo>
                <a:cubicBezTo>
                  <a:pt x="21611" y="1"/>
                  <a:pt x="17396" y="1286"/>
                  <a:pt x="13777" y="3931"/>
                </a:cubicBezTo>
                <a:cubicBezTo>
                  <a:pt x="8900" y="7509"/>
                  <a:pt x="6081" y="13368"/>
                  <a:pt x="5796" y="19322"/>
                </a:cubicBezTo>
                <a:lnTo>
                  <a:pt x="5670" y="19322"/>
                </a:lnTo>
                <a:cubicBezTo>
                  <a:pt x="4118" y="19417"/>
                  <a:pt x="2503" y="19385"/>
                  <a:pt x="919" y="19543"/>
                </a:cubicBezTo>
                <a:cubicBezTo>
                  <a:pt x="824" y="19543"/>
                  <a:pt x="729" y="19607"/>
                  <a:pt x="666" y="19670"/>
                </a:cubicBezTo>
                <a:cubicBezTo>
                  <a:pt x="539" y="19733"/>
                  <a:pt x="444" y="19860"/>
                  <a:pt x="412" y="20082"/>
                </a:cubicBezTo>
                <a:cubicBezTo>
                  <a:pt x="1" y="29709"/>
                  <a:pt x="222" y="39400"/>
                  <a:pt x="349" y="49059"/>
                </a:cubicBezTo>
                <a:cubicBezTo>
                  <a:pt x="476" y="58274"/>
                  <a:pt x="222" y="67553"/>
                  <a:pt x="761" y="76769"/>
                </a:cubicBezTo>
                <a:cubicBezTo>
                  <a:pt x="761" y="76896"/>
                  <a:pt x="824" y="76991"/>
                  <a:pt x="888" y="77054"/>
                </a:cubicBezTo>
                <a:cubicBezTo>
                  <a:pt x="888" y="77149"/>
                  <a:pt x="919" y="77212"/>
                  <a:pt x="1014" y="77307"/>
                </a:cubicBezTo>
                <a:cubicBezTo>
                  <a:pt x="4276" y="80854"/>
                  <a:pt x="8393" y="83673"/>
                  <a:pt x="12193" y="86618"/>
                </a:cubicBezTo>
                <a:cubicBezTo>
                  <a:pt x="16564" y="89975"/>
                  <a:pt x="20681" y="93459"/>
                  <a:pt x="24481" y="97480"/>
                </a:cubicBezTo>
                <a:cubicBezTo>
                  <a:pt x="24576" y="97576"/>
                  <a:pt x="24671" y="97607"/>
                  <a:pt x="24766" y="97639"/>
                </a:cubicBezTo>
                <a:cubicBezTo>
                  <a:pt x="24829" y="97671"/>
                  <a:pt x="24893" y="97702"/>
                  <a:pt x="24956" y="97734"/>
                </a:cubicBezTo>
                <a:lnTo>
                  <a:pt x="25019" y="97734"/>
                </a:lnTo>
                <a:cubicBezTo>
                  <a:pt x="25098" y="97773"/>
                  <a:pt x="25188" y="97800"/>
                  <a:pt x="25276" y="97800"/>
                </a:cubicBezTo>
                <a:cubicBezTo>
                  <a:pt x="25330" y="97800"/>
                  <a:pt x="25383" y="97790"/>
                  <a:pt x="25431" y="97766"/>
                </a:cubicBezTo>
                <a:cubicBezTo>
                  <a:pt x="25463" y="97766"/>
                  <a:pt x="25495" y="97766"/>
                  <a:pt x="25526" y="97766"/>
                </a:cubicBezTo>
                <a:cubicBezTo>
                  <a:pt x="27053" y="97766"/>
                  <a:pt x="27989" y="97015"/>
                  <a:pt x="29168" y="95929"/>
                </a:cubicBezTo>
                <a:cubicBezTo>
                  <a:pt x="31607" y="93680"/>
                  <a:pt x="33918" y="91368"/>
                  <a:pt x="36357" y="89152"/>
                </a:cubicBezTo>
                <a:cubicBezTo>
                  <a:pt x="41076" y="84845"/>
                  <a:pt x="45984" y="80696"/>
                  <a:pt x="50988" y="76737"/>
                </a:cubicBezTo>
                <a:cubicBezTo>
                  <a:pt x="51178" y="76611"/>
                  <a:pt x="51210" y="76421"/>
                  <a:pt x="51178" y="76262"/>
                </a:cubicBezTo>
                <a:cubicBezTo>
                  <a:pt x="51210" y="76231"/>
                  <a:pt x="51241" y="76167"/>
                  <a:pt x="51241" y="76072"/>
                </a:cubicBezTo>
                <a:cubicBezTo>
                  <a:pt x="52445" y="67807"/>
                  <a:pt x="51970" y="58971"/>
                  <a:pt x="52065" y="50611"/>
                </a:cubicBezTo>
                <a:cubicBezTo>
                  <a:pt x="52160" y="41807"/>
                  <a:pt x="52540" y="32813"/>
                  <a:pt x="51906" y="24009"/>
                </a:cubicBezTo>
                <a:cubicBezTo>
                  <a:pt x="51906" y="23882"/>
                  <a:pt x="51875" y="23787"/>
                  <a:pt x="51780" y="23724"/>
                </a:cubicBezTo>
                <a:cubicBezTo>
                  <a:pt x="51811" y="23692"/>
                  <a:pt x="51811" y="23660"/>
                  <a:pt x="51811" y="23597"/>
                </a:cubicBezTo>
                <a:cubicBezTo>
                  <a:pt x="51653" y="22805"/>
                  <a:pt x="51210" y="21950"/>
                  <a:pt x="50576" y="21380"/>
                </a:cubicBezTo>
                <a:cubicBezTo>
                  <a:pt x="50545" y="21190"/>
                  <a:pt x="50418" y="21032"/>
                  <a:pt x="50196" y="21032"/>
                </a:cubicBezTo>
                <a:cubicBezTo>
                  <a:pt x="49088" y="21063"/>
                  <a:pt x="47979" y="21095"/>
                  <a:pt x="46871" y="21158"/>
                </a:cubicBezTo>
                <a:lnTo>
                  <a:pt x="46839" y="21824"/>
                </a:lnTo>
                <a:cubicBezTo>
                  <a:pt x="47853" y="21855"/>
                  <a:pt x="48835" y="21887"/>
                  <a:pt x="49848" y="21919"/>
                </a:cubicBezTo>
                <a:cubicBezTo>
                  <a:pt x="49468" y="30976"/>
                  <a:pt x="50038" y="40128"/>
                  <a:pt x="50101" y="49185"/>
                </a:cubicBezTo>
                <a:cubicBezTo>
                  <a:pt x="50165" y="57989"/>
                  <a:pt x="49785" y="66762"/>
                  <a:pt x="49816" y="75502"/>
                </a:cubicBezTo>
                <a:cubicBezTo>
                  <a:pt x="49721" y="75502"/>
                  <a:pt x="49595" y="75502"/>
                  <a:pt x="49500" y="75597"/>
                </a:cubicBezTo>
                <a:cubicBezTo>
                  <a:pt x="45193" y="78606"/>
                  <a:pt x="41171" y="82153"/>
                  <a:pt x="37212" y="85573"/>
                </a:cubicBezTo>
                <a:cubicBezTo>
                  <a:pt x="33127" y="89152"/>
                  <a:pt x="28788" y="92762"/>
                  <a:pt x="25209" y="96879"/>
                </a:cubicBezTo>
                <a:cubicBezTo>
                  <a:pt x="25209" y="96847"/>
                  <a:pt x="25209" y="96815"/>
                  <a:pt x="25178" y="96784"/>
                </a:cubicBezTo>
                <a:cubicBezTo>
                  <a:pt x="21947" y="92952"/>
                  <a:pt x="17989" y="89753"/>
                  <a:pt x="14062" y="86713"/>
                </a:cubicBezTo>
                <a:cubicBezTo>
                  <a:pt x="9882" y="83483"/>
                  <a:pt x="5796" y="80126"/>
                  <a:pt x="1679" y="76801"/>
                </a:cubicBezTo>
                <a:cubicBezTo>
                  <a:pt x="1679" y="76769"/>
                  <a:pt x="1679" y="76769"/>
                  <a:pt x="1679" y="76737"/>
                </a:cubicBezTo>
                <a:cubicBezTo>
                  <a:pt x="2218" y="57958"/>
                  <a:pt x="698" y="39115"/>
                  <a:pt x="1363" y="20303"/>
                </a:cubicBezTo>
                <a:lnTo>
                  <a:pt x="1363" y="20303"/>
                </a:lnTo>
                <a:cubicBezTo>
                  <a:pt x="1959" y="20383"/>
                  <a:pt x="2568" y="20418"/>
                  <a:pt x="3175" y="20418"/>
                </a:cubicBezTo>
                <a:cubicBezTo>
                  <a:pt x="4018" y="20418"/>
                  <a:pt x="4860" y="20351"/>
                  <a:pt x="5670" y="20240"/>
                </a:cubicBezTo>
                <a:lnTo>
                  <a:pt x="5765" y="20240"/>
                </a:lnTo>
                <a:cubicBezTo>
                  <a:pt x="5765" y="22045"/>
                  <a:pt x="6018" y="23882"/>
                  <a:pt x="6493" y="25655"/>
                </a:cubicBezTo>
                <a:cubicBezTo>
                  <a:pt x="6746" y="26574"/>
                  <a:pt x="7063" y="27429"/>
                  <a:pt x="7443" y="28252"/>
                </a:cubicBezTo>
                <a:lnTo>
                  <a:pt x="8171" y="27936"/>
                </a:lnTo>
                <a:cubicBezTo>
                  <a:pt x="7348" y="26130"/>
                  <a:pt x="6810" y="24104"/>
                  <a:pt x="6651" y="21887"/>
                </a:cubicBezTo>
                <a:cubicBezTo>
                  <a:pt x="5860" y="11689"/>
                  <a:pt x="12890" y="2569"/>
                  <a:pt x="23056" y="1017"/>
                </a:cubicBezTo>
                <a:cubicBezTo>
                  <a:pt x="24029" y="876"/>
                  <a:pt x="24997" y="804"/>
                  <a:pt x="25955" y="804"/>
                </a:cubicBezTo>
                <a:cubicBezTo>
                  <a:pt x="27147" y="804"/>
                  <a:pt x="28326" y="915"/>
                  <a:pt x="29485" y="1144"/>
                </a:cubicBezTo>
                <a:cubicBezTo>
                  <a:pt x="29548" y="1207"/>
                  <a:pt x="29643" y="1239"/>
                  <a:pt x="29738" y="1270"/>
                </a:cubicBezTo>
                <a:cubicBezTo>
                  <a:pt x="29991" y="1270"/>
                  <a:pt x="30245" y="1302"/>
                  <a:pt x="30466" y="1334"/>
                </a:cubicBezTo>
                <a:cubicBezTo>
                  <a:pt x="32842" y="1904"/>
                  <a:pt x="35090" y="2917"/>
                  <a:pt x="37212" y="4247"/>
                </a:cubicBezTo>
                <a:cubicBezTo>
                  <a:pt x="42247" y="7478"/>
                  <a:pt x="44591" y="12260"/>
                  <a:pt x="44844" y="18150"/>
                </a:cubicBezTo>
                <a:cubicBezTo>
                  <a:pt x="44876" y="18467"/>
                  <a:pt x="44876" y="18783"/>
                  <a:pt x="44876" y="19132"/>
                </a:cubicBezTo>
                <a:lnTo>
                  <a:pt x="45699" y="19132"/>
                </a:lnTo>
                <a:cubicBezTo>
                  <a:pt x="45731" y="18467"/>
                  <a:pt x="45699" y="17802"/>
                  <a:pt x="45668" y="17137"/>
                </a:cubicBezTo>
                <a:lnTo>
                  <a:pt x="46649" y="17010"/>
                </a:lnTo>
                <a:cubicBezTo>
                  <a:pt x="45541" y="8713"/>
                  <a:pt x="39904" y="1365"/>
                  <a:pt x="30498" y="510"/>
                </a:cubicBezTo>
                <a:cubicBezTo>
                  <a:pt x="28966" y="172"/>
                  <a:pt x="27410" y="1"/>
                  <a:pt x="25860"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algn="ctr">
              <a:spcAft>
                <a:spcPts val="600"/>
              </a:spcAft>
            </a:pPr>
            <a:endParaRPr lang="pt-PT" sz="2400">
              <a:ea typeface="Calibri"/>
              <a:cs typeface="Calibri"/>
            </a:endParaRPr>
          </a:p>
          <a:p>
            <a:pPr algn="ctr">
              <a:spcAft>
                <a:spcPts val="600"/>
              </a:spcAft>
            </a:pPr>
            <a:endParaRPr lang="pt-PT" sz="2400">
              <a:latin typeface="Fira Sans Extra Condensed"/>
              <a:ea typeface="Calibri"/>
              <a:cs typeface="Calibri"/>
            </a:endParaRPr>
          </a:p>
          <a:p>
            <a:pPr algn="ctr">
              <a:spcAft>
                <a:spcPts val="600"/>
              </a:spcAft>
            </a:pPr>
            <a:r>
              <a:rPr lang="pt-PT" err="1">
                <a:latin typeface="Calibri"/>
                <a:ea typeface="Calibri"/>
                <a:cs typeface="Calibri"/>
              </a:rPr>
              <a:t>Introduction</a:t>
            </a:r>
            <a:r>
              <a:rPr lang="pt-PT">
                <a:latin typeface="Calibri"/>
                <a:ea typeface="Calibri"/>
                <a:cs typeface="Calibri"/>
              </a:rPr>
              <a:t> </a:t>
            </a:r>
            <a:endParaRPr lang="pt-PT">
              <a:latin typeface="Calibri"/>
            </a:endParaRPr>
          </a:p>
        </p:txBody>
      </p:sp>
      <p:pic>
        <p:nvPicPr>
          <p:cNvPr id="10" name="Imagem 9">
            <a:extLst>
              <a:ext uri="{FF2B5EF4-FFF2-40B4-BE49-F238E27FC236}">
                <a16:creationId xmlns:a16="http://schemas.microsoft.com/office/drawing/2014/main" id="{DF9BD7AC-6904-5D7E-8804-864B837DC537}"/>
              </a:ext>
            </a:extLst>
          </p:cNvPr>
          <p:cNvPicPr>
            <a:picLocks noChangeAspect="1"/>
          </p:cNvPicPr>
          <p:nvPr/>
        </p:nvPicPr>
        <p:blipFill rotWithShape="1">
          <a:blip r:embed="rId3"/>
          <a:srcRect l="496" t="2007" r="23325" b="334"/>
          <a:stretch/>
        </p:blipFill>
        <p:spPr>
          <a:xfrm>
            <a:off x="4966801" y="1791706"/>
            <a:ext cx="6497037" cy="3081673"/>
          </a:xfrm>
          <a:prstGeom prst="rect">
            <a:avLst/>
          </a:prstGeom>
        </p:spPr>
      </p:pic>
      <p:sp>
        <p:nvSpPr>
          <p:cNvPr id="2" name="Oval 1">
            <a:extLst>
              <a:ext uri="{FF2B5EF4-FFF2-40B4-BE49-F238E27FC236}">
                <a16:creationId xmlns:a16="http://schemas.microsoft.com/office/drawing/2014/main" id="{C8885E4F-A83E-A37D-0F44-88FF0CA8DDD4}"/>
              </a:ext>
            </a:extLst>
          </p:cNvPr>
          <p:cNvSpPr/>
          <p:nvPr/>
        </p:nvSpPr>
        <p:spPr>
          <a:xfrm>
            <a:off x="5384271" y="2878668"/>
            <a:ext cx="359833" cy="34925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Google Shape;438;p18">
            <a:extLst>
              <a:ext uri="{FF2B5EF4-FFF2-40B4-BE49-F238E27FC236}">
                <a16:creationId xmlns:a16="http://schemas.microsoft.com/office/drawing/2014/main" id="{11D2DE55-C7DA-FF59-3940-D646D284C3B0}"/>
              </a:ext>
            </a:extLst>
          </p:cNvPr>
          <p:cNvSpPr/>
          <p:nvPr/>
        </p:nvSpPr>
        <p:spPr>
          <a:xfrm>
            <a:off x="3994168" y="2180168"/>
            <a:ext cx="1559966" cy="1096432"/>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txBody>
          <a:bodyPr/>
          <a:lstStyle/>
          <a:p>
            <a:endParaRPr lang="en-GB"/>
          </a:p>
        </p:txBody>
      </p:sp>
      <p:sp>
        <p:nvSpPr>
          <p:cNvPr id="11" name="Retângulo 10">
            <a:extLst>
              <a:ext uri="{FF2B5EF4-FFF2-40B4-BE49-F238E27FC236}">
                <a16:creationId xmlns:a16="http://schemas.microsoft.com/office/drawing/2014/main" id="{44F442C1-CBBA-4C79-0E8E-6E902552BEBE}"/>
              </a:ext>
            </a:extLst>
          </p:cNvPr>
          <p:cNvSpPr/>
          <p:nvPr/>
        </p:nvSpPr>
        <p:spPr>
          <a:xfrm>
            <a:off x="6045729" y="1759479"/>
            <a:ext cx="5619750" cy="24341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Google Shape;438;p18">
            <a:extLst>
              <a:ext uri="{FF2B5EF4-FFF2-40B4-BE49-F238E27FC236}">
                <a16:creationId xmlns:a16="http://schemas.microsoft.com/office/drawing/2014/main" id="{69DFB3C9-E270-2390-3676-D0EED732EA54}"/>
              </a:ext>
            </a:extLst>
          </p:cNvPr>
          <p:cNvSpPr/>
          <p:nvPr/>
        </p:nvSpPr>
        <p:spPr>
          <a:xfrm rot="5100000">
            <a:off x="7567464" y="1060856"/>
            <a:ext cx="692133" cy="704850"/>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txBody>
          <a:bodyPr/>
          <a:lstStyle/>
          <a:p>
            <a:endParaRPr lang="en-GB"/>
          </a:p>
        </p:txBody>
      </p:sp>
      <p:sp>
        <p:nvSpPr>
          <p:cNvPr id="13" name="CaixaDeTexto 12">
            <a:extLst>
              <a:ext uri="{FF2B5EF4-FFF2-40B4-BE49-F238E27FC236}">
                <a16:creationId xmlns:a16="http://schemas.microsoft.com/office/drawing/2014/main" id="{4A96FCFC-D5A0-08DD-D1CB-2E43E99EFF7E}"/>
              </a:ext>
            </a:extLst>
          </p:cNvPr>
          <p:cNvSpPr txBox="1"/>
          <p:nvPr/>
        </p:nvSpPr>
        <p:spPr>
          <a:xfrm>
            <a:off x="7831666" y="701145"/>
            <a:ext cx="1680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cs typeface="Calibri"/>
              </a:rPr>
              <a:t>Gene Set</a:t>
            </a:r>
            <a:endParaRPr lang="pt-PT"/>
          </a:p>
        </p:txBody>
      </p:sp>
      <p:sp>
        <p:nvSpPr>
          <p:cNvPr id="14" name="Retângulo 13">
            <a:extLst>
              <a:ext uri="{FF2B5EF4-FFF2-40B4-BE49-F238E27FC236}">
                <a16:creationId xmlns:a16="http://schemas.microsoft.com/office/drawing/2014/main" id="{6CD05E65-2A06-A90D-6AA4-E5AA00AB020A}"/>
              </a:ext>
            </a:extLst>
          </p:cNvPr>
          <p:cNvSpPr/>
          <p:nvPr/>
        </p:nvSpPr>
        <p:spPr>
          <a:xfrm rot="-5400000">
            <a:off x="4267728" y="2764895"/>
            <a:ext cx="2571753" cy="1132414"/>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Seta: Para Baixo 16">
            <a:extLst>
              <a:ext uri="{FF2B5EF4-FFF2-40B4-BE49-F238E27FC236}">
                <a16:creationId xmlns:a16="http://schemas.microsoft.com/office/drawing/2014/main" id="{A4F7E7DF-367A-6607-A561-6D14D243BFF4}"/>
              </a:ext>
            </a:extLst>
          </p:cNvPr>
          <p:cNvSpPr/>
          <p:nvPr/>
        </p:nvSpPr>
        <p:spPr>
          <a:xfrm rot="10800000">
            <a:off x="5484811" y="1455209"/>
            <a:ext cx="169333" cy="539749"/>
          </a:xfrm>
          <a:prstGeom prst="downArrow">
            <a:avLst/>
          </a:prstGeom>
          <a:solidFill>
            <a:srgbClr val="B2DF8A"/>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CaixaDeTexto 17">
            <a:extLst>
              <a:ext uri="{FF2B5EF4-FFF2-40B4-BE49-F238E27FC236}">
                <a16:creationId xmlns:a16="http://schemas.microsoft.com/office/drawing/2014/main" id="{A6916C3F-E09B-41D9-6AD0-E8982437DFF1}"/>
              </a:ext>
            </a:extLst>
          </p:cNvPr>
          <p:cNvSpPr txBox="1"/>
          <p:nvPr/>
        </p:nvSpPr>
        <p:spPr>
          <a:xfrm>
            <a:off x="4974166" y="1145644"/>
            <a:ext cx="16695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cs typeface="Calibri"/>
              </a:rPr>
              <a:t>Sample Set</a:t>
            </a:r>
          </a:p>
        </p:txBody>
      </p:sp>
      <p:sp>
        <p:nvSpPr>
          <p:cNvPr id="19" name="CaixaDeTexto 18">
            <a:extLst>
              <a:ext uri="{FF2B5EF4-FFF2-40B4-BE49-F238E27FC236}">
                <a16:creationId xmlns:a16="http://schemas.microsoft.com/office/drawing/2014/main" id="{7035EDA6-31B1-A4F6-1868-7101CE936778}"/>
              </a:ext>
            </a:extLst>
          </p:cNvPr>
          <p:cNvSpPr txBox="1"/>
          <p:nvPr/>
        </p:nvSpPr>
        <p:spPr>
          <a:xfrm>
            <a:off x="4148665" y="5019144"/>
            <a:ext cx="18388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err="1">
                <a:cs typeface="Calibri"/>
              </a:rPr>
              <a:t>Individual's</a:t>
            </a:r>
            <a:r>
              <a:rPr lang="pt-PT">
                <a:cs typeface="Calibri"/>
              </a:rPr>
              <a:t> </a:t>
            </a:r>
            <a:r>
              <a:rPr lang="pt-PT" err="1">
                <a:cs typeface="Calibri"/>
              </a:rPr>
              <a:t>Label</a:t>
            </a:r>
          </a:p>
          <a:p>
            <a:endParaRPr lang="pt-PT">
              <a:cs typeface="Calibri"/>
            </a:endParaRPr>
          </a:p>
        </p:txBody>
      </p:sp>
      <p:sp>
        <p:nvSpPr>
          <p:cNvPr id="21" name="Oval 20">
            <a:extLst>
              <a:ext uri="{FF2B5EF4-FFF2-40B4-BE49-F238E27FC236}">
                <a16:creationId xmlns:a16="http://schemas.microsoft.com/office/drawing/2014/main" id="{8833B7BE-D4FD-73E1-6F87-EE6A3822F2C9}"/>
              </a:ext>
            </a:extLst>
          </p:cNvPr>
          <p:cNvSpPr/>
          <p:nvPr/>
        </p:nvSpPr>
        <p:spPr>
          <a:xfrm>
            <a:off x="4971520" y="4265084"/>
            <a:ext cx="359833" cy="349250"/>
          </a:xfrm>
          <a:prstGeom prst="ellipse">
            <a:avLst/>
          </a:prstGeom>
          <a:noFill/>
          <a:ln w="28575">
            <a:solidFill>
              <a:srgbClr val="FFB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Seta: Para Baixo 21">
            <a:extLst>
              <a:ext uri="{FF2B5EF4-FFF2-40B4-BE49-F238E27FC236}">
                <a16:creationId xmlns:a16="http://schemas.microsoft.com/office/drawing/2014/main" id="{12171067-85F7-CDF5-30A0-150E0F5033CF}"/>
              </a:ext>
            </a:extLst>
          </p:cNvPr>
          <p:cNvSpPr/>
          <p:nvPr/>
        </p:nvSpPr>
        <p:spPr>
          <a:xfrm rot="1020000">
            <a:off x="4914003" y="4562068"/>
            <a:ext cx="95251" cy="539749"/>
          </a:xfrm>
          <a:prstGeom prst="downArrow">
            <a:avLst/>
          </a:prstGeom>
          <a:solidFill>
            <a:srgbClr val="FFB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Oval 23">
            <a:extLst>
              <a:ext uri="{FF2B5EF4-FFF2-40B4-BE49-F238E27FC236}">
                <a16:creationId xmlns:a16="http://schemas.microsoft.com/office/drawing/2014/main" id="{7B4ED676-1F78-1D92-FAFD-8AE969869F30}"/>
              </a:ext>
            </a:extLst>
          </p:cNvPr>
          <p:cNvSpPr/>
          <p:nvPr/>
        </p:nvSpPr>
        <p:spPr>
          <a:xfrm>
            <a:off x="5648852" y="4307417"/>
            <a:ext cx="190501" cy="306917"/>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6" name="Conexão: Ângulo Reto 25">
            <a:extLst>
              <a:ext uri="{FF2B5EF4-FFF2-40B4-BE49-F238E27FC236}">
                <a16:creationId xmlns:a16="http://schemas.microsoft.com/office/drawing/2014/main" id="{7CE0305A-CA80-FD76-5E2A-44E21B5143D3}"/>
              </a:ext>
            </a:extLst>
          </p:cNvPr>
          <p:cNvCxnSpPr/>
          <p:nvPr/>
        </p:nvCxnSpPr>
        <p:spPr>
          <a:xfrm>
            <a:off x="5808133" y="4559300"/>
            <a:ext cx="914400" cy="914400"/>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22D163D2-E27D-40B4-52D8-AC0C9D0FAF5D}"/>
              </a:ext>
            </a:extLst>
          </p:cNvPr>
          <p:cNvSpPr txBox="1"/>
          <p:nvPr/>
        </p:nvSpPr>
        <p:spPr>
          <a:xfrm>
            <a:off x="6783914" y="5304893"/>
            <a:ext cx="18388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cs typeface="Calibri"/>
              </a:rPr>
              <a:t>_N_- </a:t>
            </a:r>
            <a:r>
              <a:rPr lang="pt-PT" err="1">
                <a:cs typeface="Calibri"/>
              </a:rPr>
              <a:t>Neurons</a:t>
            </a:r>
            <a:endParaRPr lang="pt-PT">
              <a:cs typeface="Calibri"/>
            </a:endParaRPr>
          </a:p>
          <a:p>
            <a:r>
              <a:rPr lang="pt-PT">
                <a:cs typeface="Calibri"/>
              </a:rPr>
              <a:t>_G_- Glial </a:t>
            </a:r>
            <a:r>
              <a:rPr lang="pt-PT" err="1">
                <a:cs typeface="Calibri"/>
              </a:rPr>
              <a:t>cells</a:t>
            </a:r>
          </a:p>
          <a:p>
            <a:endParaRPr lang="pt-PT">
              <a:cs typeface="Calibri"/>
            </a:endParaRPr>
          </a:p>
        </p:txBody>
      </p:sp>
      <p:sp>
        <p:nvSpPr>
          <p:cNvPr id="15" name="Marcador de Posição do Rodapé 3">
            <a:extLst>
              <a:ext uri="{FF2B5EF4-FFF2-40B4-BE49-F238E27FC236}">
                <a16:creationId xmlns:a16="http://schemas.microsoft.com/office/drawing/2014/main" id="{80D7A982-2899-2FDA-F128-92A8CABD9A3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Machine </a:t>
            </a:r>
            <a:r>
              <a:rPr lang="en-US"/>
              <a:t>Learning</a:t>
            </a:r>
            <a:r>
              <a:rPr lang="en-US" kern="1200">
                <a:latin typeface="+mn-lt"/>
                <a:ea typeface="+mn-ea"/>
                <a:cs typeface="+mn-cs"/>
              </a:rPr>
              <a:t> in </a:t>
            </a:r>
            <a:r>
              <a:rPr lang="en-US"/>
              <a:t>Bioengineering</a:t>
            </a:r>
            <a:r>
              <a:rPr lang="en-US" kern="1200">
                <a:latin typeface="+mn-lt"/>
                <a:ea typeface="+mn-ea"/>
                <a:cs typeface="+mn-cs"/>
              </a:rPr>
              <a:t> P1 2023/2024</a:t>
            </a:r>
          </a:p>
        </p:txBody>
      </p:sp>
    </p:spTree>
    <p:extLst>
      <p:ext uri="{BB962C8B-B14F-4D97-AF65-F5344CB8AC3E}">
        <p14:creationId xmlns:p14="http://schemas.microsoft.com/office/powerpoint/2010/main" val="1312253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4CFE5ECA-081D-593A-20D7-5E69ADE2E74E}"/>
              </a:ext>
            </a:extLst>
          </p:cNvPr>
          <p:cNvSpPr/>
          <p:nvPr/>
        </p:nvSpPr>
        <p:spPr>
          <a:xfrm>
            <a:off x="281355" y="1517110"/>
            <a:ext cx="1519311" cy="576776"/>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Samples Clustering</a:t>
            </a:r>
            <a:endParaRPr lang="en-US" sz="1200">
              <a:latin typeface="Fira Sans Extra Condensed"/>
              <a:ea typeface="Calibri"/>
              <a:cs typeface="Calibri"/>
            </a:endParaRPr>
          </a:p>
        </p:txBody>
      </p:sp>
      <p:sp>
        <p:nvSpPr>
          <p:cNvPr id="7" name="Retângulo 6">
            <a:extLst>
              <a:ext uri="{FF2B5EF4-FFF2-40B4-BE49-F238E27FC236}">
                <a16:creationId xmlns:a16="http://schemas.microsoft.com/office/drawing/2014/main" id="{18641762-1482-2D00-1A55-47EECA2F3AD3}"/>
              </a:ext>
            </a:extLst>
          </p:cNvPr>
          <p:cNvSpPr/>
          <p:nvPr/>
        </p:nvSpPr>
        <p:spPr>
          <a:xfrm>
            <a:off x="281355" y="5200946"/>
            <a:ext cx="1519311" cy="576776"/>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Genes Clustering</a:t>
            </a:r>
            <a:endParaRPr lang="en-US" sz="1200">
              <a:latin typeface="Fira Sans Extra Condensed"/>
              <a:ea typeface="Calibri"/>
              <a:cs typeface="Calibri"/>
            </a:endParaRPr>
          </a:p>
        </p:txBody>
      </p:sp>
      <p:sp>
        <p:nvSpPr>
          <p:cNvPr id="14" name="Retângulo 13">
            <a:extLst>
              <a:ext uri="{FF2B5EF4-FFF2-40B4-BE49-F238E27FC236}">
                <a16:creationId xmlns:a16="http://schemas.microsoft.com/office/drawing/2014/main" id="{A8AA48E4-78C4-719A-71E2-66FCF5A6BC72}"/>
              </a:ext>
            </a:extLst>
          </p:cNvPr>
          <p:cNvSpPr/>
          <p:nvPr/>
        </p:nvSpPr>
        <p:spPr>
          <a:xfrm>
            <a:off x="3459556" y="4839652"/>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PCA with all the genes</a:t>
            </a:r>
            <a:endParaRPr lang="en-US" sz="1200">
              <a:latin typeface="Fira Sans Extra Condensed"/>
              <a:ea typeface="Calibri"/>
              <a:cs typeface="Calibri"/>
            </a:endParaRPr>
          </a:p>
        </p:txBody>
      </p:sp>
      <p:sp>
        <p:nvSpPr>
          <p:cNvPr id="16" name="Retângulo 15">
            <a:extLst>
              <a:ext uri="{FF2B5EF4-FFF2-40B4-BE49-F238E27FC236}">
                <a16:creationId xmlns:a16="http://schemas.microsoft.com/office/drawing/2014/main" id="{F9DE5345-33C9-74A6-34F5-56AFB8148BD4}"/>
              </a:ext>
            </a:extLst>
          </p:cNvPr>
          <p:cNvSpPr/>
          <p:nvPr/>
        </p:nvSpPr>
        <p:spPr>
          <a:xfrm>
            <a:off x="5742383" y="4850236"/>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Elbow Method</a:t>
            </a:r>
            <a:endParaRPr lang="en-US" sz="1200">
              <a:latin typeface="Fira Sans Extra Condensed"/>
              <a:ea typeface="Calibri"/>
              <a:cs typeface="Calibri"/>
            </a:endParaRPr>
          </a:p>
        </p:txBody>
      </p:sp>
      <p:cxnSp>
        <p:nvCxnSpPr>
          <p:cNvPr id="18" name="Conexão reta unidirecional 17">
            <a:extLst>
              <a:ext uri="{FF2B5EF4-FFF2-40B4-BE49-F238E27FC236}">
                <a16:creationId xmlns:a16="http://schemas.microsoft.com/office/drawing/2014/main" id="{19AD5DFE-43EC-57BC-30BF-DB85921CCC51}"/>
              </a:ext>
            </a:extLst>
          </p:cNvPr>
          <p:cNvCxnSpPr>
            <a:cxnSpLocks/>
          </p:cNvCxnSpPr>
          <p:nvPr/>
        </p:nvCxnSpPr>
        <p:spPr>
          <a:xfrm>
            <a:off x="7205686" y="5125191"/>
            <a:ext cx="960713" cy="1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C4807612-7E2C-9CDF-2D34-A1F1E3277BD2}"/>
              </a:ext>
            </a:extLst>
          </p:cNvPr>
          <p:cNvSpPr/>
          <p:nvPr/>
        </p:nvSpPr>
        <p:spPr>
          <a:xfrm>
            <a:off x="8166809" y="4839653"/>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20" name="Conexão reta unidirecional 19">
            <a:extLst>
              <a:ext uri="{FF2B5EF4-FFF2-40B4-BE49-F238E27FC236}">
                <a16:creationId xmlns:a16="http://schemas.microsoft.com/office/drawing/2014/main" id="{6E2810CB-0D77-8647-87ED-C3891F87D11F}"/>
              </a:ext>
            </a:extLst>
          </p:cNvPr>
          <p:cNvCxnSpPr>
            <a:cxnSpLocks/>
          </p:cNvCxnSpPr>
          <p:nvPr/>
        </p:nvCxnSpPr>
        <p:spPr>
          <a:xfrm>
            <a:off x="9681674" y="5158317"/>
            <a:ext cx="710649" cy="2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9217DA07-B31B-5EFC-E019-A2EF797EF3CF}"/>
              </a:ext>
            </a:extLst>
          </p:cNvPr>
          <p:cNvSpPr/>
          <p:nvPr/>
        </p:nvSpPr>
        <p:spPr>
          <a:xfrm>
            <a:off x="10392734" y="4839653"/>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Expression Heatmaps</a:t>
            </a:r>
          </a:p>
        </p:txBody>
      </p:sp>
      <p:cxnSp>
        <p:nvCxnSpPr>
          <p:cNvPr id="25" name="Conexão reta unidirecional 24">
            <a:extLst>
              <a:ext uri="{FF2B5EF4-FFF2-40B4-BE49-F238E27FC236}">
                <a16:creationId xmlns:a16="http://schemas.microsoft.com/office/drawing/2014/main" id="{1A0AD1B9-C75A-004D-D096-62C501C930F8}"/>
              </a:ext>
            </a:extLst>
          </p:cNvPr>
          <p:cNvCxnSpPr/>
          <p:nvPr/>
        </p:nvCxnSpPr>
        <p:spPr>
          <a:xfrm>
            <a:off x="11144291" y="5417862"/>
            <a:ext cx="10101" cy="41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C9EBEF5-0DE6-30D4-09B6-C483C97EF6C7}"/>
              </a:ext>
            </a:extLst>
          </p:cNvPr>
          <p:cNvSpPr/>
          <p:nvPr/>
        </p:nvSpPr>
        <p:spPr>
          <a:xfrm>
            <a:off x="10425411" y="5823706"/>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Gene Ontology</a:t>
            </a:r>
            <a:endParaRPr lang="en-US" sz="1200">
              <a:latin typeface="Fira Sans Extra Condensed"/>
              <a:ea typeface="Calibri"/>
              <a:cs typeface="Calibri"/>
            </a:endParaRPr>
          </a:p>
        </p:txBody>
      </p:sp>
      <p:sp>
        <p:nvSpPr>
          <p:cNvPr id="28" name="Retângulo 27">
            <a:extLst>
              <a:ext uri="{FF2B5EF4-FFF2-40B4-BE49-F238E27FC236}">
                <a16:creationId xmlns:a16="http://schemas.microsoft.com/office/drawing/2014/main" id="{64E782AA-BAB1-CDD0-FFD9-EDE7046B666F}"/>
              </a:ext>
            </a:extLst>
          </p:cNvPr>
          <p:cNvSpPr/>
          <p:nvPr/>
        </p:nvSpPr>
        <p:spPr>
          <a:xfrm>
            <a:off x="3459556" y="5811579"/>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PCA with only Neurons</a:t>
            </a:r>
            <a:endParaRPr lang="en-US" sz="1200">
              <a:latin typeface="Fira Sans Extra Condensed"/>
              <a:ea typeface="Calibri"/>
              <a:cs typeface="Calibri"/>
            </a:endParaRPr>
          </a:p>
        </p:txBody>
      </p:sp>
      <p:sp>
        <p:nvSpPr>
          <p:cNvPr id="12" name="Retângulo 11">
            <a:extLst>
              <a:ext uri="{FF2B5EF4-FFF2-40B4-BE49-F238E27FC236}">
                <a16:creationId xmlns:a16="http://schemas.microsoft.com/office/drawing/2014/main" id="{C27C55C1-AEE8-70C8-4D54-BC41F8291FDB}"/>
              </a:ext>
            </a:extLst>
          </p:cNvPr>
          <p:cNvSpPr/>
          <p:nvPr/>
        </p:nvSpPr>
        <p:spPr>
          <a:xfrm>
            <a:off x="3459056" y="362451"/>
            <a:ext cx="1519311" cy="576776"/>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a:t>
            </a:r>
            <a:endParaRPr lang="en-US" sz="1200">
              <a:latin typeface="Fira Sans Extra Condensed"/>
              <a:ea typeface="Calibri"/>
              <a:cs typeface="Calibri"/>
            </a:endParaRPr>
          </a:p>
        </p:txBody>
      </p:sp>
      <p:sp>
        <p:nvSpPr>
          <p:cNvPr id="17" name="Retângulo 16">
            <a:extLst>
              <a:ext uri="{FF2B5EF4-FFF2-40B4-BE49-F238E27FC236}">
                <a16:creationId xmlns:a16="http://schemas.microsoft.com/office/drawing/2014/main" id="{A2477625-586C-FA25-4256-73BC7D143820}"/>
              </a:ext>
            </a:extLst>
          </p:cNvPr>
          <p:cNvSpPr/>
          <p:nvPr/>
        </p:nvSpPr>
        <p:spPr>
          <a:xfrm>
            <a:off x="5813120" y="359572"/>
            <a:ext cx="1519311" cy="576776"/>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II</a:t>
            </a:r>
            <a:endParaRPr lang="en-US" sz="1200">
              <a:latin typeface="Fira Sans Extra Condensed"/>
              <a:ea typeface="Calibri"/>
              <a:cs typeface="Calibri"/>
            </a:endParaRPr>
          </a:p>
        </p:txBody>
      </p:sp>
      <p:cxnSp>
        <p:nvCxnSpPr>
          <p:cNvPr id="2" name="Conexão reta unidirecional 1">
            <a:extLst>
              <a:ext uri="{FF2B5EF4-FFF2-40B4-BE49-F238E27FC236}">
                <a16:creationId xmlns:a16="http://schemas.microsoft.com/office/drawing/2014/main" id="{AC638B42-C4DB-6823-308B-09213A46DD46}"/>
              </a:ext>
            </a:extLst>
          </p:cNvPr>
          <p:cNvCxnSpPr/>
          <p:nvPr/>
        </p:nvCxnSpPr>
        <p:spPr>
          <a:xfrm flipV="1">
            <a:off x="1804481" y="1423535"/>
            <a:ext cx="1653617" cy="36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tângulo 4">
            <a:extLst>
              <a:ext uri="{FF2B5EF4-FFF2-40B4-BE49-F238E27FC236}">
                <a16:creationId xmlns:a16="http://schemas.microsoft.com/office/drawing/2014/main" id="{0611794C-494E-0931-6EC4-43E6992BDCA0}"/>
              </a:ext>
            </a:extLst>
          </p:cNvPr>
          <p:cNvSpPr/>
          <p:nvPr/>
        </p:nvSpPr>
        <p:spPr>
          <a:xfrm>
            <a:off x="3456022" y="1144856"/>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8" name="Conexão reta unidirecional 7">
            <a:extLst>
              <a:ext uri="{FF2B5EF4-FFF2-40B4-BE49-F238E27FC236}">
                <a16:creationId xmlns:a16="http://schemas.microsoft.com/office/drawing/2014/main" id="{91897C15-98B9-CB4F-7583-A40C20D68F11}"/>
              </a:ext>
            </a:extLst>
          </p:cNvPr>
          <p:cNvCxnSpPr>
            <a:cxnSpLocks/>
          </p:cNvCxnSpPr>
          <p:nvPr/>
        </p:nvCxnSpPr>
        <p:spPr>
          <a:xfrm>
            <a:off x="1804481" y="1846550"/>
            <a:ext cx="1638941" cy="40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148535D8-5DCE-0952-92A1-91B32DB8BCE3}"/>
              </a:ext>
            </a:extLst>
          </p:cNvPr>
          <p:cNvSpPr/>
          <p:nvPr/>
        </p:nvSpPr>
        <p:spPr>
          <a:xfrm>
            <a:off x="3456022" y="2097356"/>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HC</a:t>
            </a:r>
            <a:endParaRPr lang="en-US" sz="1200">
              <a:latin typeface="Fira Sans Extra Condensed"/>
              <a:ea typeface="Calibri"/>
              <a:cs typeface="Calibri"/>
            </a:endParaRPr>
          </a:p>
        </p:txBody>
      </p:sp>
      <p:sp>
        <p:nvSpPr>
          <p:cNvPr id="11" name="Retângulo 10">
            <a:extLst>
              <a:ext uri="{FF2B5EF4-FFF2-40B4-BE49-F238E27FC236}">
                <a16:creationId xmlns:a16="http://schemas.microsoft.com/office/drawing/2014/main" id="{404F87CA-F2BA-448B-4A6D-F0388A34AD2F}"/>
              </a:ext>
            </a:extLst>
          </p:cNvPr>
          <p:cNvSpPr/>
          <p:nvPr/>
        </p:nvSpPr>
        <p:spPr>
          <a:xfrm>
            <a:off x="5814280" y="1144856"/>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29" name="Retângulo 28">
            <a:extLst>
              <a:ext uri="{FF2B5EF4-FFF2-40B4-BE49-F238E27FC236}">
                <a16:creationId xmlns:a16="http://schemas.microsoft.com/office/drawing/2014/main" id="{3F45C967-8F52-AD25-97CE-8546EE643435}"/>
              </a:ext>
            </a:extLst>
          </p:cNvPr>
          <p:cNvSpPr/>
          <p:nvPr/>
        </p:nvSpPr>
        <p:spPr>
          <a:xfrm>
            <a:off x="5814280" y="2097356"/>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sp>
        <p:nvSpPr>
          <p:cNvPr id="30" name="Retângulo 29">
            <a:extLst>
              <a:ext uri="{FF2B5EF4-FFF2-40B4-BE49-F238E27FC236}">
                <a16:creationId xmlns:a16="http://schemas.microsoft.com/office/drawing/2014/main" id="{0464CE9E-480B-AC8A-E5D5-1C995B952C87}"/>
              </a:ext>
            </a:extLst>
          </p:cNvPr>
          <p:cNvSpPr/>
          <p:nvPr/>
        </p:nvSpPr>
        <p:spPr>
          <a:xfrm>
            <a:off x="8164810" y="359572"/>
            <a:ext cx="1519311" cy="576776"/>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Part III</a:t>
            </a:r>
            <a:endParaRPr lang="en-US" sz="1200">
              <a:latin typeface="Fira Sans Extra Condensed"/>
              <a:ea typeface="Calibri"/>
              <a:cs typeface="Calibri"/>
            </a:endParaRPr>
          </a:p>
        </p:txBody>
      </p:sp>
      <p:sp>
        <p:nvSpPr>
          <p:cNvPr id="31" name="Retângulo 30">
            <a:extLst>
              <a:ext uri="{FF2B5EF4-FFF2-40B4-BE49-F238E27FC236}">
                <a16:creationId xmlns:a16="http://schemas.microsoft.com/office/drawing/2014/main" id="{159E85AC-820A-3052-5AB6-DC405EB2B1BB}"/>
              </a:ext>
            </a:extLst>
          </p:cNvPr>
          <p:cNvSpPr/>
          <p:nvPr/>
        </p:nvSpPr>
        <p:spPr>
          <a:xfrm>
            <a:off x="281355" y="3330145"/>
            <a:ext cx="1519311" cy="576776"/>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Samples Clustering with PCA</a:t>
            </a:r>
            <a:endParaRPr lang="en-US" sz="1200">
              <a:latin typeface="Fira Sans Extra Condensed"/>
              <a:ea typeface="Calibri"/>
              <a:cs typeface="Calibri"/>
            </a:endParaRPr>
          </a:p>
        </p:txBody>
      </p:sp>
      <p:cxnSp>
        <p:nvCxnSpPr>
          <p:cNvPr id="32" name="Conexão reta unidirecional 31">
            <a:extLst>
              <a:ext uri="{FF2B5EF4-FFF2-40B4-BE49-F238E27FC236}">
                <a16:creationId xmlns:a16="http://schemas.microsoft.com/office/drawing/2014/main" id="{E8F20BF8-191F-5C36-05EB-8E9341120E46}"/>
              </a:ext>
            </a:extLst>
          </p:cNvPr>
          <p:cNvCxnSpPr>
            <a:cxnSpLocks/>
          </p:cNvCxnSpPr>
          <p:nvPr/>
        </p:nvCxnSpPr>
        <p:spPr>
          <a:xfrm flipV="1">
            <a:off x="1804481" y="3236570"/>
            <a:ext cx="1653617" cy="36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tângulo 32">
            <a:extLst>
              <a:ext uri="{FF2B5EF4-FFF2-40B4-BE49-F238E27FC236}">
                <a16:creationId xmlns:a16="http://schemas.microsoft.com/office/drawing/2014/main" id="{AFA91C8F-EB74-3DC9-C228-F92BAD25BD05}"/>
              </a:ext>
            </a:extLst>
          </p:cNvPr>
          <p:cNvSpPr/>
          <p:nvPr/>
        </p:nvSpPr>
        <p:spPr>
          <a:xfrm>
            <a:off x="3456022" y="2957891"/>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cxnSp>
        <p:nvCxnSpPr>
          <p:cNvPr id="34" name="Conexão reta unidirecional 33">
            <a:extLst>
              <a:ext uri="{FF2B5EF4-FFF2-40B4-BE49-F238E27FC236}">
                <a16:creationId xmlns:a16="http://schemas.microsoft.com/office/drawing/2014/main" id="{60CEC5AE-3925-6524-24E0-68CF5B07B80C}"/>
              </a:ext>
            </a:extLst>
          </p:cNvPr>
          <p:cNvCxnSpPr>
            <a:cxnSpLocks/>
          </p:cNvCxnSpPr>
          <p:nvPr/>
        </p:nvCxnSpPr>
        <p:spPr>
          <a:xfrm>
            <a:off x="1804481" y="3659585"/>
            <a:ext cx="1638941" cy="40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37220EEB-F232-FDF0-0139-C078FC8E0B09}"/>
              </a:ext>
            </a:extLst>
          </p:cNvPr>
          <p:cNvSpPr/>
          <p:nvPr/>
        </p:nvSpPr>
        <p:spPr>
          <a:xfrm>
            <a:off x="3456022" y="3910391"/>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HC</a:t>
            </a:r>
            <a:endParaRPr lang="en-US" sz="1200">
              <a:latin typeface="Fira Sans Extra Condensed"/>
              <a:ea typeface="Calibri"/>
              <a:cs typeface="Calibri"/>
            </a:endParaRPr>
          </a:p>
        </p:txBody>
      </p:sp>
      <p:sp>
        <p:nvSpPr>
          <p:cNvPr id="36" name="Retângulo 35">
            <a:extLst>
              <a:ext uri="{FF2B5EF4-FFF2-40B4-BE49-F238E27FC236}">
                <a16:creationId xmlns:a16="http://schemas.microsoft.com/office/drawing/2014/main" id="{82A54441-6C17-D4A9-9BC6-0DE374189C4B}"/>
              </a:ext>
            </a:extLst>
          </p:cNvPr>
          <p:cNvSpPr/>
          <p:nvPr/>
        </p:nvSpPr>
        <p:spPr>
          <a:xfrm>
            <a:off x="5814280" y="2957891"/>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37" name="Retângulo 36">
            <a:extLst>
              <a:ext uri="{FF2B5EF4-FFF2-40B4-BE49-F238E27FC236}">
                <a16:creationId xmlns:a16="http://schemas.microsoft.com/office/drawing/2014/main" id="{4B449D81-21E5-2F7C-5AEE-F48BDC530D57}"/>
              </a:ext>
            </a:extLst>
          </p:cNvPr>
          <p:cNvSpPr/>
          <p:nvPr/>
        </p:nvSpPr>
        <p:spPr>
          <a:xfrm>
            <a:off x="5814280" y="3910391"/>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sp>
        <p:nvSpPr>
          <p:cNvPr id="38" name="Retângulo 37">
            <a:extLst>
              <a:ext uri="{FF2B5EF4-FFF2-40B4-BE49-F238E27FC236}">
                <a16:creationId xmlns:a16="http://schemas.microsoft.com/office/drawing/2014/main" id="{8A5399F1-E4DB-D376-B713-4688BA161E8E}"/>
              </a:ext>
            </a:extLst>
          </p:cNvPr>
          <p:cNvSpPr/>
          <p:nvPr/>
        </p:nvSpPr>
        <p:spPr>
          <a:xfrm>
            <a:off x="8165970" y="2957891"/>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rPr>
              <a:t>K-Means</a:t>
            </a:r>
            <a:endParaRPr lang="en-US" sz="1200">
              <a:latin typeface="Fira Sans Extra Condensed"/>
              <a:ea typeface="Calibri"/>
              <a:cs typeface="Calibri"/>
            </a:endParaRPr>
          </a:p>
        </p:txBody>
      </p:sp>
      <p:sp>
        <p:nvSpPr>
          <p:cNvPr id="39" name="Retângulo 38">
            <a:extLst>
              <a:ext uri="{FF2B5EF4-FFF2-40B4-BE49-F238E27FC236}">
                <a16:creationId xmlns:a16="http://schemas.microsoft.com/office/drawing/2014/main" id="{875AA6B0-0A36-7CF0-B983-EC60E909BDAF}"/>
              </a:ext>
            </a:extLst>
          </p:cNvPr>
          <p:cNvSpPr/>
          <p:nvPr/>
        </p:nvSpPr>
        <p:spPr>
          <a:xfrm>
            <a:off x="8165969" y="3910391"/>
            <a:ext cx="1519311" cy="576776"/>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Fira Sans Extra Condensed"/>
                <a:ea typeface="Calibri"/>
                <a:cs typeface="Calibri"/>
              </a:rPr>
              <a:t>HC</a:t>
            </a:r>
          </a:p>
        </p:txBody>
      </p:sp>
      <p:cxnSp>
        <p:nvCxnSpPr>
          <p:cNvPr id="40" name="Conexão reta unidirecional 39">
            <a:extLst>
              <a:ext uri="{FF2B5EF4-FFF2-40B4-BE49-F238E27FC236}">
                <a16:creationId xmlns:a16="http://schemas.microsoft.com/office/drawing/2014/main" id="{EF267FC6-43C5-AE02-BB89-216762EF3C05}"/>
              </a:ext>
            </a:extLst>
          </p:cNvPr>
          <p:cNvCxnSpPr>
            <a:cxnSpLocks/>
          </p:cNvCxnSpPr>
          <p:nvPr/>
        </p:nvCxnSpPr>
        <p:spPr>
          <a:xfrm flipV="1">
            <a:off x="1804481" y="5121266"/>
            <a:ext cx="1653617" cy="36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xão reta unidirecional 40">
            <a:extLst>
              <a:ext uri="{FF2B5EF4-FFF2-40B4-BE49-F238E27FC236}">
                <a16:creationId xmlns:a16="http://schemas.microsoft.com/office/drawing/2014/main" id="{5F51989E-542B-31D9-257C-B8A026AB9382}"/>
              </a:ext>
            </a:extLst>
          </p:cNvPr>
          <p:cNvCxnSpPr>
            <a:cxnSpLocks/>
          </p:cNvCxnSpPr>
          <p:nvPr/>
        </p:nvCxnSpPr>
        <p:spPr>
          <a:xfrm>
            <a:off x="1804481" y="5485160"/>
            <a:ext cx="1638941" cy="40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xão reta unidirecional 41">
            <a:extLst>
              <a:ext uri="{FF2B5EF4-FFF2-40B4-BE49-F238E27FC236}">
                <a16:creationId xmlns:a16="http://schemas.microsoft.com/office/drawing/2014/main" id="{0B65A58B-C22D-E02C-AA06-AF2BFE8FF5DD}"/>
              </a:ext>
            </a:extLst>
          </p:cNvPr>
          <p:cNvCxnSpPr>
            <a:cxnSpLocks/>
          </p:cNvCxnSpPr>
          <p:nvPr/>
        </p:nvCxnSpPr>
        <p:spPr>
          <a:xfrm>
            <a:off x="4976695" y="5154022"/>
            <a:ext cx="754808" cy="2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unidirecional 9">
            <a:extLst>
              <a:ext uri="{FF2B5EF4-FFF2-40B4-BE49-F238E27FC236}">
                <a16:creationId xmlns:a16="http://schemas.microsoft.com/office/drawing/2014/main" id="{A51FD444-D493-626E-7327-C29F7B8DCB2A}"/>
              </a:ext>
            </a:extLst>
          </p:cNvPr>
          <p:cNvCxnSpPr>
            <a:cxnSpLocks/>
          </p:cNvCxnSpPr>
          <p:nvPr/>
        </p:nvCxnSpPr>
        <p:spPr>
          <a:xfrm>
            <a:off x="7327357" y="4198002"/>
            <a:ext cx="833713" cy="7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reta unidirecional 12">
            <a:extLst>
              <a:ext uri="{FF2B5EF4-FFF2-40B4-BE49-F238E27FC236}">
                <a16:creationId xmlns:a16="http://schemas.microsoft.com/office/drawing/2014/main" id="{E5081E5A-20D8-55CA-19B4-34B0E7088C07}"/>
              </a:ext>
            </a:extLst>
          </p:cNvPr>
          <p:cNvCxnSpPr>
            <a:cxnSpLocks/>
          </p:cNvCxnSpPr>
          <p:nvPr/>
        </p:nvCxnSpPr>
        <p:spPr>
          <a:xfrm>
            <a:off x="7332686" y="3238841"/>
            <a:ext cx="833713" cy="7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reta unidirecional 14">
            <a:extLst>
              <a:ext uri="{FF2B5EF4-FFF2-40B4-BE49-F238E27FC236}">
                <a16:creationId xmlns:a16="http://schemas.microsoft.com/office/drawing/2014/main" id="{154D99E1-0A0C-D718-E188-060B64C95A81}"/>
              </a:ext>
            </a:extLst>
          </p:cNvPr>
          <p:cNvCxnSpPr/>
          <p:nvPr/>
        </p:nvCxnSpPr>
        <p:spPr>
          <a:xfrm flipV="1">
            <a:off x="-2116" y="4637617"/>
            <a:ext cx="12196233" cy="16933"/>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44" name="Google Shape;2167;p54">
            <a:extLst>
              <a:ext uri="{FF2B5EF4-FFF2-40B4-BE49-F238E27FC236}">
                <a16:creationId xmlns:a16="http://schemas.microsoft.com/office/drawing/2014/main" id="{EC715C5F-AE65-E00B-1661-968A73535DE4}"/>
              </a:ext>
            </a:extLst>
          </p:cNvPr>
          <p:cNvSpPr/>
          <p:nvPr/>
        </p:nvSpPr>
        <p:spPr>
          <a:xfrm>
            <a:off x="10404367" y="-1075244"/>
            <a:ext cx="1411693" cy="2712729"/>
          </a:xfrm>
          <a:custGeom>
            <a:avLst/>
            <a:gdLst/>
            <a:ahLst/>
            <a:cxnLst/>
            <a:rect l="l" t="t" r="r" b="b"/>
            <a:pathLst>
              <a:path w="52540" h="97801" extrusionOk="0">
                <a:moveTo>
                  <a:pt x="29770" y="93965"/>
                </a:moveTo>
                <a:lnTo>
                  <a:pt x="29770" y="93965"/>
                </a:lnTo>
                <a:cubicBezTo>
                  <a:pt x="29010" y="94757"/>
                  <a:pt x="28186" y="95549"/>
                  <a:pt x="27331" y="96150"/>
                </a:cubicBezTo>
                <a:cubicBezTo>
                  <a:pt x="28155" y="95422"/>
                  <a:pt x="28946" y="94694"/>
                  <a:pt x="29770" y="93965"/>
                </a:cubicBezTo>
                <a:close/>
                <a:moveTo>
                  <a:pt x="25860" y="1"/>
                </a:moveTo>
                <a:cubicBezTo>
                  <a:pt x="21611" y="1"/>
                  <a:pt x="17396" y="1286"/>
                  <a:pt x="13777" y="3931"/>
                </a:cubicBezTo>
                <a:cubicBezTo>
                  <a:pt x="8900" y="7509"/>
                  <a:pt x="6081" y="13368"/>
                  <a:pt x="5796" y="19322"/>
                </a:cubicBezTo>
                <a:lnTo>
                  <a:pt x="5670" y="19322"/>
                </a:lnTo>
                <a:cubicBezTo>
                  <a:pt x="4118" y="19417"/>
                  <a:pt x="2503" y="19385"/>
                  <a:pt x="919" y="19543"/>
                </a:cubicBezTo>
                <a:cubicBezTo>
                  <a:pt x="824" y="19543"/>
                  <a:pt x="729" y="19607"/>
                  <a:pt x="666" y="19670"/>
                </a:cubicBezTo>
                <a:cubicBezTo>
                  <a:pt x="539" y="19733"/>
                  <a:pt x="444" y="19860"/>
                  <a:pt x="412" y="20082"/>
                </a:cubicBezTo>
                <a:cubicBezTo>
                  <a:pt x="1" y="29709"/>
                  <a:pt x="222" y="39400"/>
                  <a:pt x="349" y="49059"/>
                </a:cubicBezTo>
                <a:cubicBezTo>
                  <a:pt x="476" y="58274"/>
                  <a:pt x="222" y="67553"/>
                  <a:pt x="761" y="76769"/>
                </a:cubicBezTo>
                <a:cubicBezTo>
                  <a:pt x="761" y="76896"/>
                  <a:pt x="824" y="76991"/>
                  <a:pt x="888" y="77054"/>
                </a:cubicBezTo>
                <a:cubicBezTo>
                  <a:pt x="888" y="77149"/>
                  <a:pt x="919" y="77212"/>
                  <a:pt x="1014" y="77307"/>
                </a:cubicBezTo>
                <a:cubicBezTo>
                  <a:pt x="4276" y="80854"/>
                  <a:pt x="8393" y="83673"/>
                  <a:pt x="12193" y="86618"/>
                </a:cubicBezTo>
                <a:cubicBezTo>
                  <a:pt x="16564" y="89975"/>
                  <a:pt x="20681" y="93459"/>
                  <a:pt x="24481" y="97480"/>
                </a:cubicBezTo>
                <a:cubicBezTo>
                  <a:pt x="24576" y="97576"/>
                  <a:pt x="24671" y="97607"/>
                  <a:pt x="24766" y="97639"/>
                </a:cubicBezTo>
                <a:cubicBezTo>
                  <a:pt x="24829" y="97671"/>
                  <a:pt x="24893" y="97702"/>
                  <a:pt x="24956" y="97734"/>
                </a:cubicBezTo>
                <a:lnTo>
                  <a:pt x="25019" y="97734"/>
                </a:lnTo>
                <a:cubicBezTo>
                  <a:pt x="25098" y="97773"/>
                  <a:pt x="25188" y="97800"/>
                  <a:pt x="25276" y="97800"/>
                </a:cubicBezTo>
                <a:cubicBezTo>
                  <a:pt x="25330" y="97800"/>
                  <a:pt x="25383" y="97790"/>
                  <a:pt x="25431" y="97766"/>
                </a:cubicBezTo>
                <a:cubicBezTo>
                  <a:pt x="25463" y="97766"/>
                  <a:pt x="25495" y="97766"/>
                  <a:pt x="25526" y="97766"/>
                </a:cubicBezTo>
                <a:cubicBezTo>
                  <a:pt x="27053" y="97766"/>
                  <a:pt x="27989" y="97015"/>
                  <a:pt x="29168" y="95929"/>
                </a:cubicBezTo>
                <a:cubicBezTo>
                  <a:pt x="31607" y="93680"/>
                  <a:pt x="33918" y="91368"/>
                  <a:pt x="36357" y="89152"/>
                </a:cubicBezTo>
                <a:cubicBezTo>
                  <a:pt x="41076" y="84845"/>
                  <a:pt x="45984" y="80696"/>
                  <a:pt x="50988" y="76737"/>
                </a:cubicBezTo>
                <a:cubicBezTo>
                  <a:pt x="51178" y="76611"/>
                  <a:pt x="51210" y="76421"/>
                  <a:pt x="51178" y="76262"/>
                </a:cubicBezTo>
                <a:cubicBezTo>
                  <a:pt x="51210" y="76231"/>
                  <a:pt x="51241" y="76167"/>
                  <a:pt x="51241" y="76072"/>
                </a:cubicBezTo>
                <a:cubicBezTo>
                  <a:pt x="52445" y="67807"/>
                  <a:pt x="51970" y="58971"/>
                  <a:pt x="52065" y="50611"/>
                </a:cubicBezTo>
                <a:cubicBezTo>
                  <a:pt x="52160" y="41807"/>
                  <a:pt x="52540" y="32813"/>
                  <a:pt x="51906" y="24009"/>
                </a:cubicBezTo>
                <a:cubicBezTo>
                  <a:pt x="51906" y="23882"/>
                  <a:pt x="51875" y="23787"/>
                  <a:pt x="51780" y="23724"/>
                </a:cubicBezTo>
                <a:cubicBezTo>
                  <a:pt x="51811" y="23692"/>
                  <a:pt x="51811" y="23660"/>
                  <a:pt x="51811" y="23597"/>
                </a:cubicBezTo>
                <a:cubicBezTo>
                  <a:pt x="51653" y="22805"/>
                  <a:pt x="51210" y="21950"/>
                  <a:pt x="50576" y="21380"/>
                </a:cubicBezTo>
                <a:cubicBezTo>
                  <a:pt x="50545" y="21190"/>
                  <a:pt x="50418" y="21032"/>
                  <a:pt x="50196" y="21032"/>
                </a:cubicBezTo>
                <a:cubicBezTo>
                  <a:pt x="49088" y="21063"/>
                  <a:pt x="47979" y="21095"/>
                  <a:pt x="46871" y="21158"/>
                </a:cubicBezTo>
                <a:lnTo>
                  <a:pt x="46839" y="21824"/>
                </a:lnTo>
                <a:cubicBezTo>
                  <a:pt x="47853" y="21855"/>
                  <a:pt x="48835" y="21887"/>
                  <a:pt x="49848" y="21919"/>
                </a:cubicBezTo>
                <a:cubicBezTo>
                  <a:pt x="49468" y="30976"/>
                  <a:pt x="50038" y="40128"/>
                  <a:pt x="50101" y="49185"/>
                </a:cubicBezTo>
                <a:cubicBezTo>
                  <a:pt x="50165" y="57989"/>
                  <a:pt x="49785" y="66762"/>
                  <a:pt x="49816" y="75502"/>
                </a:cubicBezTo>
                <a:cubicBezTo>
                  <a:pt x="49721" y="75502"/>
                  <a:pt x="49595" y="75502"/>
                  <a:pt x="49500" y="75597"/>
                </a:cubicBezTo>
                <a:cubicBezTo>
                  <a:pt x="45193" y="78606"/>
                  <a:pt x="41171" y="82153"/>
                  <a:pt x="37212" y="85573"/>
                </a:cubicBezTo>
                <a:cubicBezTo>
                  <a:pt x="33127" y="89152"/>
                  <a:pt x="28788" y="92762"/>
                  <a:pt x="25209" y="96879"/>
                </a:cubicBezTo>
                <a:cubicBezTo>
                  <a:pt x="25209" y="96847"/>
                  <a:pt x="25209" y="96815"/>
                  <a:pt x="25178" y="96784"/>
                </a:cubicBezTo>
                <a:cubicBezTo>
                  <a:pt x="21947" y="92952"/>
                  <a:pt x="17989" y="89753"/>
                  <a:pt x="14062" y="86713"/>
                </a:cubicBezTo>
                <a:cubicBezTo>
                  <a:pt x="9882" y="83483"/>
                  <a:pt x="5796" y="80126"/>
                  <a:pt x="1679" y="76801"/>
                </a:cubicBezTo>
                <a:cubicBezTo>
                  <a:pt x="1679" y="76769"/>
                  <a:pt x="1679" y="76769"/>
                  <a:pt x="1679" y="76737"/>
                </a:cubicBezTo>
                <a:cubicBezTo>
                  <a:pt x="2218" y="57958"/>
                  <a:pt x="698" y="39115"/>
                  <a:pt x="1363" y="20303"/>
                </a:cubicBezTo>
                <a:lnTo>
                  <a:pt x="1363" y="20303"/>
                </a:lnTo>
                <a:cubicBezTo>
                  <a:pt x="1959" y="20383"/>
                  <a:pt x="2568" y="20418"/>
                  <a:pt x="3175" y="20418"/>
                </a:cubicBezTo>
                <a:cubicBezTo>
                  <a:pt x="4018" y="20418"/>
                  <a:pt x="4860" y="20351"/>
                  <a:pt x="5670" y="20240"/>
                </a:cubicBezTo>
                <a:lnTo>
                  <a:pt x="5765" y="20240"/>
                </a:lnTo>
                <a:cubicBezTo>
                  <a:pt x="5765" y="22045"/>
                  <a:pt x="6018" y="23882"/>
                  <a:pt x="6493" y="25655"/>
                </a:cubicBezTo>
                <a:cubicBezTo>
                  <a:pt x="6746" y="26574"/>
                  <a:pt x="7063" y="27429"/>
                  <a:pt x="7443" y="28252"/>
                </a:cubicBezTo>
                <a:lnTo>
                  <a:pt x="8171" y="27936"/>
                </a:lnTo>
                <a:cubicBezTo>
                  <a:pt x="7348" y="26130"/>
                  <a:pt x="6810" y="24104"/>
                  <a:pt x="6651" y="21887"/>
                </a:cubicBezTo>
                <a:cubicBezTo>
                  <a:pt x="5860" y="11689"/>
                  <a:pt x="12890" y="2569"/>
                  <a:pt x="23056" y="1017"/>
                </a:cubicBezTo>
                <a:cubicBezTo>
                  <a:pt x="24029" y="876"/>
                  <a:pt x="24997" y="804"/>
                  <a:pt x="25955" y="804"/>
                </a:cubicBezTo>
                <a:cubicBezTo>
                  <a:pt x="27147" y="804"/>
                  <a:pt x="28326" y="915"/>
                  <a:pt x="29485" y="1144"/>
                </a:cubicBezTo>
                <a:cubicBezTo>
                  <a:pt x="29548" y="1207"/>
                  <a:pt x="29643" y="1239"/>
                  <a:pt x="29738" y="1270"/>
                </a:cubicBezTo>
                <a:cubicBezTo>
                  <a:pt x="29991" y="1270"/>
                  <a:pt x="30245" y="1302"/>
                  <a:pt x="30466" y="1334"/>
                </a:cubicBezTo>
                <a:cubicBezTo>
                  <a:pt x="32842" y="1904"/>
                  <a:pt x="35090" y="2917"/>
                  <a:pt x="37212" y="4247"/>
                </a:cubicBezTo>
                <a:cubicBezTo>
                  <a:pt x="42247" y="7478"/>
                  <a:pt x="44591" y="12260"/>
                  <a:pt x="44844" y="18150"/>
                </a:cubicBezTo>
                <a:cubicBezTo>
                  <a:pt x="44876" y="18467"/>
                  <a:pt x="44876" y="18783"/>
                  <a:pt x="44876" y="19132"/>
                </a:cubicBezTo>
                <a:lnTo>
                  <a:pt x="45699" y="19132"/>
                </a:lnTo>
                <a:cubicBezTo>
                  <a:pt x="45731" y="18467"/>
                  <a:pt x="45699" y="17802"/>
                  <a:pt x="45668" y="17137"/>
                </a:cubicBezTo>
                <a:lnTo>
                  <a:pt x="46649" y="17010"/>
                </a:lnTo>
                <a:cubicBezTo>
                  <a:pt x="45541" y="8713"/>
                  <a:pt x="39904" y="1365"/>
                  <a:pt x="30498" y="510"/>
                </a:cubicBezTo>
                <a:cubicBezTo>
                  <a:pt x="28966" y="172"/>
                  <a:pt x="27410" y="1"/>
                  <a:pt x="25860" y="1"/>
                </a:cubicBezTo>
                <a:close/>
              </a:path>
            </a:pathLst>
          </a:custGeom>
          <a:solidFill>
            <a:schemeClr val="accent1">
              <a:lumMod val="60000"/>
              <a:lumOff val="40000"/>
            </a:schemeClr>
          </a:solidFill>
          <a:ln>
            <a:noFill/>
          </a:ln>
        </p:spPr>
        <p:txBody>
          <a:bodyPr spcFirstLastPara="1" wrap="square" lIns="121900" tIns="121900" rIns="121900" bIns="121900" anchor="ctr" anchorCtr="0">
            <a:noAutofit/>
          </a:bodyPr>
          <a:lstStyle/>
          <a:p>
            <a:pPr algn="ctr">
              <a:spcAft>
                <a:spcPts val="600"/>
              </a:spcAft>
            </a:pPr>
            <a:endParaRPr lang="pt-PT" sz="2400">
              <a:ea typeface="Calibri"/>
              <a:cs typeface="Calibri"/>
            </a:endParaRPr>
          </a:p>
          <a:p>
            <a:pPr algn="ctr">
              <a:spcAft>
                <a:spcPts val="600"/>
              </a:spcAft>
            </a:pPr>
            <a:endParaRPr lang="pt-PT" sz="2400">
              <a:latin typeface="Fira Sans Extra Condensed"/>
              <a:ea typeface="Calibri"/>
              <a:cs typeface="Calibri"/>
            </a:endParaRPr>
          </a:p>
          <a:p>
            <a:pPr algn="ctr">
              <a:spcAft>
                <a:spcPts val="600"/>
              </a:spcAft>
            </a:pPr>
            <a:r>
              <a:rPr lang="pt-PT" err="1">
                <a:latin typeface="Calibri"/>
                <a:ea typeface="Calibri"/>
                <a:cs typeface="Calibri"/>
              </a:rPr>
              <a:t>Introduction</a:t>
            </a:r>
            <a:r>
              <a:rPr lang="pt-PT">
                <a:latin typeface="Calibri"/>
                <a:ea typeface="Calibri"/>
                <a:cs typeface="Calibri"/>
              </a:rPr>
              <a:t> </a:t>
            </a:r>
            <a:endParaRPr lang="pt-PT">
              <a:latin typeface="Calibri"/>
            </a:endParaRPr>
          </a:p>
        </p:txBody>
      </p:sp>
      <p:sp>
        <p:nvSpPr>
          <p:cNvPr id="4" name="Marcador de Posição do Rodapé 3">
            <a:extLst>
              <a:ext uri="{FF2B5EF4-FFF2-40B4-BE49-F238E27FC236}">
                <a16:creationId xmlns:a16="http://schemas.microsoft.com/office/drawing/2014/main" id="{FC3ACBED-40C1-769B-C0CD-C5AA9A3597E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Machine </a:t>
            </a:r>
            <a:r>
              <a:rPr lang="en-US"/>
              <a:t>Learning</a:t>
            </a:r>
            <a:r>
              <a:rPr lang="en-US" kern="1200">
                <a:latin typeface="+mn-lt"/>
                <a:ea typeface="+mn-ea"/>
                <a:cs typeface="+mn-cs"/>
              </a:rPr>
              <a:t> in </a:t>
            </a:r>
            <a:r>
              <a:rPr lang="en-US"/>
              <a:t>Bioengineering</a:t>
            </a:r>
            <a:r>
              <a:rPr lang="en-US" kern="1200">
                <a:latin typeface="+mn-lt"/>
                <a:ea typeface="+mn-ea"/>
                <a:cs typeface="+mn-cs"/>
              </a:rPr>
              <a:t> P1 2023/2024</a:t>
            </a:r>
          </a:p>
        </p:txBody>
      </p:sp>
    </p:spTree>
    <p:extLst>
      <p:ext uri="{BB962C8B-B14F-4D97-AF65-F5344CB8AC3E}">
        <p14:creationId xmlns:p14="http://schemas.microsoft.com/office/powerpoint/2010/main" val="1277404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5" name="Google Shape;2162;p54">
            <a:extLst>
              <a:ext uri="{FF2B5EF4-FFF2-40B4-BE49-F238E27FC236}">
                <a16:creationId xmlns:a16="http://schemas.microsoft.com/office/drawing/2014/main" id="{A9CAB43E-F565-0560-5676-6787E1171FA3}"/>
              </a:ext>
            </a:extLst>
          </p:cNvPr>
          <p:cNvSpPr txBox="1"/>
          <p:nvPr/>
        </p:nvSpPr>
        <p:spPr>
          <a:xfrm>
            <a:off x="-1382861" y="69470"/>
            <a:ext cx="4987091" cy="536400"/>
          </a:xfrm>
          <a:prstGeom prst="rect">
            <a:avLst/>
          </a:prstGeom>
          <a:noFill/>
          <a:ln>
            <a:noFill/>
          </a:ln>
        </p:spPr>
        <p:txBody>
          <a:bodyPr spcFirstLastPara="1" wrap="square" lIns="121900" tIns="121900" rIns="121900" bIns="121900" anchor="ctr" anchorCtr="0">
            <a:noAutofit/>
          </a:bodyPr>
          <a:lstStyle/>
          <a:p>
            <a:pPr algn="ctr"/>
            <a:r>
              <a:rPr lang="pt-PT" sz="3500" b="1">
                <a:latin typeface="Calibri Light"/>
                <a:ea typeface="Fira Sans Extra Condensed SemiBold"/>
                <a:cs typeface="Fira Sans Extra Condensed SemiBold"/>
                <a:sym typeface="Fira Sans Extra Condensed SemiBold"/>
              </a:rPr>
              <a:t>K-</a:t>
            </a:r>
            <a:r>
              <a:rPr lang="pt-PT" sz="3500" b="1" err="1">
                <a:latin typeface="Calibri Light"/>
                <a:ea typeface="Fira Sans Extra Condensed SemiBold"/>
                <a:cs typeface="Fira Sans Extra Condensed SemiBold"/>
                <a:sym typeface="Fira Sans Extra Condensed SemiBold"/>
              </a:rPr>
              <a:t>Means</a:t>
            </a:r>
            <a:endParaRPr lang="pt-PT" sz="3500" b="1">
              <a:latin typeface="Calibri Light"/>
              <a:ea typeface="Fira Sans Extra Condensed SemiBold"/>
              <a:cs typeface="Fira Sans Extra Condensed SemiBold"/>
            </a:endParaRPr>
          </a:p>
        </p:txBody>
      </p:sp>
      <p:sp>
        <p:nvSpPr>
          <p:cNvPr id="360" name="Google Shape;360;p18"/>
          <p:cNvSpPr/>
          <p:nvPr/>
        </p:nvSpPr>
        <p:spPr>
          <a:xfrm>
            <a:off x="609600" y="1765900"/>
            <a:ext cx="3852400" cy="4543600"/>
          </a:xfrm>
          <a:prstGeom prst="roundRect">
            <a:avLst>
              <a:gd name="adj" fmla="val 14082"/>
            </a:avLst>
          </a:prstGeom>
          <a:solidFill>
            <a:schemeClr val="accent4">
              <a:lumMod val="20000"/>
              <a:lumOff val="80000"/>
              <a:alpha val="25099"/>
            </a:schemeClr>
          </a:solidFill>
          <a:ln>
            <a:noFill/>
          </a:ln>
        </p:spPr>
        <p:txBody>
          <a:bodyPr spcFirstLastPara="1" wrap="square" lIns="121900" tIns="121900" rIns="121900" bIns="121900" anchor="ctr" anchorCtr="0">
            <a:noAutofit/>
          </a:bodyPr>
          <a:lstStyle/>
          <a:p>
            <a:endParaRPr sz="2400"/>
          </a:p>
        </p:txBody>
      </p:sp>
      <p:sp>
        <p:nvSpPr>
          <p:cNvPr id="361" name="Google Shape;361;p18"/>
          <p:cNvSpPr txBox="1"/>
          <p:nvPr/>
        </p:nvSpPr>
        <p:spPr>
          <a:xfrm>
            <a:off x="930250" y="1632319"/>
            <a:ext cx="3395600" cy="866800"/>
          </a:xfrm>
          <a:prstGeom prst="rect">
            <a:avLst/>
          </a:prstGeom>
          <a:noFill/>
          <a:ln>
            <a:noFill/>
          </a:ln>
        </p:spPr>
        <p:txBody>
          <a:bodyPr spcFirstLastPara="1" wrap="square" lIns="121900" tIns="121900" rIns="121900" bIns="121900" anchor="ctr" anchorCtr="0">
            <a:noAutofit/>
          </a:bodyPr>
          <a:lstStyle/>
          <a:p>
            <a:pPr algn="ctr"/>
            <a:r>
              <a:rPr lang="en" sz="2800" b="1">
                <a:latin typeface="Fira Sans Extra Condensed"/>
                <a:ea typeface="Fira Sans Extra Condensed"/>
                <a:cs typeface="Fira Sans Extra Condensed"/>
                <a:sym typeface="Fira Sans Extra Condensed"/>
              </a:rPr>
              <a:t>K-Means</a:t>
            </a:r>
            <a:endParaRPr sz="2800" b="1">
              <a:solidFill>
                <a:srgbClr val="00000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989423" y="3874683"/>
            <a:ext cx="3193178" cy="1893055"/>
            <a:chOff x="742068" y="2906011"/>
            <a:chExt cx="2394883" cy="1419791"/>
          </a:xfrm>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121900" tIns="121900" rIns="121900" bIns="121900" anchor="ctr" anchorCtr="0">
              <a:noAutofit/>
            </a:bodyPr>
            <a:lstStyle/>
            <a:p>
              <a:endParaRPr sz="2400"/>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121900" tIns="121900" rIns="121900" bIns="121900" anchor="ctr" anchorCtr="0">
              <a:noAutofit/>
            </a:bodyPr>
            <a:lstStyle/>
            <a:p>
              <a:endParaRPr sz="2400"/>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121900" tIns="121900" rIns="121900" bIns="121900" anchor="ctr" anchorCtr="0">
              <a:noAutofit/>
            </a:bodyPr>
            <a:lstStyle/>
            <a:p>
              <a:endParaRPr sz="2400"/>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121900" tIns="121900" rIns="121900" bIns="121900" anchor="ctr" anchorCtr="0">
              <a:noAutofit/>
            </a:bodyPr>
            <a:lstStyle/>
            <a:p>
              <a:endParaRPr sz="2400"/>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121900" tIns="121900" rIns="121900" bIns="121900" anchor="ctr" anchorCtr="0">
              <a:noAutofit/>
            </a:bodyPr>
            <a:lstStyle/>
            <a:p>
              <a:endParaRPr sz="2400"/>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121900" tIns="121900" rIns="121900" bIns="121900" anchor="ctr" anchorCtr="0">
              <a:noAutofit/>
            </a:bodyPr>
            <a:lstStyle/>
            <a:p>
              <a:endParaRPr sz="2400"/>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121900" tIns="121900" rIns="121900" bIns="121900" anchor="ctr" anchorCtr="0">
              <a:noAutofit/>
            </a:bodyPr>
            <a:lstStyle/>
            <a:p>
              <a:endParaRPr sz="2400"/>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121900" tIns="121900" rIns="121900" bIns="121900" anchor="ctr" anchorCtr="0">
              <a:noAutofit/>
            </a:bodyPr>
            <a:lstStyle/>
            <a:p>
              <a:endParaRPr sz="2400"/>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121900" tIns="121900" rIns="121900" bIns="121900" anchor="ctr" anchorCtr="0">
              <a:noAutofit/>
            </a:bodyPr>
            <a:lstStyle/>
            <a:p>
              <a:endParaRPr sz="2400"/>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121900" tIns="121900" rIns="121900" bIns="121900" anchor="ctr" anchorCtr="0">
              <a:noAutofit/>
            </a:bodyPr>
            <a:lstStyle/>
            <a:p>
              <a:endParaRPr sz="2400"/>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121900" tIns="121900" rIns="121900" bIns="121900" anchor="ctr" anchorCtr="0">
              <a:noAutofit/>
            </a:bodyPr>
            <a:lstStyle/>
            <a:p>
              <a:endParaRPr sz="2400"/>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121900" tIns="121900" rIns="121900" bIns="121900" anchor="ctr" anchorCtr="0">
              <a:noAutofit/>
            </a:bodyPr>
            <a:lstStyle/>
            <a:p>
              <a:endParaRPr sz="2400"/>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121900" tIns="121900" rIns="121900" bIns="121900" anchor="ctr" anchorCtr="0">
              <a:noAutofit/>
            </a:bodyPr>
            <a:lstStyle/>
            <a:p>
              <a:endParaRPr sz="2400"/>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121900" tIns="121900" rIns="121900" bIns="121900" anchor="ctr" anchorCtr="0">
              <a:noAutofit/>
            </a:bodyPr>
            <a:lstStyle/>
            <a:p>
              <a:endParaRPr sz="2400"/>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121900" tIns="121900" rIns="121900" bIns="121900" anchor="ctr" anchorCtr="0">
              <a:noAutofit/>
            </a:bodyPr>
            <a:lstStyle/>
            <a:p>
              <a:endParaRPr sz="2400"/>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121900" tIns="121900" rIns="121900" bIns="121900" anchor="ctr" anchorCtr="0">
              <a:noAutofit/>
            </a:bodyPr>
            <a:lstStyle/>
            <a:p>
              <a:endParaRPr sz="2400"/>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121900" tIns="121900" rIns="121900" bIns="121900" anchor="ctr" anchorCtr="0">
              <a:noAutofit/>
            </a:bodyPr>
            <a:lstStyle/>
            <a:p>
              <a:endParaRPr sz="2400"/>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121900" tIns="121900" rIns="121900" bIns="121900" anchor="ctr" anchorCtr="0">
              <a:noAutofit/>
            </a:bodyPr>
            <a:lstStyle/>
            <a:p>
              <a:endParaRPr sz="2400"/>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121900" tIns="121900" rIns="121900" bIns="121900" anchor="ctr" anchorCtr="0">
              <a:noAutofit/>
            </a:bodyPr>
            <a:lstStyle/>
            <a:p>
              <a:endParaRPr sz="2400"/>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121900" tIns="121900" rIns="121900" bIns="121900" anchor="ctr" anchorCtr="0">
              <a:noAutofit/>
            </a:bodyPr>
            <a:lstStyle/>
            <a:p>
              <a:endParaRPr sz="2400"/>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121900" tIns="121900" rIns="121900" bIns="121900" anchor="ctr" anchorCtr="0">
              <a:noAutofit/>
            </a:bodyPr>
            <a:lstStyle/>
            <a:p>
              <a:endParaRPr sz="2400"/>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121900" tIns="121900" rIns="121900" bIns="121900" anchor="ctr" anchorCtr="0">
              <a:noAutofit/>
            </a:bodyPr>
            <a:lstStyle/>
            <a:p>
              <a:endParaRPr sz="2400"/>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121900" tIns="121900" rIns="121900" bIns="121900" anchor="ctr" anchorCtr="0">
              <a:noAutofit/>
            </a:bodyPr>
            <a:lstStyle/>
            <a:p>
              <a:endParaRPr sz="2400"/>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121900" tIns="121900" rIns="121900" bIns="121900" anchor="ctr" anchorCtr="0">
              <a:noAutofit/>
            </a:bodyPr>
            <a:lstStyle/>
            <a:p>
              <a:endParaRPr sz="2400"/>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121900" tIns="121900" rIns="121900" bIns="121900" anchor="ctr" anchorCtr="0">
              <a:noAutofit/>
            </a:bodyPr>
            <a:lstStyle/>
            <a:p>
              <a:endParaRPr sz="2400"/>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121900" tIns="121900" rIns="121900" bIns="121900" anchor="ctr" anchorCtr="0">
              <a:noAutofit/>
            </a:bodyPr>
            <a:lstStyle/>
            <a:p>
              <a:endParaRPr sz="2400"/>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121900" tIns="121900" rIns="121900" bIns="121900" anchor="ctr" anchorCtr="0">
              <a:noAutofit/>
            </a:bodyPr>
            <a:lstStyle/>
            <a:p>
              <a:endParaRPr sz="2400"/>
            </a:p>
          </p:txBody>
        </p:sp>
        <p:sp>
          <p:nvSpPr>
            <p:cNvPr id="393" name="Google Shape;393;p18"/>
            <p:cNvSpPr/>
            <p:nvPr/>
          </p:nvSpPr>
          <p:spPr>
            <a:xfrm>
              <a:off x="750377" y="2906550"/>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4" name="Google Shape;394;p18"/>
            <p:cNvSpPr/>
            <p:nvPr/>
          </p:nvSpPr>
          <p:spPr>
            <a:xfrm>
              <a:off x="742068" y="3926977"/>
              <a:ext cx="557500" cy="3988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5" name="Google Shape;395;p18"/>
            <p:cNvSpPr/>
            <p:nvPr/>
          </p:nvSpPr>
          <p:spPr>
            <a:xfrm>
              <a:off x="2579826" y="2906011"/>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6" name="Google Shape;396;p18"/>
            <p:cNvSpPr/>
            <p:nvPr/>
          </p:nvSpPr>
          <p:spPr>
            <a:xfrm>
              <a:off x="2579826" y="3894459"/>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121900" tIns="121900" rIns="121900" bIns="121900" anchor="ctr" anchorCtr="0">
              <a:noAutofit/>
            </a:bodyPr>
            <a:lstStyle/>
            <a:p>
              <a:endParaRPr sz="2400"/>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121900" tIns="121900" rIns="121900" bIns="121900" anchor="ctr" anchorCtr="0">
              <a:noAutofit/>
            </a:bodyPr>
            <a:lstStyle/>
            <a:p>
              <a:endParaRPr sz="2400"/>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121900" tIns="121900" rIns="121900" bIns="121900" anchor="ctr" anchorCtr="0">
              <a:noAutofit/>
            </a:bodyPr>
            <a:lstStyle/>
            <a:p>
              <a:endParaRPr sz="2400"/>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121900" tIns="121900" rIns="121900" bIns="121900" anchor="ctr" anchorCtr="0">
              <a:noAutofit/>
            </a:bodyPr>
            <a:lstStyle/>
            <a:p>
              <a:endParaRPr sz="2400"/>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121900" tIns="121900" rIns="121900" bIns="121900" anchor="ctr" anchorCtr="0">
              <a:noAutofit/>
            </a:bodyPr>
            <a:lstStyle/>
            <a:p>
              <a:endParaRPr sz="2400"/>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121900" tIns="121900" rIns="121900" bIns="121900" anchor="ctr" anchorCtr="0">
              <a:noAutofit/>
            </a:bodyPr>
            <a:lstStyle/>
            <a:p>
              <a:endParaRPr sz="2400"/>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121900" tIns="121900" rIns="121900" bIns="121900" anchor="ctr" anchorCtr="0">
              <a:noAutofit/>
            </a:bodyPr>
            <a:lstStyle/>
            <a:p>
              <a:endParaRPr sz="2400"/>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121900" tIns="121900" rIns="121900" bIns="121900" anchor="ctr" anchorCtr="0">
              <a:noAutofit/>
            </a:bodyPr>
            <a:lstStyle/>
            <a:p>
              <a:endParaRPr sz="2400"/>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121900" tIns="121900" rIns="121900" bIns="121900" anchor="ctr" anchorCtr="0">
              <a:noAutofit/>
            </a:bodyPr>
            <a:lstStyle/>
            <a:p>
              <a:endParaRPr sz="2400"/>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121900" tIns="121900" rIns="121900" bIns="121900" anchor="ctr" anchorCtr="0">
              <a:noAutofit/>
            </a:bodyPr>
            <a:lstStyle/>
            <a:p>
              <a:endParaRPr sz="2400"/>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121900" tIns="121900" rIns="121900" bIns="121900" anchor="ctr" anchorCtr="0">
              <a:noAutofit/>
            </a:bodyPr>
            <a:lstStyle/>
            <a:p>
              <a:endParaRPr sz="2400"/>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121900" tIns="121900" rIns="121900" bIns="121900" anchor="ctr" anchorCtr="0">
              <a:noAutofit/>
            </a:bodyPr>
            <a:lstStyle/>
            <a:p>
              <a:endParaRPr sz="2400"/>
            </a:p>
          </p:txBody>
        </p:sp>
      </p:grpSp>
      <p:sp>
        <p:nvSpPr>
          <p:cNvPr id="414" name="Google Shape;414;p18"/>
          <p:cNvSpPr/>
          <p:nvPr/>
        </p:nvSpPr>
        <p:spPr>
          <a:xfrm>
            <a:off x="2395117" y="4668533"/>
            <a:ext cx="307867" cy="30740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121900" tIns="121900" rIns="121900" bIns="121900" anchor="ctr" anchorCtr="0">
            <a:noAutofit/>
          </a:bodyPr>
          <a:lstStyle/>
          <a:p>
            <a:endParaRPr sz="2400"/>
          </a:p>
        </p:txBody>
      </p:sp>
      <p:sp>
        <p:nvSpPr>
          <p:cNvPr id="416" name="Google Shape;416;p18"/>
          <p:cNvSpPr/>
          <p:nvPr/>
        </p:nvSpPr>
        <p:spPr>
          <a:xfrm>
            <a:off x="2395117" y="4668534"/>
            <a:ext cx="219667" cy="189767"/>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121900" tIns="121900" rIns="121900" bIns="121900" anchor="ctr" anchorCtr="0">
            <a:noAutofit/>
          </a:bodyPr>
          <a:lstStyle/>
          <a:p>
            <a:endParaRPr sz="2400"/>
          </a:p>
        </p:txBody>
      </p:sp>
      <p:sp>
        <p:nvSpPr>
          <p:cNvPr id="417" name="Google Shape;417;p18"/>
          <p:cNvSpPr/>
          <p:nvPr/>
        </p:nvSpPr>
        <p:spPr>
          <a:xfrm>
            <a:off x="2552701" y="1847867"/>
            <a:ext cx="3054367" cy="3003533"/>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US"/>
          </a:p>
        </p:txBody>
      </p:sp>
      <p:grpSp>
        <p:nvGrpSpPr>
          <p:cNvPr id="418" name="Google Shape;418;p18"/>
          <p:cNvGrpSpPr/>
          <p:nvPr/>
        </p:nvGrpSpPr>
        <p:grpSpPr>
          <a:xfrm>
            <a:off x="5281417" y="1642100"/>
            <a:ext cx="6301184" cy="866800"/>
            <a:chOff x="3961063" y="1231575"/>
            <a:chExt cx="4725888"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121900" tIns="121900" rIns="121900" bIns="121900" anchor="ctr" anchorCtr="0">
              <a:noAutofit/>
            </a:bodyPr>
            <a:lstStyle/>
            <a:p>
              <a:endParaRPr sz="2400"/>
            </a:p>
          </p:txBody>
        </p:sp>
        <p:sp>
          <p:nvSpPr>
            <p:cNvPr id="420" name="Google Shape;420;p18"/>
            <p:cNvSpPr/>
            <p:nvPr/>
          </p:nvSpPr>
          <p:spPr>
            <a:xfrm>
              <a:off x="3961063" y="1324425"/>
              <a:ext cx="2130000" cy="464400"/>
            </a:xfrm>
            <a:prstGeom prst="roundRect">
              <a:avLst>
                <a:gd name="adj" fmla="val 50000"/>
              </a:avLst>
            </a:prstGeom>
            <a:solidFill>
              <a:srgbClr val="92C79F"/>
            </a:solidFill>
            <a:ln>
              <a:noFill/>
            </a:ln>
          </p:spPr>
          <p:txBody>
            <a:bodyPr spcFirstLastPara="1" wrap="square" lIns="121900" tIns="121900" rIns="121900" bIns="121900" anchor="ctr" anchorCtr="0">
              <a:noAutofit/>
            </a:bodyPr>
            <a:lstStyle/>
            <a:p>
              <a:endParaRPr sz="2400"/>
            </a:p>
          </p:txBody>
        </p:sp>
      </p:grpSp>
      <p:grpSp>
        <p:nvGrpSpPr>
          <p:cNvPr id="421" name="Google Shape;421;p18"/>
          <p:cNvGrpSpPr/>
          <p:nvPr/>
        </p:nvGrpSpPr>
        <p:grpSpPr>
          <a:xfrm>
            <a:off x="5496374" y="1854302"/>
            <a:ext cx="5882857" cy="635404"/>
            <a:chOff x="4122280" y="1390725"/>
            <a:chExt cx="4412143" cy="476553"/>
          </a:xfrm>
        </p:grpSpPr>
        <p:sp>
          <p:nvSpPr>
            <p:cNvPr id="422" name="Google Shape;422;p18"/>
            <p:cNvSpPr txBox="1"/>
            <p:nvPr/>
          </p:nvSpPr>
          <p:spPr>
            <a:xfrm>
              <a:off x="6091062" y="1535478"/>
              <a:ext cx="2443361" cy="331800"/>
            </a:xfrm>
            <a:prstGeom prst="rect">
              <a:avLst/>
            </a:prstGeom>
            <a:noFill/>
            <a:ln>
              <a:noFill/>
            </a:ln>
          </p:spPr>
          <p:txBody>
            <a:bodyPr spcFirstLastPara="1" wrap="square" lIns="121900" tIns="121900" rIns="121900" bIns="121900" anchor="ctr" anchorCtr="0">
              <a:noAutofit/>
            </a:bodyPr>
            <a:lstStyle/>
            <a:p>
              <a:pPr algn="ctr"/>
              <a:r>
                <a:rPr lang="en-US">
                  <a:effectLst/>
                  <a:latin typeface="Calibri" panose="020F0502020204030204" pitchFamily="34" charset="0"/>
                  <a:ea typeface="Calibri" panose="020F0502020204030204" pitchFamily="34" charset="0"/>
                  <a:cs typeface="Times New Roman" panose="02020603050405020304" pitchFamily="18" charset="0"/>
                </a:rPr>
                <a:t>Randomly selects K centroids of the sample points. </a:t>
              </a:r>
            </a:p>
            <a:p>
              <a:pPr algn="r"/>
              <a:endParaRPr sz="2400">
                <a:latin typeface="Roboto"/>
                <a:ea typeface="Roboto"/>
                <a:cs typeface="Roboto"/>
                <a:sym typeface="Roboto"/>
              </a:endParaRPr>
            </a:p>
          </p:txBody>
        </p:sp>
        <p:sp>
          <p:nvSpPr>
            <p:cNvPr id="423" name="Google Shape;423;p18"/>
            <p:cNvSpPr txBox="1"/>
            <p:nvPr/>
          </p:nvSpPr>
          <p:spPr>
            <a:xfrm>
              <a:off x="4122280" y="1390725"/>
              <a:ext cx="1782300" cy="331800"/>
            </a:xfrm>
            <a:prstGeom prst="rect">
              <a:avLst/>
            </a:prstGeom>
            <a:noFill/>
            <a:ln>
              <a:noFill/>
            </a:ln>
          </p:spPr>
          <p:txBody>
            <a:bodyPr spcFirstLastPara="1" wrap="square" lIns="121900" tIns="121900" rIns="121900" bIns="121900" anchor="ctr" anchorCtr="0">
              <a:noAutofit/>
            </a:bodyPr>
            <a:lstStyle/>
            <a:p>
              <a:pPr algn="ctr"/>
              <a:r>
                <a:rPr lang="pt-PT" sz="2400" b="1">
                  <a:solidFill>
                    <a:schemeClr val="lt1"/>
                  </a:solidFill>
                  <a:latin typeface="Fira Sans Extra Condensed"/>
                  <a:ea typeface="Fira Sans Extra Condensed"/>
                  <a:cs typeface="Fira Sans Extra Condensed"/>
                  <a:sym typeface="Fira Sans Extra Condensed"/>
                </a:rPr>
                <a:t>1</a:t>
              </a:r>
              <a:endParaRPr sz="2400" b="1">
                <a:solidFill>
                  <a:schemeClr val="lt1"/>
                </a:solidFill>
                <a:latin typeface="Fira Sans Extra Condensed"/>
                <a:ea typeface="Fira Sans Extra Condensed"/>
                <a:cs typeface="Fira Sans Extra Condensed"/>
                <a:sym typeface="Fira Sans Extra Condensed"/>
              </a:endParaRPr>
            </a:p>
          </p:txBody>
        </p:sp>
      </p:grpSp>
      <p:sp>
        <p:nvSpPr>
          <p:cNvPr id="424" name="Google Shape;424;p18"/>
          <p:cNvSpPr/>
          <p:nvPr/>
        </p:nvSpPr>
        <p:spPr>
          <a:xfrm>
            <a:off x="2565400" y="3149601"/>
            <a:ext cx="2987667" cy="1689100"/>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txBody>
          <a:bodyPr/>
          <a:lstStyle/>
          <a:p>
            <a:endParaRPr lang="en-GB"/>
          </a:p>
        </p:txBody>
      </p:sp>
      <p:sp>
        <p:nvSpPr>
          <p:cNvPr id="425" name="Google Shape;425;p18"/>
          <p:cNvSpPr/>
          <p:nvPr/>
        </p:nvSpPr>
        <p:spPr>
          <a:xfrm>
            <a:off x="2603500" y="4445001"/>
            <a:ext cx="2965467" cy="615967"/>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GB"/>
          </a:p>
        </p:txBody>
      </p:sp>
      <p:grpSp>
        <p:nvGrpSpPr>
          <p:cNvPr id="426" name="Google Shape;426;p18"/>
          <p:cNvGrpSpPr/>
          <p:nvPr/>
        </p:nvGrpSpPr>
        <p:grpSpPr>
          <a:xfrm>
            <a:off x="5281417" y="4317167"/>
            <a:ext cx="6301184" cy="866800"/>
            <a:chOff x="3961063" y="3237875"/>
            <a:chExt cx="4725888" cy="650100"/>
          </a:xfrm>
        </p:grpSpPr>
        <p:sp>
          <p:nvSpPr>
            <p:cNvPr id="427" name="Google Shape;427;p18"/>
            <p:cNvSpPr/>
            <p:nvPr/>
          </p:nvSpPr>
          <p:spPr>
            <a:xfrm>
              <a:off x="5010150" y="3237875"/>
              <a:ext cx="3676800" cy="650100"/>
            </a:xfrm>
            <a:prstGeom prst="roundRect">
              <a:avLst>
                <a:gd name="adj" fmla="val 50000"/>
              </a:avLst>
            </a:prstGeom>
            <a:solidFill>
              <a:srgbClr val="FCF2E5"/>
            </a:solidFill>
            <a:ln>
              <a:noFill/>
            </a:ln>
          </p:spPr>
          <p:txBody>
            <a:bodyPr spcFirstLastPara="1" wrap="square" lIns="121900" tIns="121900" rIns="121900" bIns="121900" anchor="ctr" anchorCtr="0">
              <a:noAutofit/>
            </a:bodyPr>
            <a:lstStyle/>
            <a:p>
              <a:endParaRPr sz="2400"/>
            </a:p>
          </p:txBody>
        </p:sp>
        <p:sp>
          <p:nvSpPr>
            <p:cNvPr id="428" name="Google Shape;428;p18"/>
            <p:cNvSpPr/>
            <p:nvPr/>
          </p:nvSpPr>
          <p:spPr>
            <a:xfrm>
              <a:off x="3961063" y="3330725"/>
              <a:ext cx="2130000" cy="464400"/>
            </a:xfrm>
            <a:prstGeom prst="roundRect">
              <a:avLst>
                <a:gd name="adj" fmla="val 50000"/>
              </a:avLst>
            </a:prstGeom>
            <a:solidFill>
              <a:srgbClr val="92C79F"/>
            </a:solidFill>
            <a:ln>
              <a:noFill/>
            </a:ln>
          </p:spPr>
          <p:txBody>
            <a:bodyPr spcFirstLastPara="1" wrap="square" lIns="121900" tIns="121900" rIns="121900" bIns="121900" anchor="ctr" anchorCtr="0">
              <a:noAutofit/>
            </a:bodyPr>
            <a:lstStyle/>
            <a:p>
              <a:endParaRPr sz="2400"/>
            </a:p>
          </p:txBody>
        </p:sp>
      </p:grpSp>
      <p:sp>
        <p:nvSpPr>
          <p:cNvPr id="431" name="Google Shape;431;p18"/>
          <p:cNvSpPr txBox="1"/>
          <p:nvPr/>
        </p:nvSpPr>
        <p:spPr>
          <a:xfrm>
            <a:off x="5496374" y="4529366"/>
            <a:ext cx="2376400" cy="442400"/>
          </a:xfrm>
          <a:prstGeom prst="rect">
            <a:avLst/>
          </a:prstGeom>
          <a:noFill/>
          <a:ln>
            <a:noFill/>
          </a:ln>
        </p:spPr>
        <p:txBody>
          <a:bodyPr spcFirstLastPara="1" wrap="square" lIns="121900" tIns="121900" rIns="121900" bIns="121900"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3</a:t>
            </a:r>
            <a:endParaRPr sz="2400" b="1">
              <a:solidFill>
                <a:schemeClr val="lt1"/>
              </a:solidFill>
              <a:latin typeface="Fira Sans Extra Condensed"/>
              <a:ea typeface="Fira Sans Extra Condensed"/>
              <a:cs typeface="Fira Sans Extra Condensed"/>
              <a:sym typeface="Fira Sans Extra Condensed"/>
            </a:endParaRPr>
          </a:p>
        </p:txBody>
      </p:sp>
      <p:grpSp>
        <p:nvGrpSpPr>
          <p:cNvPr id="432" name="Google Shape;432;p18"/>
          <p:cNvGrpSpPr/>
          <p:nvPr/>
        </p:nvGrpSpPr>
        <p:grpSpPr>
          <a:xfrm>
            <a:off x="5281417" y="2979633"/>
            <a:ext cx="6301184" cy="866800"/>
            <a:chOff x="3961063" y="2234725"/>
            <a:chExt cx="4725888" cy="650100"/>
          </a:xfrm>
        </p:grpSpPr>
        <p:sp>
          <p:nvSpPr>
            <p:cNvPr id="433" name="Google Shape;433;p18"/>
            <p:cNvSpPr/>
            <p:nvPr/>
          </p:nvSpPr>
          <p:spPr>
            <a:xfrm>
              <a:off x="5010150" y="2234725"/>
              <a:ext cx="3676800" cy="650100"/>
            </a:xfrm>
            <a:prstGeom prst="roundRect">
              <a:avLst>
                <a:gd name="adj" fmla="val 50000"/>
              </a:avLst>
            </a:prstGeom>
            <a:solidFill>
              <a:srgbClr val="FCF2E5"/>
            </a:solidFill>
            <a:ln>
              <a:noFill/>
            </a:ln>
          </p:spPr>
          <p:txBody>
            <a:bodyPr spcFirstLastPara="1" wrap="square" lIns="121900" tIns="121900" rIns="121900" bIns="121900" anchor="ctr" anchorCtr="0">
              <a:noAutofit/>
            </a:bodyPr>
            <a:lstStyle/>
            <a:p>
              <a:endParaRPr sz="2400"/>
            </a:p>
          </p:txBody>
        </p:sp>
        <p:sp>
          <p:nvSpPr>
            <p:cNvPr id="434" name="Google Shape;434;p18"/>
            <p:cNvSpPr/>
            <p:nvPr/>
          </p:nvSpPr>
          <p:spPr>
            <a:xfrm>
              <a:off x="3961063" y="2327575"/>
              <a:ext cx="2130000" cy="464400"/>
            </a:xfrm>
            <a:prstGeom prst="roundRect">
              <a:avLst>
                <a:gd name="adj" fmla="val 50000"/>
              </a:avLst>
            </a:prstGeom>
            <a:solidFill>
              <a:srgbClr val="92C79F"/>
            </a:solidFill>
            <a:ln>
              <a:noFill/>
            </a:ln>
          </p:spPr>
          <p:txBody>
            <a:bodyPr spcFirstLastPara="1" wrap="square" lIns="121900" tIns="121900" rIns="121900" bIns="121900" anchor="ctr" anchorCtr="0">
              <a:noAutofit/>
            </a:bodyPr>
            <a:lstStyle/>
            <a:p>
              <a:endParaRPr sz="2400"/>
            </a:p>
          </p:txBody>
        </p:sp>
      </p:grpSp>
      <p:sp>
        <p:nvSpPr>
          <p:cNvPr id="437" name="Google Shape;437;p18"/>
          <p:cNvSpPr txBox="1"/>
          <p:nvPr/>
        </p:nvSpPr>
        <p:spPr>
          <a:xfrm>
            <a:off x="5513330" y="3191834"/>
            <a:ext cx="2376400" cy="442400"/>
          </a:xfrm>
          <a:prstGeom prst="rect">
            <a:avLst/>
          </a:prstGeom>
          <a:solidFill>
            <a:srgbClr val="92C79F"/>
          </a:solidFill>
          <a:ln>
            <a:noFill/>
          </a:ln>
        </p:spPr>
        <p:txBody>
          <a:bodyPr spcFirstLastPara="1" wrap="square" lIns="121900" tIns="121900" rIns="121900" bIns="121900" anchor="ctr" anchorCtr="0">
            <a:noAutofit/>
          </a:bodyPr>
          <a:lstStyle/>
          <a:p>
            <a:pPr algn="ctr"/>
            <a:r>
              <a:rPr lang="pt-PT" sz="2400" b="1">
                <a:solidFill>
                  <a:schemeClr val="lt1"/>
                </a:solidFill>
                <a:latin typeface="Fira Sans Extra Condensed"/>
                <a:ea typeface="Fira Sans Extra Condensed"/>
                <a:cs typeface="Fira Sans Extra Condensed"/>
                <a:sym typeface="Fira Sans Extra Condensed"/>
              </a:rPr>
              <a:t>2</a:t>
            </a:r>
            <a:endParaRPr sz="2400" b="1">
              <a:solidFill>
                <a:schemeClr val="lt1"/>
              </a:solidFill>
              <a:latin typeface="Fira Sans Extra Condensed"/>
              <a:ea typeface="Fira Sans Extra Condensed"/>
              <a:cs typeface="Fira Sans Extra Condensed"/>
              <a:sym typeface="Fira Sans Extra Condensed"/>
            </a:endParaRPr>
          </a:p>
        </p:txBody>
      </p:sp>
      <p:sp>
        <p:nvSpPr>
          <p:cNvPr id="438" name="Google Shape;438;p18"/>
          <p:cNvSpPr/>
          <p:nvPr/>
        </p:nvSpPr>
        <p:spPr>
          <a:xfrm>
            <a:off x="2597167" y="4826001"/>
            <a:ext cx="2978133" cy="1562100"/>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txBody>
          <a:bodyPr/>
          <a:lstStyle/>
          <a:p>
            <a:endParaRPr lang="en-GB"/>
          </a:p>
        </p:txBody>
      </p:sp>
      <p:grpSp>
        <p:nvGrpSpPr>
          <p:cNvPr id="439" name="Google Shape;439;p18"/>
          <p:cNvGrpSpPr/>
          <p:nvPr/>
        </p:nvGrpSpPr>
        <p:grpSpPr>
          <a:xfrm>
            <a:off x="5281417" y="5654700"/>
            <a:ext cx="6301184" cy="866800"/>
            <a:chOff x="3961063" y="4241025"/>
            <a:chExt cx="4725888" cy="650100"/>
          </a:xfrm>
        </p:grpSpPr>
        <p:sp>
          <p:nvSpPr>
            <p:cNvPr id="440" name="Google Shape;440;p18"/>
            <p:cNvSpPr/>
            <p:nvPr/>
          </p:nvSpPr>
          <p:spPr>
            <a:xfrm>
              <a:off x="5010150" y="4241025"/>
              <a:ext cx="3676800" cy="650100"/>
            </a:xfrm>
            <a:prstGeom prst="roundRect">
              <a:avLst>
                <a:gd name="adj" fmla="val 50000"/>
              </a:avLst>
            </a:prstGeom>
            <a:solidFill>
              <a:srgbClr val="FCF2E5"/>
            </a:solidFill>
            <a:ln>
              <a:noFill/>
            </a:ln>
          </p:spPr>
          <p:txBody>
            <a:bodyPr spcFirstLastPara="1" wrap="square" lIns="121900" tIns="121900" rIns="121900" bIns="121900" anchor="ctr" anchorCtr="0">
              <a:noAutofit/>
            </a:bodyPr>
            <a:lstStyle/>
            <a:p>
              <a:endParaRPr sz="2400"/>
            </a:p>
          </p:txBody>
        </p:sp>
        <p:sp>
          <p:nvSpPr>
            <p:cNvPr id="441" name="Google Shape;441;p18"/>
            <p:cNvSpPr/>
            <p:nvPr/>
          </p:nvSpPr>
          <p:spPr>
            <a:xfrm>
              <a:off x="3961063" y="4333875"/>
              <a:ext cx="2130000" cy="464400"/>
            </a:xfrm>
            <a:prstGeom prst="roundRect">
              <a:avLst>
                <a:gd name="adj" fmla="val 50000"/>
              </a:avLst>
            </a:prstGeom>
            <a:solidFill>
              <a:srgbClr val="92C79F"/>
            </a:solidFill>
            <a:ln>
              <a:noFill/>
            </a:ln>
          </p:spPr>
          <p:txBody>
            <a:bodyPr spcFirstLastPara="1" wrap="square" lIns="121900" tIns="121900" rIns="121900" bIns="121900" anchor="ctr" anchorCtr="0">
              <a:noAutofit/>
            </a:bodyPr>
            <a:lstStyle/>
            <a:p>
              <a:endParaRPr sz="2400"/>
            </a:p>
          </p:txBody>
        </p:sp>
      </p:grpSp>
      <p:sp>
        <p:nvSpPr>
          <p:cNvPr id="444" name="Google Shape;444;p18"/>
          <p:cNvSpPr txBox="1"/>
          <p:nvPr/>
        </p:nvSpPr>
        <p:spPr>
          <a:xfrm>
            <a:off x="5496374" y="5866901"/>
            <a:ext cx="2376400" cy="442400"/>
          </a:xfrm>
          <a:prstGeom prst="rect">
            <a:avLst/>
          </a:prstGeom>
          <a:noFill/>
          <a:ln>
            <a:noFill/>
          </a:ln>
        </p:spPr>
        <p:txBody>
          <a:bodyPr spcFirstLastPara="1" wrap="square" lIns="121900" tIns="121900" rIns="121900" bIns="121900" anchor="ctr" anchorCtr="0">
            <a:noAutofit/>
          </a:bodyPr>
          <a:lstStyle/>
          <a:p>
            <a:pPr algn="ctr"/>
            <a:r>
              <a:rPr lang="pt-PT" sz="2400" b="1">
                <a:solidFill>
                  <a:schemeClr val="lt1"/>
                </a:solidFill>
                <a:latin typeface="Fira Sans Extra Condensed"/>
                <a:ea typeface="Fira Sans Extra Condensed"/>
                <a:cs typeface="Fira Sans Extra Condensed"/>
                <a:sym typeface="Fira Sans Extra Condensed"/>
              </a:rPr>
              <a:t>4</a:t>
            </a:r>
            <a:endParaRPr sz="2400" b="1">
              <a:solidFill>
                <a:schemeClr val="lt1"/>
              </a:solidFill>
              <a:latin typeface="Fira Sans Extra Condensed"/>
              <a:ea typeface="Fira Sans Extra Condensed"/>
              <a:cs typeface="Fira Sans Extra Condensed"/>
              <a:sym typeface="Fira Sans Extra Condensed"/>
            </a:endParaRPr>
          </a:p>
        </p:txBody>
      </p:sp>
      <p:cxnSp>
        <p:nvCxnSpPr>
          <p:cNvPr id="4" name="Conexão Reta 3">
            <a:extLst>
              <a:ext uri="{FF2B5EF4-FFF2-40B4-BE49-F238E27FC236}">
                <a16:creationId xmlns:a16="http://schemas.microsoft.com/office/drawing/2014/main" id="{B86266EE-3C60-AFDD-9B97-F47CF52F8684}"/>
              </a:ext>
            </a:extLst>
          </p:cNvPr>
          <p:cNvCxnSpPr>
            <a:cxnSpLocks/>
          </p:cNvCxnSpPr>
          <p:nvPr/>
        </p:nvCxnSpPr>
        <p:spPr>
          <a:xfrm>
            <a:off x="179528" y="650376"/>
            <a:ext cx="5916472" cy="0"/>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B78A736C-7DBB-7E5D-547F-3BE9364CB656}"/>
              </a:ext>
            </a:extLst>
          </p:cNvPr>
          <p:cNvPicPr>
            <a:picLocks noChangeAspect="1"/>
          </p:cNvPicPr>
          <p:nvPr/>
        </p:nvPicPr>
        <p:blipFill>
          <a:blip r:embed="rId3"/>
          <a:stretch>
            <a:fillRect/>
          </a:stretch>
        </p:blipFill>
        <p:spPr>
          <a:xfrm>
            <a:off x="1112791" y="4002315"/>
            <a:ext cx="2946442" cy="1627169"/>
          </a:xfrm>
          <a:prstGeom prst="rect">
            <a:avLst/>
          </a:prstGeom>
        </p:spPr>
      </p:pic>
      <p:sp>
        <p:nvSpPr>
          <p:cNvPr id="11" name="CaixaDeTexto 10">
            <a:extLst>
              <a:ext uri="{FF2B5EF4-FFF2-40B4-BE49-F238E27FC236}">
                <a16:creationId xmlns:a16="http://schemas.microsoft.com/office/drawing/2014/main" id="{302EAD47-46B9-9F56-4F36-5C236820DB59}"/>
              </a:ext>
            </a:extLst>
          </p:cNvPr>
          <p:cNvSpPr txBox="1"/>
          <p:nvPr/>
        </p:nvSpPr>
        <p:spPr>
          <a:xfrm>
            <a:off x="7969958" y="3105834"/>
            <a:ext cx="3380680" cy="646331"/>
          </a:xfrm>
          <a:prstGeom prst="rect">
            <a:avLst/>
          </a:prstGeom>
          <a:noFill/>
        </p:spPr>
        <p:txBody>
          <a:bodyPr wrap="square">
            <a:spAutoFit/>
          </a:bodyPr>
          <a:lstStyle/>
          <a:p>
            <a:pPr algn="ctr"/>
            <a:r>
              <a:rPr lang="en-US" sz="1800">
                <a:effectLst/>
                <a:latin typeface="Calibri" panose="020F0502020204030204" pitchFamily="34" charset="0"/>
                <a:ea typeface="Calibri" panose="020F0502020204030204" pitchFamily="34" charset="0"/>
                <a:cs typeface="Times New Roman" panose="02020603050405020304" pitchFamily="18" charset="0"/>
              </a:rPr>
              <a:t> Each cluster is initialized by computing its centroid.</a:t>
            </a:r>
            <a:endParaRPr lang="en-US"/>
          </a:p>
        </p:txBody>
      </p:sp>
      <p:sp>
        <p:nvSpPr>
          <p:cNvPr id="13" name="CaixaDeTexto 12">
            <a:extLst>
              <a:ext uri="{FF2B5EF4-FFF2-40B4-BE49-F238E27FC236}">
                <a16:creationId xmlns:a16="http://schemas.microsoft.com/office/drawing/2014/main" id="{AEE87F08-8B46-6D63-C8E1-ECE039E1A0D9}"/>
              </a:ext>
            </a:extLst>
          </p:cNvPr>
          <p:cNvSpPr txBox="1"/>
          <p:nvPr/>
        </p:nvSpPr>
        <p:spPr>
          <a:xfrm>
            <a:off x="8121416" y="4500168"/>
            <a:ext cx="3460983" cy="646331"/>
          </a:xfrm>
          <a:prstGeom prst="rect">
            <a:avLst/>
          </a:prstGeom>
          <a:noFill/>
        </p:spPr>
        <p:txBody>
          <a:bodyPr wrap="square">
            <a:spAutoFit/>
          </a:bodyPr>
          <a:lstStyle/>
          <a:p>
            <a:pPr lvl="0" algn="ctr"/>
            <a:r>
              <a:rPr lang="en-US" sz="1800">
                <a:effectLst/>
                <a:latin typeface="Calibri" panose="020F0502020204030204" pitchFamily="34" charset="0"/>
                <a:ea typeface="Calibri" panose="020F0502020204030204" pitchFamily="34" charset="0"/>
                <a:cs typeface="Times New Roman" panose="02020603050405020304" pitchFamily="18" charset="0"/>
              </a:rPr>
              <a:t>Assign the closest centroid to each sample. </a:t>
            </a:r>
            <a:endParaRPr lang="en-US">
              <a:latin typeface="Calibri" panose="020F0502020204030204" pitchFamily="34" charset="0"/>
              <a:ea typeface="Calibri" panose="020F0502020204030204" pitchFamily="34" charset="0"/>
              <a:cs typeface="Times New Roman" panose="02020603050405020304" pitchFamily="18" charset="0"/>
            </a:endParaRPr>
          </a:p>
        </p:txBody>
      </p:sp>
      <p:sp>
        <p:nvSpPr>
          <p:cNvPr id="15" name="CaixaDeTexto 14">
            <a:extLst>
              <a:ext uri="{FF2B5EF4-FFF2-40B4-BE49-F238E27FC236}">
                <a16:creationId xmlns:a16="http://schemas.microsoft.com/office/drawing/2014/main" id="{C6B5566C-B0E0-4F1A-AC96-698BA2A149B9}"/>
              </a:ext>
            </a:extLst>
          </p:cNvPr>
          <p:cNvSpPr txBox="1"/>
          <p:nvPr/>
        </p:nvSpPr>
        <p:spPr>
          <a:xfrm>
            <a:off x="8121416" y="5655813"/>
            <a:ext cx="3229222" cy="923330"/>
          </a:xfrm>
          <a:prstGeom prst="rect">
            <a:avLst/>
          </a:prstGeom>
          <a:noFill/>
        </p:spPr>
        <p:txBody>
          <a:bodyPr wrap="square">
            <a:spAutoFit/>
          </a:bodyPr>
          <a:lstStyle/>
          <a:p>
            <a:pPr algn="ctr"/>
            <a:r>
              <a:rPr lang="en-US" sz="1800">
                <a:effectLst/>
                <a:latin typeface="Calibri" panose="020F0502020204030204" pitchFamily="34" charset="0"/>
                <a:ea typeface="Calibri" panose="020F0502020204030204" pitchFamily="34" charset="0"/>
                <a:cs typeface="Times New Roman" panose="02020603050405020304" pitchFamily="18" charset="0"/>
              </a:rPr>
              <a:t>Centroids are then moved to the center of the samples that were assigned to it</a:t>
            </a:r>
            <a:endParaRPr lang="en-US"/>
          </a:p>
        </p:txBody>
      </p:sp>
      <p:sp>
        <p:nvSpPr>
          <p:cNvPr id="18" name="Google Shape;2162;p54">
            <a:extLst>
              <a:ext uri="{FF2B5EF4-FFF2-40B4-BE49-F238E27FC236}">
                <a16:creationId xmlns:a16="http://schemas.microsoft.com/office/drawing/2014/main" id="{E103AD2F-49A5-7471-44B3-DE8F966918D0}"/>
              </a:ext>
            </a:extLst>
          </p:cNvPr>
          <p:cNvSpPr txBox="1"/>
          <p:nvPr/>
        </p:nvSpPr>
        <p:spPr>
          <a:xfrm>
            <a:off x="176325" y="2135515"/>
            <a:ext cx="1839302" cy="536400"/>
          </a:xfrm>
          <a:prstGeom prst="rect">
            <a:avLst/>
          </a:prstGeom>
          <a:noFill/>
          <a:ln>
            <a:noFill/>
          </a:ln>
        </p:spPr>
        <p:txBody>
          <a:bodyPr spcFirstLastPara="1" wrap="square" lIns="121900" tIns="121900" rIns="121900" bIns="121900" anchor="ctr" anchorCtr="0">
            <a:noAutofit/>
          </a:bodyPr>
          <a:lstStyle/>
          <a:p>
            <a:pPr algn="ctr"/>
            <a:r>
              <a:rPr lang="en" b="1">
                <a:latin typeface="Fira Sans Extra Condensed SemiBold"/>
                <a:ea typeface="Fira Sans Extra Condensed SemiBold"/>
                <a:cs typeface="Fira Sans Extra Condensed SemiBold"/>
                <a:sym typeface="Fira Sans Extra Condensed SemiBold"/>
              </a:rPr>
              <a:t>Goal:</a:t>
            </a:r>
            <a:endParaRPr b="1">
              <a:latin typeface="Fira Sans Extra Condensed SemiBold"/>
              <a:ea typeface="Fira Sans Extra Condensed SemiBold"/>
              <a:cs typeface="Fira Sans Extra Condensed SemiBold"/>
              <a:sym typeface="Fira Sans Extra Condensed SemiBold"/>
            </a:endParaRPr>
          </a:p>
        </p:txBody>
      </p:sp>
      <p:sp>
        <p:nvSpPr>
          <p:cNvPr id="20" name="CaixaDeTexto 19">
            <a:extLst>
              <a:ext uri="{FF2B5EF4-FFF2-40B4-BE49-F238E27FC236}">
                <a16:creationId xmlns:a16="http://schemas.microsoft.com/office/drawing/2014/main" id="{49049EA7-5F63-5B13-80F8-EC4B857E476B}"/>
              </a:ext>
            </a:extLst>
          </p:cNvPr>
          <p:cNvSpPr txBox="1"/>
          <p:nvPr/>
        </p:nvSpPr>
        <p:spPr>
          <a:xfrm>
            <a:off x="760099" y="2546425"/>
            <a:ext cx="3453019" cy="1107996"/>
          </a:xfrm>
          <a:prstGeom prst="rect">
            <a:avLst/>
          </a:prstGeom>
          <a:noFill/>
        </p:spPr>
        <p:txBody>
          <a:bodyPr wrap="square">
            <a:spAutoFit/>
          </a:bodyPr>
          <a:lstStyle/>
          <a:p>
            <a:pPr algn="ctr"/>
            <a:r>
              <a:rPr lang="en-US" sz="1600">
                <a:latin typeface="Calibri" panose="020F0502020204030204" pitchFamily="34" charset="0"/>
                <a:ea typeface="Calibri" panose="020F0502020204030204" pitchFamily="34" charset="0"/>
                <a:cs typeface="Times New Roman" panose="02020603050405020304" pitchFamily="18" charset="0"/>
              </a:rPr>
              <a:t>M</a:t>
            </a:r>
            <a:r>
              <a:rPr lang="en-US" sz="1600">
                <a:effectLst/>
                <a:latin typeface="Calibri" panose="020F0502020204030204" pitchFamily="34" charset="0"/>
                <a:ea typeface="Calibri" panose="020F0502020204030204" pitchFamily="34" charset="0"/>
                <a:cs typeface="Times New Roman" panose="02020603050405020304" pitchFamily="18" charset="0"/>
              </a:rPr>
              <a:t>inimize the sum of distances between the data points and the cluster centroid attributing a data point to a cluster based on similarity</a:t>
            </a:r>
            <a:r>
              <a:rPr lang="en-US" sz="1800">
                <a:effectLst/>
                <a:latin typeface="Calibri" panose="020F0502020204030204" pitchFamily="34" charset="0"/>
                <a:ea typeface="Calibri" panose="020F0502020204030204" pitchFamily="34" charset="0"/>
                <a:cs typeface="Times New Roman" panose="02020603050405020304" pitchFamily="18" charset="0"/>
              </a:rPr>
              <a:t>.</a:t>
            </a:r>
            <a:r>
              <a:rPr lang="pt-PT">
                <a:effectLst/>
              </a:rPr>
              <a:t> </a:t>
            </a:r>
            <a:endParaRPr lang="en-US"/>
          </a:p>
        </p:txBody>
      </p:sp>
      <p:sp>
        <p:nvSpPr>
          <p:cNvPr id="3" name="Marcador de Posição do Rodapé 3">
            <a:extLst>
              <a:ext uri="{FF2B5EF4-FFF2-40B4-BE49-F238E27FC236}">
                <a16:creationId xmlns:a16="http://schemas.microsoft.com/office/drawing/2014/main" id="{521C6038-8B2C-7F6D-B93D-17A737AF7DF0}"/>
              </a:ext>
            </a:extLst>
          </p:cNvPr>
          <p:cNvSpPr>
            <a:spLocks noGrp="1"/>
          </p:cNvSpPr>
          <p:nvPr>
            <p:ph type="ftr" sz="quarter" idx="11"/>
          </p:nvPr>
        </p:nvSpPr>
        <p:spPr>
          <a:xfrm>
            <a:off x="4038600" y="6356350"/>
            <a:ext cx="4114800" cy="365125"/>
          </a:xfrm>
        </p:spPr>
        <p:txBody>
          <a:bodyPr/>
          <a:lstStyle/>
          <a:p>
            <a:r>
              <a:rPr lang="pt-PT"/>
              <a:t>Machine Learnining in Bioenginering P1 2023/2024</a:t>
            </a:r>
          </a:p>
        </p:txBody>
      </p:sp>
      <p:pic>
        <p:nvPicPr>
          <p:cNvPr id="7" name="Imagem 6">
            <a:extLst>
              <a:ext uri="{FF2B5EF4-FFF2-40B4-BE49-F238E27FC236}">
                <a16:creationId xmlns:a16="http://schemas.microsoft.com/office/drawing/2014/main" id="{2F111ADA-5CFF-DB22-959D-D72BB3C44343}"/>
              </a:ext>
            </a:extLst>
          </p:cNvPr>
          <p:cNvPicPr>
            <a:picLocks noChangeAspect="1"/>
          </p:cNvPicPr>
          <p:nvPr/>
        </p:nvPicPr>
        <p:blipFill rotWithShape="1">
          <a:blip r:embed="rId4"/>
          <a:srcRect l="17626" t="44390" r="29208" b="5795"/>
          <a:stretch/>
        </p:blipFill>
        <p:spPr>
          <a:xfrm>
            <a:off x="10565205" y="0"/>
            <a:ext cx="1577187" cy="1621243"/>
          </a:xfrm>
          <a:prstGeom prst="rect">
            <a:avLst/>
          </a:prstGeom>
        </p:spPr>
      </p:pic>
      <p:sp>
        <p:nvSpPr>
          <p:cNvPr id="10" name="CaixaDeTexto 9">
            <a:extLst>
              <a:ext uri="{FF2B5EF4-FFF2-40B4-BE49-F238E27FC236}">
                <a16:creationId xmlns:a16="http://schemas.microsoft.com/office/drawing/2014/main" id="{5CA061EF-7BA6-1CE4-641C-AEAF09F6C9A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5" name="Google Shape;2162;p54">
            <a:extLst>
              <a:ext uri="{FF2B5EF4-FFF2-40B4-BE49-F238E27FC236}">
                <a16:creationId xmlns:a16="http://schemas.microsoft.com/office/drawing/2014/main" id="{A9CAB43E-F565-0560-5676-6787E1171FA3}"/>
              </a:ext>
            </a:extLst>
          </p:cNvPr>
          <p:cNvSpPr txBox="1"/>
          <p:nvPr/>
        </p:nvSpPr>
        <p:spPr>
          <a:xfrm>
            <a:off x="-130289" y="126283"/>
            <a:ext cx="10944545" cy="513311"/>
          </a:xfrm>
          <a:prstGeom prst="rect">
            <a:avLst/>
          </a:prstGeom>
          <a:noFill/>
          <a:ln>
            <a:noFill/>
          </a:ln>
        </p:spPr>
        <p:txBody>
          <a:bodyPr spcFirstLastPara="1" wrap="square" lIns="121900" tIns="121900" rIns="121900" bIns="121900" anchor="ctr" anchorCtr="0">
            <a:noAutofit/>
          </a:bodyPr>
          <a:lstStyle/>
          <a:p>
            <a:pPr algn="ctr"/>
            <a:r>
              <a:rPr lang="en" sz="3500" b="1">
                <a:latin typeface="Calibri Light"/>
                <a:ea typeface="+mn-lt"/>
                <a:cs typeface="+mn-lt"/>
              </a:rPr>
              <a:t>Hierarchical bi-clustering heatmaps (Expression Heatmaps)</a:t>
            </a:r>
            <a:endParaRPr lang="en" sz="3500" b="1">
              <a:latin typeface="Calibri Light"/>
              <a:ea typeface="Calibri Light"/>
              <a:cs typeface="Calibri Light"/>
            </a:endParaRPr>
          </a:p>
        </p:txBody>
      </p:sp>
      <p:sp>
        <p:nvSpPr>
          <p:cNvPr id="360" name="Google Shape;360;p18"/>
          <p:cNvSpPr/>
          <p:nvPr/>
        </p:nvSpPr>
        <p:spPr>
          <a:xfrm>
            <a:off x="609600" y="1765900"/>
            <a:ext cx="3852400" cy="4543600"/>
          </a:xfrm>
          <a:prstGeom prst="roundRect">
            <a:avLst>
              <a:gd name="adj" fmla="val 14082"/>
            </a:avLst>
          </a:prstGeom>
          <a:solidFill>
            <a:schemeClr val="accent4">
              <a:lumMod val="20000"/>
              <a:lumOff val="80000"/>
              <a:alpha val="25099"/>
            </a:schemeClr>
          </a:solidFill>
          <a:ln>
            <a:noFill/>
          </a:ln>
        </p:spPr>
        <p:txBody>
          <a:bodyPr spcFirstLastPara="1" wrap="square" lIns="121900" tIns="121900" rIns="121900" bIns="121900" anchor="ctr" anchorCtr="0">
            <a:noAutofit/>
          </a:bodyPr>
          <a:lstStyle/>
          <a:p>
            <a:endParaRPr sz="2400"/>
          </a:p>
        </p:txBody>
      </p:sp>
      <p:sp>
        <p:nvSpPr>
          <p:cNvPr id="361" name="Google Shape;361;p18"/>
          <p:cNvSpPr txBox="1"/>
          <p:nvPr/>
        </p:nvSpPr>
        <p:spPr>
          <a:xfrm>
            <a:off x="688950" y="1655602"/>
            <a:ext cx="3533183" cy="866800"/>
          </a:xfrm>
          <a:prstGeom prst="rect">
            <a:avLst/>
          </a:prstGeom>
          <a:noFill/>
          <a:ln>
            <a:noFill/>
          </a:ln>
        </p:spPr>
        <p:txBody>
          <a:bodyPr spcFirstLastPara="1" wrap="square" lIns="121900" tIns="121900" rIns="121900" bIns="121900" anchor="ctr" anchorCtr="0">
            <a:noAutofit/>
          </a:bodyPr>
          <a:lstStyle/>
          <a:p>
            <a:pPr algn="ctr"/>
            <a:r>
              <a:rPr lang="en" sz="2800" b="1">
                <a:latin typeface="Fira Sans Extra Condensed"/>
                <a:ea typeface="Fira Sans Extra Condensed"/>
                <a:cs typeface="Fira Sans Extra Condensed"/>
                <a:sym typeface="Fira Sans Extra Condensed"/>
              </a:rPr>
              <a:t>Expression heatmaps</a:t>
            </a:r>
            <a:endParaRPr sz="2800" b="1" err="1">
              <a:solidFill>
                <a:srgbClr val="00000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1052923" y="3747683"/>
            <a:ext cx="2659778" cy="2439155"/>
            <a:chOff x="742068" y="2906011"/>
            <a:chExt cx="2394883" cy="1419791"/>
          </a:xfrm>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121900" tIns="121900" rIns="121900" bIns="121900" anchor="ctr" anchorCtr="0">
              <a:noAutofit/>
            </a:bodyPr>
            <a:lstStyle/>
            <a:p>
              <a:endParaRPr sz="2400"/>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121900" tIns="121900" rIns="121900" bIns="121900" anchor="ctr" anchorCtr="0">
              <a:noAutofit/>
            </a:bodyPr>
            <a:lstStyle/>
            <a:p>
              <a:endParaRPr sz="2400"/>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121900" tIns="121900" rIns="121900" bIns="121900" anchor="ctr" anchorCtr="0">
              <a:noAutofit/>
            </a:bodyPr>
            <a:lstStyle/>
            <a:p>
              <a:endParaRPr sz="2400"/>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121900" tIns="121900" rIns="121900" bIns="121900" anchor="ctr" anchorCtr="0">
              <a:noAutofit/>
            </a:bodyPr>
            <a:lstStyle/>
            <a:p>
              <a:endParaRPr sz="2400"/>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121900" tIns="121900" rIns="121900" bIns="121900" anchor="ctr" anchorCtr="0">
              <a:noAutofit/>
            </a:bodyPr>
            <a:lstStyle/>
            <a:p>
              <a:endParaRPr sz="2400"/>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121900" tIns="121900" rIns="121900" bIns="121900" anchor="ctr" anchorCtr="0">
              <a:noAutofit/>
            </a:bodyPr>
            <a:lstStyle/>
            <a:p>
              <a:endParaRPr sz="2400"/>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121900" tIns="121900" rIns="121900" bIns="121900" anchor="ctr" anchorCtr="0">
              <a:noAutofit/>
            </a:bodyPr>
            <a:lstStyle/>
            <a:p>
              <a:endParaRPr sz="2400"/>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121900" tIns="121900" rIns="121900" bIns="121900" anchor="ctr" anchorCtr="0">
              <a:noAutofit/>
            </a:bodyPr>
            <a:lstStyle/>
            <a:p>
              <a:endParaRPr sz="2400"/>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121900" tIns="121900" rIns="121900" bIns="121900" anchor="ctr" anchorCtr="0">
              <a:noAutofit/>
            </a:bodyPr>
            <a:lstStyle/>
            <a:p>
              <a:endParaRPr sz="2400"/>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121900" tIns="121900" rIns="121900" bIns="121900" anchor="ctr" anchorCtr="0">
              <a:noAutofit/>
            </a:bodyPr>
            <a:lstStyle/>
            <a:p>
              <a:endParaRPr sz="2400"/>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121900" tIns="121900" rIns="121900" bIns="121900" anchor="ctr" anchorCtr="0">
              <a:noAutofit/>
            </a:bodyPr>
            <a:lstStyle/>
            <a:p>
              <a:endParaRPr sz="2400"/>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121900" tIns="121900" rIns="121900" bIns="121900" anchor="ctr" anchorCtr="0">
              <a:noAutofit/>
            </a:bodyPr>
            <a:lstStyle/>
            <a:p>
              <a:endParaRPr sz="2400"/>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121900" tIns="121900" rIns="121900" bIns="121900" anchor="ctr" anchorCtr="0">
              <a:noAutofit/>
            </a:bodyPr>
            <a:lstStyle/>
            <a:p>
              <a:endParaRPr sz="2400"/>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121900" tIns="121900" rIns="121900" bIns="121900" anchor="ctr" anchorCtr="0">
              <a:noAutofit/>
            </a:bodyPr>
            <a:lstStyle/>
            <a:p>
              <a:endParaRPr sz="2400"/>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121900" tIns="121900" rIns="121900" bIns="121900" anchor="ctr" anchorCtr="0">
              <a:noAutofit/>
            </a:bodyPr>
            <a:lstStyle/>
            <a:p>
              <a:endParaRPr sz="2400"/>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121900" tIns="121900" rIns="121900" bIns="121900" anchor="ctr" anchorCtr="0">
              <a:noAutofit/>
            </a:bodyPr>
            <a:lstStyle/>
            <a:p>
              <a:endParaRPr sz="2400"/>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121900" tIns="121900" rIns="121900" bIns="121900" anchor="ctr" anchorCtr="0">
              <a:noAutofit/>
            </a:bodyPr>
            <a:lstStyle/>
            <a:p>
              <a:endParaRPr sz="2400"/>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121900" tIns="121900" rIns="121900" bIns="121900" anchor="ctr" anchorCtr="0">
              <a:noAutofit/>
            </a:bodyPr>
            <a:lstStyle/>
            <a:p>
              <a:endParaRPr sz="2400"/>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121900" tIns="121900" rIns="121900" bIns="121900" anchor="ctr" anchorCtr="0">
              <a:noAutofit/>
            </a:bodyPr>
            <a:lstStyle/>
            <a:p>
              <a:endParaRPr sz="2400"/>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121900" tIns="121900" rIns="121900" bIns="121900" anchor="ctr" anchorCtr="0">
              <a:noAutofit/>
            </a:bodyPr>
            <a:lstStyle/>
            <a:p>
              <a:endParaRPr sz="2400"/>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121900" tIns="121900" rIns="121900" bIns="121900" anchor="ctr" anchorCtr="0">
              <a:noAutofit/>
            </a:bodyPr>
            <a:lstStyle/>
            <a:p>
              <a:endParaRPr sz="2400"/>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121900" tIns="121900" rIns="121900" bIns="121900" anchor="ctr" anchorCtr="0">
              <a:noAutofit/>
            </a:bodyPr>
            <a:lstStyle/>
            <a:p>
              <a:endParaRPr sz="2400"/>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121900" tIns="121900" rIns="121900" bIns="121900" anchor="ctr" anchorCtr="0">
              <a:noAutofit/>
            </a:bodyPr>
            <a:lstStyle/>
            <a:p>
              <a:endParaRPr sz="2400"/>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121900" tIns="121900" rIns="121900" bIns="121900" anchor="ctr" anchorCtr="0">
              <a:noAutofit/>
            </a:bodyPr>
            <a:lstStyle/>
            <a:p>
              <a:endParaRPr sz="2400"/>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121900" tIns="121900" rIns="121900" bIns="121900" anchor="ctr" anchorCtr="0">
              <a:noAutofit/>
            </a:bodyPr>
            <a:lstStyle/>
            <a:p>
              <a:endParaRPr sz="2400"/>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121900" tIns="121900" rIns="121900" bIns="121900" anchor="ctr" anchorCtr="0">
              <a:noAutofit/>
            </a:bodyPr>
            <a:lstStyle/>
            <a:p>
              <a:endParaRPr sz="2400"/>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121900" tIns="121900" rIns="121900" bIns="121900" anchor="ctr" anchorCtr="0">
              <a:noAutofit/>
            </a:bodyPr>
            <a:lstStyle/>
            <a:p>
              <a:endParaRPr sz="2400"/>
            </a:p>
          </p:txBody>
        </p:sp>
        <p:sp>
          <p:nvSpPr>
            <p:cNvPr id="393" name="Google Shape;393;p18"/>
            <p:cNvSpPr/>
            <p:nvPr/>
          </p:nvSpPr>
          <p:spPr>
            <a:xfrm>
              <a:off x="750377" y="2906550"/>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4" name="Google Shape;394;p18"/>
            <p:cNvSpPr/>
            <p:nvPr/>
          </p:nvSpPr>
          <p:spPr>
            <a:xfrm>
              <a:off x="742068" y="3926977"/>
              <a:ext cx="557500" cy="3988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5" name="Google Shape;395;p18"/>
            <p:cNvSpPr/>
            <p:nvPr/>
          </p:nvSpPr>
          <p:spPr>
            <a:xfrm>
              <a:off x="2579826" y="2906011"/>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6" name="Google Shape;396;p18"/>
            <p:cNvSpPr/>
            <p:nvPr/>
          </p:nvSpPr>
          <p:spPr>
            <a:xfrm>
              <a:off x="2579826" y="3894459"/>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121900" tIns="121900" rIns="121900" bIns="121900" anchor="ctr" anchorCtr="0">
              <a:noAutofit/>
            </a:bodyPr>
            <a:lstStyle/>
            <a:p>
              <a:endParaRPr sz="2400"/>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121900" tIns="121900" rIns="121900" bIns="121900" anchor="ctr" anchorCtr="0">
              <a:noAutofit/>
            </a:bodyPr>
            <a:lstStyle/>
            <a:p>
              <a:endParaRPr sz="2400"/>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121900" tIns="121900" rIns="121900" bIns="121900" anchor="ctr" anchorCtr="0">
              <a:noAutofit/>
            </a:bodyPr>
            <a:lstStyle/>
            <a:p>
              <a:endParaRPr sz="2400"/>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121900" tIns="121900" rIns="121900" bIns="121900" anchor="ctr" anchorCtr="0">
              <a:noAutofit/>
            </a:bodyPr>
            <a:lstStyle/>
            <a:p>
              <a:endParaRPr sz="2400"/>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121900" tIns="121900" rIns="121900" bIns="121900" anchor="ctr" anchorCtr="0">
              <a:noAutofit/>
            </a:bodyPr>
            <a:lstStyle/>
            <a:p>
              <a:endParaRPr sz="2400"/>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121900" tIns="121900" rIns="121900" bIns="121900" anchor="ctr" anchorCtr="0">
              <a:noAutofit/>
            </a:bodyPr>
            <a:lstStyle/>
            <a:p>
              <a:endParaRPr sz="2400"/>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121900" tIns="121900" rIns="121900" bIns="121900" anchor="ctr" anchorCtr="0">
              <a:noAutofit/>
            </a:bodyPr>
            <a:lstStyle/>
            <a:p>
              <a:endParaRPr sz="2400"/>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121900" tIns="121900" rIns="121900" bIns="121900" anchor="ctr" anchorCtr="0">
              <a:noAutofit/>
            </a:bodyPr>
            <a:lstStyle/>
            <a:p>
              <a:endParaRPr sz="2400"/>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121900" tIns="121900" rIns="121900" bIns="121900" anchor="ctr" anchorCtr="0">
              <a:noAutofit/>
            </a:bodyPr>
            <a:lstStyle/>
            <a:p>
              <a:endParaRPr sz="2400"/>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121900" tIns="121900" rIns="121900" bIns="121900" anchor="ctr" anchorCtr="0">
              <a:noAutofit/>
            </a:bodyPr>
            <a:lstStyle/>
            <a:p>
              <a:endParaRPr sz="2400"/>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121900" tIns="121900" rIns="121900" bIns="121900" anchor="ctr" anchorCtr="0">
              <a:noAutofit/>
            </a:bodyPr>
            <a:lstStyle/>
            <a:p>
              <a:endParaRPr sz="2400"/>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121900" tIns="121900" rIns="121900" bIns="121900" anchor="ctr" anchorCtr="0">
              <a:noAutofit/>
            </a:bodyPr>
            <a:lstStyle/>
            <a:p>
              <a:endParaRPr sz="2400"/>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121900" tIns="121900" rIns="121900" bIns="121900" anchor="ctr" anchorCtr="0">
              <a:noAutofit/>
            </a:bodyPr>
            <a:lstStyle/>
            <a:p>
              <a:endParaRPr sz="2400"/>
            </a:p>
          </p:txBody>
        </p:sp>
      </p:grpSp>
      <p:sp>
        <p:nvSpPr>
          <p:cNvPr id="414" name="Google Shape;414;p18"/>
          <p:cNvSpPr/>
          <p:nvPr/>
        </p:nvSpPr>
        <p:spPr>
          <a:xfrm>
            <a:off x="2395117" y="4668533"/>
            <a:ext cx="307867" cy="30740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121900" tIns="121900" rIns="121900" bIns="121900" anchor="ctr" anchorCtr="0">
            <a:noAutofit/>
          </a:bodyPr>
          <a:lstStyle/>
          <a:p>
            <a:endParaRPr sz="2400"/>
          </a:p>
        </p:txBody>
      </p:sp>
      <p:sp>
        <p:nvSpPr>
          <p:cNvPr id="416" name="Google Shape;416;p18"/>
          <p:cNvSpPr/>
          <p:nvPr/>
        </p:nvSpPr>
        <p:spPr>
          <a:xfrm>
            <a:off x="2395117" y="4668534"/>
            <a:ext cx="219667" cy="189767"/>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121900" tIns="121900" rIns="121900" bIns="121900" anchor="ctr" anchorCtr="0">
            <a:noAutofit/>
          </a:bodyPr>
          <a:lstStyle/>
          <a:p>
            <a:endParaRPr sz="2400"/>
          </a:p>
        </p:txBody>
      </p:sp>
      <p:sp>
        <p:nvSpPr>
          <p:cNvPr id="417" name="Google Shape;417;p18"/>
          <p:cNvSpPr/>
          <p:nvPr/>
        </p:nvSpPr>
        <p:spPr>
          <a:xfrm>
            <a:off x="2527301" y="1911367"/>
            <a:ext cx="3054367" cy="3003533"/>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US"/>
          </a:p>
        </p:txBody>
      </p:sp>
      <p:grpSp>
        <p:nvGrpSpPr>
          <p:cNvPr id="418" name="Google Shape;418;p18"/>
          <p:cNvGrpSpPr/>
          <p:nvPr/>
        </p:nvGrpSpPr>
        <p:grpSpPr>
          <a:xfrm>
            <a:off x="5281417" y="2773555"/>
            <a:ext cx="6301183" cy="8668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121900" tIns="121900" rIns="121900" bIns="121900" anchor="ctr" anchorCtr="0">
              <a:noAutofit/>
            </a:bodyPr>
            <a:lstStyle/>
            <a:p>
              <a:endParaRPr sz="2400"/>
            </a:p>
          </p:txBody>
        </p:sp>
        <p:sp>
          <p:nvSpPr>
            <p:cNvPr id="420" name="Google Shape;420;p18"/>
            <p:cNvSpPr/>
            <p:nvPr/>
          </p:nvSpPr>
          <p:spPr>
            <a:xfrm>
              <a:off x="3961063" y="1246494"/>
              <a:ext cx="2130000" cy="594285"/>
            </a:xfrm>
            <a:prstGeom prst="roundRect">
              <a:avLst>
                <a:gd name="adj" fmla="val 50000"/>
              </a:avLst>
            </a:prstGeom>
            <a:solidFill>
              <a:srgbClr val="92C79F"/>
            </a:solidFill>
            <a:ln>
              <a:noFill/>
            </a:ln>
          </p:spPr>
          <p:txBody>
            <a:bodyPr spcFirstLastPara="1" wrap="square" lIns="121900" tIns="121900" rIns="121900" bIns="121900" anchor="ctr" anchorCtr="0">
              <a:noAutofit/>
            </a:bodyPr>
            <a:lstStyle/>
            <a:p>
              <a:endParaRPr sz="2400"/>
            </a:p>
          </p:txBody>
        </p:sp>
      </p:grpSp>
      <p:grpSp>
        <p:nvGrpSpPr>
          <p:cNvPr id="421" name="Google Shape;421;p18"/>
          <p:cNvGrpSpPr/>
          <p:nvPr/>
        </p:nvGrpSpPr>
        <p:grpSpPr>
          <a:xfrm>
            <a:off x="5450192" y="2916483"/>
            <a:ext cx="5918456" cy="868237"/>
            <a:chOff x="4061666" y="1390725"/>
            <a:chExt cx="4438843" cy="651178"/>
          </a:xfrm>
        </p:grpSpPr>
        <p:sp>
          <p:nvSpPr>
            <p:cNvPr id="422" name="Google Shape;422;p18"/>
            <p:cNvSpPr txBox="1"/>
            <p:nvPr/>
          </p:nvSpPr>
          <p:spPr>
            <a:xfrm>
              <a:off x="6057148" y="1710103"/>
              <a:ext cx="2443361" cy="331800"/>
            </a:xfrm>
            <a:prstGeom prst="rect">
              <a:avLst/>
            </a:prstGeom>
            <a:noFill/>
            <a:ln>
              <a:noFill/>
            </a:ln>
          </p:spPr>
          <p:txBody>
            <a:bodyPr spcFirstLastPara="1" wrap="square" lIns="121900" tIns="121900" rIns="121900" bIns="121900" anchor="ctr" anchorCtr="0">
              <a:noAutofit/>
            </a:bodyPr>
            <a:lstStyle/>
            <a:p>
              <a:pPr algn="ctr"/>
              <a:r>
                <a:rPr lang="en-US">
                  <a:solidFill>
                    <a:srgbClr val="000000"/>
                  </a:solidFill>
                  <a:ea typeface="+mn-lt"/>
                  <a:cs typeface="Times New Roman"/>
                </a:rPr>
                <a:t>Combine </a:t>
              </a:r>
              <a:r>
                <a:rPr lang="en-US">
                  <a:ea typeface="+mn-lt"/>
                  <a:cs typeface="Calibri"/>
                </a:rPr>
                <a:t>Hierarchical Clustering and Bi-clustering</a:t>
              </a:r>
              <a:endParaRPr lang="en-US" err="1">
                <a:cs typeface="Calibri"/>
              </a:endParaRPr>
            </a:p>
            <a:p>
              <a:pPr algn="ctr"/>
              <a:endParaRPr lang="en-US">
                <a:cs typeface="Times New Roman"/>
              </a:endParaRPr>
            </a:p>
            <a:p>
              <a:pPr algn="r"/>
              <a:endParaRPr sz="2400">
                <a:latin typeface="Roboto"/>
                <a:ea typeface="Roboto"/>
                <a:cs typeface="Roboto"/>
                <a:sym typeface="Roboto"/>
              </a:endParaRPr>
            </a:p>
          </p:txBody>
        </p:sp>
        <p:sp>
          <p:nvSpPr>
            <p:cNvPr id="423" name="Google Shape;423;p18"/>
            <p:cNvSpPr txBox="1"/>
            <p:nvPr/>
          </p:nvSpPr>
          <p:spPr>
            <a:xfrm>
              <a:off x="4061666" y="1390725"/>
              <a:ext cx="1842914" cy="366436"/>
            </a:xfrm>
            <a:prstGeom prst="rect">
              <a:avLst/>
            </a:prstGeom>
            <a:noFill/>
            <a:ln>
              <a:noFill/>
            </a:ln>
          </p:spPr>
          <p:txBody>
            <a:bodyPr spcFirstLastPara="1" wrap="square" lIns="121900" tIns="121900" rIns="121900" bIns="121900" anchor="ctr" anchorCtr="0">
              <a:noAutofit/>
            </a:bodyPr>
            <a:lstStyle/>
            <a:p>
              <a:pPr algn="ctr"/>
              <a:r>
                <a:rPr lang="pt-PT" sz="2400" err="1">
                  <a:solidFill>
                    <a:schemeClr val="lt1"/>
                  </a:solidFill>
                  <a:latin typeface="Fira Sans Extra Condensed"/>
                  <a:ea typeface="Fira Sans Extra Condensed"/>
                  <a:cs typeface="Fira Sans Extra Condensed"/>
                </a:rPr>
                <a:t>Combinatition</a:t>
              </a:r>
              <a:r>
                <a:rPr lang="pt-PT" sz="2400">
                  <a:solidFill>
                    <a:schemeClr val="lt1"/>
                  </a:solidFill>
                  <a:latin typeface="Fira Sans Extra Condensed"/>
                  <a:ea typeface="Fira Sans Extra Condensed"/>
                  <a:cs typeface="Fira Sans Extra Condensed"/>
                </a:rPr>
                <a:t> </a:t>
              </a:r>
              <a:r>
                <a:rPr lang="pt-PT" sz="2400" err="1">
                  <a:solidFill>
                    <a:schemeClr val="lt1"/>
                  </a:solidFill>
                  <a:latin typeface="Fira Sans Extra Condensed"/>
                  <a:ea typeface="Fira Sans Extra Condensed"/>
                  <a:cs typeface="Fira Sans Extra Condensed"/>
                </a:rPr>
                <a:t>of</a:t>
              </a:r>
              <a:r>
                <a:rPr lang="pt-PT" sz="2400">
                  <a:solidFill>
                    <a:schemeClr val="lt1"/>
                  </a:solidFill>
                  <a:latin typeface="Fira Sans Extra Condensed"/>
                  <a:ea typeface="Fira Sans Extra Condensed"/>
                  <a:cs typeface="Fira Sans Extra Condensed"/>
                </a:rPr>
                <a:t> </a:t>
              </a:r>
              <a:r>
                <a:rPr lang="pt-PT" sz="2400" err="1">
                  <a:solidFill>
                    <a:schemeClr val="lt1"/>
                  </a:solidFill>
                  <a:latin typeface="Fira Sans Extra Condensed"/>
                  <a:ea typeface="Fira Sans Extra Condensed"/>
                  <a:cs typeface="Fira Sans Extra Condensed"/>
                </a:rPr>
                <a:t>methods</a:t>
              </a:r>
              <a:endParaRPr lang="pt-PT" sz="2400">
                <a:solidFill>
                  <a:schemeClr val="lt1"/>
                </a:solidFill>
                <a:latin typeface="Fira Sans Extra Condensed"/>
                <a:ea typeface="Fira Sans Extra Condensed"/>
                <a:cs typeface="Fira Sans Extra Condensed"/>
              </a:endParaRPr>
            </a:p>
          </p:txBody>
        </p:sp>
      </p:grpSp>
      <p:sp>
        <p:nvSpPr>
          <p:cNvPr id="424" name="Google Shape;424;p18"/>
          <p:cNvSpPr/>
          <p:nvPr/>
        </p:nvSpPr>
        <p:spPr>
          <a:xfrm rot="-360000">
            <a:off x="2565400" y="3149601"/>
            <a:ext cx="2987667" cy="1689100"/>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txBody>
          <a:bodyPr/>
          <a:lstStyle/>
          <a:p>
            <a:endParaRPr lang="en-GB"/>
          </a:p>
        </p:txBody>
      </p:sp>
      <p:sp>
        <p:nvSpPr>
          <p:cNvPr id="425" name="Google Shape;425;p18"/>
          <p:cNvSpPr/>
          <p:nvPr/>
        </p:nvSpPr>
        <p:spPr>
          <a:xfrm rot="660000">
            <a:off x="2730500" y="4595092"/>
            <a:ext cx="2965467" cy="615967"/>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GB"/>
          </a:p>
        </p:txBody>
      </p:sp>
      <p:grpSp>
        <p:nvGrpSpPr>
          <p:cNvPr id="426" name="Google Shape;426;p18"/>
          <p:cNvGrpSpPr/>
          <p:nvPr/>
        </p:nvGrpSpPr>
        <p:grpSpPr>
          <a:xfrm>
            <a:off x="5269872" y="4798876"/>
            <a:ext cx="6301183" cy="870000"/>
            <a:chOff x="3961063" y="3235475"/>
            <a:chExt cx="4725887" cy="652500"/>
          </a:xfrm>
        </p:grpSpPr>
        <p:sp>
          <p:nvSpPr>
            <p:cNvPr id="427" name="Google Shape;427;p18"/>
            <p:cNvSpPr/>
            <p:nvPr/>
          </p:nvSpPr>
          <p:spPr>
            <a:xfrm>
              <a:off x="5010150" y="3237875"/>
              <a:ext cx="3676800" cy="650100"/>
            </a:xfrm>
            <a:prstGeom prst="roundRect">
              <a:avLst>
                <a:gd name="adj" fmla="val 50000"/>
              </a:avLst>
            </a:prstGeom>
            <a:solidFill>
              <a:srgbClr val="FCF2E5"/>
            </a:solidFill>
            <a:ln>
              <a:noFill/>
            </a:ln>
          </p:spPr>
          <p:txBody>
            <a:bodyPr spcFirstLastPara="1" wrap="square" lIns="121900" tIns="121900" rIns="121900" bIns="121900" anchor="ctr" anchorCtr="0">
              <a:noAutofit/>
            </a:bodyPr>
            <a:lstStyle/>
            <a:p>
              <a:endParaRPr sz="2400"/>
            </a:p>
          </p:txBody>
        </p:sp>
        <p:sp>
          <p:nvSpPr>
            <p:cNvPr id="428" name="Google Shape;428;p18"/>
            <p:cNvSpPr/>
            <p:nvPr/>
          </p:nvSpPr>
          <p:spPr>
            <a:xfrm>
              <a:off x="3961063" y="3235475"/>
              <a:ext cx="2130000" cy="559650"/>
            </a:xfrm>
            <a:prstGeom prst="roundRect">
              <a:avLst>
                <a:gd name="adj" fmla="val 50000"/>
              </a:avLst>
            </a:prstGeom>
            <a:solidFill>
              <a:srgbClr val="92C79F"/>
            </a:solidFill>
            <a:ln>
              <a:noFill/>
            </a:ln>
          </p:spPr>
          <p:txBody>
            <a:bodyPr spcFirstLastPara="1" wrap="square" lIns="121900" tIns="121900" rIns="121900" bIns="121900" anchor="ctr" anchorCtr="0">
              <a:noAutofit/>
            </a:bodyPr>
            <a:lstStyle/>
            <a:p>
              <a:endParaRPr sz="2400"/>
            </a:p>
          </p:txBody>
        </p:sp>
      </p:grpSp>
      <p:grpSp>
        <p:nvGrpSpPr>
          <p:cNvPr id="432" name="Google Shape;432;p18"/>
          <p:cNvGrpSpPr/>
          <p:nvPr/>
        </p:nvGrpSpPr>
        <p:grpSpPr>
          <a:xfrm>
            <a:off x="5269873" y="1651906"/>
            <a:ext cx="6520545" cy="870000"/>
            <a:chOff x="3796541" y="2234725"/>
            <a:chExt cx="4890409" cy="652500"/>
          </a:xfrm>
        </p:grpSpPr>
        <p:sp>
          <p:nvSpPr>
            <p:cNvPr id="433" name="Google Shape;433;p18"/>
            <p:cNvSpPr/>
            <p:nvPr/>
          </p:nvSpPr>
          <p:spPr>
            <a:xfrm>
              <a:off x="5010150" y="2234725"/>
              <a:ext cx="3676800" cy="650100"/>
            </a:xfrm>
            <a:prstGeom prst="roundRect">
              <a:avLst>
                <a:gd name="adj" fmla="val 50000"/>
              </a:avLst>
            </a:prstGeom>
            <a:solidFill>
              <a:srgbClr val="FCF2E5"/>
            </a:solidFill>
            <a:ln>
              <a:noFill/>
            </a:ln>
          </p:spPr>
          <p:txBody>
            <a:bodyPr spcFirstLastPara="1" wrap="square" lIns="121900" tIns="121900" rIns="121900" bIns="121900" anchor="ctr" anchorCtr="0">
              <a:noAutofit/>
            </a:bodyPr>
            <a:lstStyle/>
            <a:p>
              <a:endParaRPr sz="2400"/>
            </a:p>
          </p:txBody>
        </p:sp>
        <p:sp>
          <p:nvSpPr>
            <p:cNvPr id="434" name="Google Shape;434;p18"/>
            <p:cNvSpPr/>
            <p:nvPr/>
          </p:nvSpPr>
          <p:spPr>
            <a:xfrm>
              <a:off x="3796541" y="2327575"/>
              <a:ext cx="2294522" cy="559650"/>
            </a:xfrm>
            <a:prstGeom prst="roundRect">
              <a:avLst>
                <a:gd name="adj" fmla="val 50000"/>
              </a:avLst>
            </a:prstGeom>
            <a:solidFill>
              <a:srgbClr val="92C79F"/>
            </a:solidFill>
            <a:ln>
              <a:noFill/>
            </a:ln>
          </p:spPr>
          <p:txBody>
            <a:bodyPr spcFirstLastPara="1" wrap="square" lIns="121900" tIns="121900" rIns="121900" bIns="121900" anchor="ctr" anchorCtr="0">
              <a:noAutofit/>
            </a:bodyPr>
            <a:lstStyle/>
            <a:p>
              <a:endParaRPr sz="2400"/>
            </a:p>
          </p:txBody>
        </p:sp>
      </p:grpSp>
      <p:sp>
        <p:nvSpPr>
          <p:cNvPr id="437" name="Google Shape;437;p18"/>
          <p:cNvSpPr txBox="1"/>
          <p:nvPr/>
        </p:nvSpPr>
        <p:spPr>
          <a:xfrm>
            <a:off x="5405862" y="1909663"/>
            <a:ext cx="2792132" cy="493825"/>
          </a:xfrm>
          <a:prstGeom prst="rect">
            <a:avLst/>
          </a:prstGeom>
          <a:solidFill>
            <a:srgbClr val="92C79F"/>
          </a:solidFill>
          <a:ln>
            <a:noFill/>
          </a:ln>
        </p:spPr>
        <p:txBody>
          <a:bodyPr spcFirstLastPara="1" wrap="square" lIns="121900" tIns="121900" rIns="121900" bIns="121900" anchor="ctr" anchorCtr="0">
            <a:noAutofit/>
          </a:bodyPr>
          <a:lstStyle/>
          <a:p>
            <a:pPr algn="ctr"/>
            <a:r>
              <a:rPr lang="pt-PT" sz="2400">
                <a:solidFill>
                  <a:schemeClr val="lt1"/>
                </a:solidFill>
                <a:latin typeface="Fira Sans Extra Condensed"/>
                <a:ea typeface="Fira Sans Extra Condensed"/>
                <a:cs typeface="Fira Sans Extra Condensed"/>
                <a:sym typeface="Fira Sans Extra Condensed"/>
              </a:rPr>
              <a:t>Use </a:t>
            </a:r>
            <a:r>
              <a:rPr lang="pt-PT" sz="2400" err="1">
                <a:solidFill>
                  <a:schemeClr val="lt1"/>
                </a:solidFill>
                <a:latin typeface="Fira Sans Extra Condensed"/>
                <a:ea typeface="Fira Sans Extra Condensed"/>
                <a:cs typeface="Fira Sans Extra Condensed"/>
                <a:sym typeface="Fira Sans Extra Condensed"/>
              </a:rPr>
              <a:t>of</a:t>
            </a:r>
            <a:r>
              <a:rPr lang="pt-PT" sz="2400">
                <a:solidFill>
                  <a:schemeClr val="lt1"/>
                </a:solidFill>
                <a:latin typeface="Fira Sans Extra Condensed"/>
                <a:ea typeface="Fira Sans Extra Condensed"/>
                <a:cs typeface="Fira Sans Extra Condensed"/>
                <a:sym typeface="Fira Sans Extra Condensed"/>
              </a:rPr>
              <a:t> </a:t>
            </a:r>
            <a:r>
              <a:rPr lang="pt-PT" sz="2400" err="1">
                <a:solidFill>
                  <a:schemeClr val="lt1"/>
                </a:solidFill>
                <a:latin typeface="Fira Sans Extra Condensed"/>
                <a:ea typeface="+mn-lt"/>
                <a:cs typeface="+mn-lt"/>
                <a:sym typeface="Fira Sans Extra Condensed"/>
              </a:rPr>
              <a:t>Seaborn</a:t>
            </a:r>
            <a:r>
              <a:rPr lang="pt-PT" sz="2400">
                <a:solidFill>
                  <a:schemeClr val="lt1"/>
                </a:solidFill>
                <a:latin typeface="Fira Sans Extra Condensed"/>
                <a:ea typeface="+mn-lt"/>
                <a:cs typeface="+mn-lt"/>
                <a:sym typeface="Fira Sans Extra Condensed"/>
              </a:rPr>
              <a:t> </a:t>
            </a:r>
            <a:r>
              <a:rPr lang="pt-PT" sz="2400" err="1">
                <a:solidFill>
                  <a:schemeClr val="lt1"/>
                </a:solidFill>
                <a:latin typeface="Fira Sans Extra Condensed"/>
                <a:ea typeface="+mn-lt"/>
                <a:cs typeface="+mn-lt"/>
                <a:sym typeface="Fira Sans Extra Condensed"/>
              </a:rPr>
              <a:t>library</a:t>
            </a:r>
            <a:endParaRPr lang="pt-PT" sz="2400" err="1">
              <a:solidFill>
                <a:schemeClr val="lt1"/>
              </a:solidFill>
              <a:latin typeface="Fira Sans Extra Condensed"/>
              <a:ea typeface="Fira Sans Extra Condensed"/>
              <a:cs typeface="Fira Sans Extra Condensed"/>
            </a:endParaRPr>
          </a:p>
        </p:txBody>
      </p:sp>
      <p:sp>
        <p:nvSpPr>
          <p:cNvPr id="438" name="Google Shape;438;p18"/>
          <p:cNvSpPr/>
          <p:nvPr/>
        </p:nvSpPr>
        <p:spPr>
          <a:xfrm>
            <a:off x="2597167" y="4826001"/>
            <a:ext cx="2978133" cy="1562100"/>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txBody>
          <a:bodyPr/>
          <a:lstStyle/>
          <a:p>
            <a:endParaRPr lang="en-GB"/>
          </a:p>
        </p:txBody>
      </p:sp>
      <p:grpSp>
        <p:nvGrpSpPr>
          <p:cNvPr id="439" name="Google Shape;439;p18"/>
          <p:cNvGrpSpPr/>
          <p:nvPr/>
        </p:nvGrpSpPr>
        <p:grpSpPr>
          <a:xfrm>
            <a:off x="5281417" y="5654700"/>
            <a:ext cx="6301184" cy="866800"/>
            <a:chOff x="3961063" y="4241025"/>
            <a:chExt cx="4725888" cy="650100"/>
          </a:xfrm>
        </p:grpSpPr>
        <p:sp>
          <p:nvSpPr>
            <p:cNvPr id="440" name="Google Shape;440;p18"/>
            <p:cNvSpPr/>
            <p:nvPr/>
          </p:nvSpPr>
          <p:spPr>
            <a:xfrm>
              <a:off x="5010150" y="4241025"/>
              <a:ext cx="3676800" cy="650100"/>
            </a:xfrm>
            <a:prstGeom prst="roundRect">
              <a:avLst>
                <a:gd name="adj" fmla="val 50000"/>
              </a:avLst>
            </a:prstGeom>
            <a:solidFill>
              <a:srgbClr val="FCF2E5"/>
            </a:solidFill>
            <a:ln>
              <a:noFill/>
            </a:ln>
          </p:spPr>
          <p:txBody>
            <a:bodyPr spcFirstLastPara="1" wrap="square" lIns="121900" tIns="121900" rIns="121900" bIns="121900" anchor="ctr" anchorCtr="0">
              <a:noAutofit/>
            </a:bodyPr>
            <a:lstStyle/>
            <a:p>
              <a:endParaRPr sz="2400"/>
            </a:p>
          </p:txBody>
        </p:sp>
        <p:sp>
          <p:nvSpPr>
            <p:cNvPr id="441" name="Google Shape;441;p18"/>
            <p:cNvSpPr/>
            <p:nvPr/>
          </p:nvSpPr>
          <p:spPr>
            <a:xfrm>
              <a:off x="3961063" y="4333875"/>
              <a:ext cx="2130000" cy="464400"/>
            </a:xfrm>
            <a:prstGeom prst="roundRect">
              <a:avLst>
                <a:gd name="adj" fmla="val 50000"/>
              </a:avLst>
            </a:prstGeom>
            <a:solidFill>
              <a:srgbClr val="92C79F"/>
            </a:solidFill>
            <a:ln>
              <a:noFill/>
            </a:ln>
          </p:spPr>
          <p:txBody>
            <a:bodyPr spcFirstLastPara="1" wrap="square" lIns="121900" tIns="121900" rIns="121900" bIns="121900" anchor="ctr" anchorCtr="0">
              <a:noAutofit/>
            </a:bodyPr>
            <a:lstStyle/>
            <a:p>
              <a:endParaRPr sz="2400"/>
            </a:p>
          </p:txBody>
        </p:sp>
      </p:grpSp>
      <p:sp>
        <p:nvSpPr>
          <p:cNvPr id="444" name="Google Shape;444;p18"/>
          <p:cNvSpPr txBox="1"/>
          <p:nvPr/>
        </p:nvSpPr>
        <p:spPr>
          <a:xfrm>
            <a:off x="5496374" y="5866901"/>
            <a:ext cx="2376400" cy="442400"/>
          </a:xfrm>
          <a:prstGeom prst="rect">
            <a:avLst/>
          </a:prstGeom>
          <a:noFill/>
          <a:ln>
            <a:noFill/>
          </a:ln>
        </p:spPr>
        <p:txBody>
          <a:bodyPr spcFirstLastPara="1" wrap="square" lIns="121900" tIns="121900" rIns="121900" bIns="121900" anchor="ctr" anchorCtr="0">
            <a:noAutofit/>
          </a:bodyPr>
          <a:lstStyle/>
          <a:p>
            <a:pPr algn="ctr"/>
            <a:r>
              <a:rPr lang="pt-PT" sz="2400" err="1">
                <a:solidFill>
                  <a:schemeClr val="lt1"/>
                </a:solidFill>
                <a:latin typeface="Fira Sans Extra Condensed"/>
                <a:ea typeface="Fira Sans Extra Condensed"/>
                <a:cs typeface="Fira Sans Extra Condensed"/>
                <a:sym typeface="Fira Sans Extra Condensed"/>
              </a:rPr>
              <a:t>Robust</a:t>
            </a:r>
            <a:r>
              <a:rPr lang="pt-PT" sz="2400">
                <a:solidFill>
                  <a:schemeClr val="lt1"/>
                </a:solidFill>
                <a:latin typeface="Fira Sans Extra Condensed"/>
                <a:ea typeface="Fira Sans Extra Condensed"/>
                <a:cs typeface="Fira Sans Extra Condensed"/>
                <a:sym typeface="Fira Sans Extra Condensed"/>
              </a:rPr>
              <a:t> to Noise</a:t>
            </a:r>
            <a:endParaRPr sz="2400">
              <a:solidFill>
                <a:schemeClr val="lt1"/>
              </a:solidFill>
              <a:latin typeface="Fira Sans Extra Condensed"/>
              <a:ea typeface="Fira Sans Extra Condensed"/>
              <a:cs typeface="Fira Sans Extra Condensed"/>
              <a:sym typeface="Fira Sans Extra Condensed"/>
            </a:endParaRPr>
          </a:p>
        </p:txBody>
      </p:sp>
      <p:cxnSp>
        <p:nvCxnSpPr>
          <p:cNvPr id="4" name="Conexão Reta 3">
            <a:extLst>
              <a:ext uri="{FF2B5EF4-FFF2-40B4-BE49-F238E27FC236}">
                <a16:creationId xmlns:a16="http://schemas.microsoft.com/office/drawing/2014/main" id="{B86266EE-3C60-AFDD-9B97-F47CF52F8684}"/>
              </a:ext>
            </a:extLst>
          </p:cNvPr>
          <p:cNvCxnSpPr>
            <a:cxnSpLocks/>
          </p:cNvCxnSpPr>
          <p:nvPr/>
        </p:nvCxnSpPr>
        <p:spPr>
          <a:xfrm>
            <a:off x="256498" y="665769"/>
            <a:ext cx="10026653" cy="15394"/>
          </a:xfrm>
          <a:prstGeom prst="line">
            <a:avLst/>
          </a:prstGeom>
          <a:ln w="12700">
            <a:solidFill>
              <a:srgbClr val="7AB88A"/>
            </a:solidFill>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302EAD47-46B9-9F56-4F36-5C236820DB59}"/>
              </a:ext>
            </a:extLst>
          </p:cNvPr>
          <p:cNvSpPr txBox="1"/>
          <p:nvPr/>
        </p:nvSpPr>
        <p:spPr>
          <a:xfrm>
            <a:off x="8189322" y="1755015"/>
            <a:ext cx="3380680" cy="646331"/>
          </a:xfrm>
          <a:prstGeom prst="rect">
            <a:avLst/>
          </a:prstGeom>
          <a:noFill/>
        </p:spPr>
        <p:txBody>
          <a:bodyPr wrap="square" lIns="91440" tIns="45720" rIns="91440" bIns="45720" anchor="t">
            <a:spAutoFit/>
          </a:bodyPr>
          <a:lstStyle/>
          <a:p>
            <a:pPr algn="ctr"/>
            <a:r>
              <a:rPr lang="en-US">
                <a:latin typeface="Calibri"/>
                <a:ea typeface="Calibri"/>
                <a:cs typeface="Times New Roman"/>
              </a:rPr>
              <a:t> </a:t>
            </a:r>
            <a:r>
              <a:rPr lang="en-US" i="1" err="1">
                <a:latin typeface="Calibri"/>
                <a:ea typeface="Calibri"/>
                <a:cs typeface="Times New Roman"/>
              </a:rPr>
              <a:t>Clustermap</a:t>
            </a:r>
            <a:r>
              <a:rPr lang="en-US" err="1">
                <a:latin typeface="Calibri"/>
                <a:ea typeface="Calibri"/>
                <a:cs typeface="Times New Roman"/>
              </a:rPr>
              <a:t>'s</a:t>
            </a:r>
            <a:r>
              <a:rPr lang="en-US">
                <a:latin typeface="Calibri"/>
                <a:ea typeface="Calibri"/>
                <a:cs typeface="Times New Roman"/>
              </a:rPr>
              <a:t> function to visualize </a:t>
            </a:r>
            <a:endParaRPr lang="en-US">
              <a:ea typeface="Calibri"/>
              <a:cs typeface="Times New Roman"/>
            </a:endParaRPr>
          </a:p>
        </p:txBody>
      </p:sp>
      <p:sp>
        <p:nvSpPr>
          <p:cNvPr id="13" name="CaixaDeTexto 12">
            <a:extLst>
              <a:ext uri="{FF2B5EF4-FFF2-40B4-BE49-F238E27FC236}">
                <a16:creationId xmlns:a16="http://schemas.microsoft.com/office/drawing/2014/main" id="{AEE87F08-8B46-6D63-C8E1-ECE039E1A0D9}"/>
              </a:ext>
            </a:extLst>
          </p:cNvPr>
          <p:cNvSpPr txBox="1"/>
          <p:nvPr/>
        </p:nvSpPr>
        <p:spPr>
          <a:xfrm>
            <a:off x="8121416" y="4904259"/>
            <a:ext cx="3460983" cy="584775"/>
          </a:xfrm>
          <a:prstGeom prst="rect">
            <a:avLst/>
          </a:prstGeom>
          <a:noFill/>
        </p:spPr>
        <p:txBody>
          <a:bodyPr wrap="square" lIns="91440" tIns="45720" rIns="91440" bIns="45720" anchor="t">
            <a:spAutoFit/>
          </a:bodyPr>
          <a:lstStyle/>
          <a:p>
            <a:pPr algn="ctr"/>
            <a:r>
              <a:rPr lang="en-US" sz="1600">
                <a:solidFill>
                  <a:srgbClr val="000000"/>
                </a:solidFill>
                <a:ea typeface="+mn-lt"/>
                <a:cs typeface="Times New Roman"/>
              </a:rPr>
              <a:t>Clear representation of similarities and dissimilarities.</a:t>
            </a:r>
            <a:endParaRPr lang="pt-PT" sz="1600"/>
          </a:p>
        </p:txBody>
      </p:sp>
      <p:sp>
        <p:nvSpPr>
          <p:cNvPr id="15" name="CaixaDeTexto 14">
            <a:extLst>
              <a:ext uri="{FF2B5EF4-FFF2-40B4-BE49-F238E27FC236}">
                <a16:creationId xmlns:a16="http://schemas.microsoft.com/office/drawing/2014/main" id="{C6B5566C-B0E0-4F1A-AC96-698BA2A149B9}"/>
              </a:ext>
            </a:extLst>
          </p:cNvPr>
          <p:cNvSpPr txBox="1"/>
          <p:nvPr/>
        </p:nvSpPr>
        <p:spPr>
          <a:xfrm>
            <a:off x="8121416" y="5655813"/>
            <a:ext cx="3229222" cy="830997"/>
          </a:xfrm>
          <a:prstGeom prst="rect">
            <a:avLst/>
          </a:prstGeom>
          <a:noFill/>
        </p:spPr>
        <p:txBody>
          <a:bodyPr wrap="square" lIns="91440" tIns="45720" rIns="91440" bIns="45720" anchor="t">
            <a:spAutoFit/>
          </a:bodyPr>
          <a:lstStyle/>
          <a:p>
            <a:pPr algn="ctr"/>
            <a:r>
              <a:rPr lang="en-US" sz="1600">
                <a:cs typeface="Calibri"/>
              </a:rPr>
              <a:t> Uncover underlying patterns in noisy data, as it groups similar samples and features</a:t>
            </a:r>
            <a:endParaRPr lang="pt-PT" sz="1600"/>
          </a:p>
        </p:txBody>
      </p:sp>
      <p:sp>
        <p:nvSpPr>
          <p:cNvPr id="18" name="Google Shape;2162;p54">
            <a:extLst>
              <a:ext uri="{FF2B5EF4-FFF2-40B4-BE49-F238E27FC236}">
                <a16:creationId xmlns:a16="http://schemas.microsoft.com/office/drawing/2014/main" id="{E103AD2F-49A5-7471-44B3-DE8F966918D0}"/>
              </a:ext>
            </a:extLst>
          </p:cNvPr>
          <p:cNvSpPr txBox="1"/>
          <p:nvPr/>
        </p:nvSpPr>
        <p:spPr>
          <a:xfrm>
            <a:off x="176325" y="2135515"/>
            <a:ext cx="1839302" cy="536400"/>
          </a:xfrm>
          <a:prstGeom prst="rect">
            <a:avLst/>
          </a:prstGeom>
          <a:noFill/>
          <a:ln>
            <a:noFill/>
          </a:ln>
        </p:spPr>
        <p:txBody>
          <a:bodyPr spcFirstLastPara="1" wrap="square" lIns="121900" tIns="121900" rIns="121900" bIns="121900" anchor="ctr" anchorCtr="0">
            <a:noAutofit/>
          </a:bodyPr>
          <a:lstStyle/>
          <a:p>
            <a:pPr algn="ctr"/>
            <a:endParaRPr lang="en" b="1">
              <a:latin typeface="Fira Sans Extra Condensed SemiBold"/>
              <a:ea typeface="Fira Sans Extra Condensed SemiBold"/>
              <a:cs typeface="Fira Sans Extra Condensed SemiBold"/>
              <a:sym typeface="Fira Sans Extra Condensed SemiBold"/>
            </a:endParaRPr>
          </a:p>
          <a:p>
            <a:pPr algn="ctr"/>
            <a:r>
              <a:rPr lang="en" b="1">
                <a:latin typeface="Fira Sans Extra Condensed SemiBold"/>
                <a:ea typeface="Fira Sans Extra Condensed SemiBold"/>
                <a:cs typeface="Fira Sans Extra Condensed SemiBold"/>
                <a:sym typeface="Fira Sans Extra Condensed SemiBold"/>
              </a:rPr>
              <a:t>Goal:</a:t>
            </a:r>
            <a:endParaRPr b="1">
              <a:latin typeface="Fira Sans Extra Condensed SemiBold"/>
              <a:ea typeface="Fira Sans Extra Condensed SemiBold"/>
              <a:cs typeface="Fira Sans Extra Condensed SemiBold"/>
            </a:endParaRPr>
          </a:p>
        </p:txBody>
      </p:sp>
      <p:sp>
        <p:nvSpPr>
          <p:cNvPr id="20" name="CaixaDeTexto 19">
            <a:extLst>
              <a:ext uri="{FF2B5EF4-FFF2-40B4-BE49-F238E27FC236}">
                <a16:creationId xmlns:a16="http://schemas.microsoft.com/office/drawing/2014/main" id="{49049EA7-5F63-5B13-80F8-EC4B857E476B}"/>
              </a:ext>
            </a:extLst>
          </p:cNvPr>
          <p:cNvSpPr txBox="1"/>
          <p:nvPr/>
        </p:nvSpPr>
        <p:spPr>
          <a:xfrm>
            <a:off x="690826" y="2661880"/>
            <a:ext cx="3453019" cy="738664"/>
          </a:xfrm>
          <a:prstGeom prst="rect">
            <a:avLst/>
          </a:prstGeom>
          <a:noFill/>
        </p:spPr>
        <p:txBody>
          <a:bodyPr wrap="square" lIns="91440" tIns="45720" rIns="91440" bIns="45720" anchor="t">
            <a:spAutoFit/>
          </a:bodyPr>
          <a:lstStyle/>
          <a:p>
            <a:pPr algn="ctr"/>
            <a:r>
              <a:rPr lang="en-US" sz="1400">
                <a:solidFill>
                  <a:srgbClr val="374151"/>
                </a:solidFill>
                <a:cs typeface="Calibri"/>
              </a:rPr>
              <a:t>exploring complex datasets and identifying subsets of rows and columns that exhibit similar behavior.</a:t>
            </a:r>
            <a:endParaRPr lang="pt-PT"/>
          </a:p>
        </p:txBody>
      </p:sp>
      <p:pic>
        <p:nvPicPr>
          <p:cNvPr id="6" name="Imagem 5" descr="Uma imagem com diagrama, quadrado, Retângulo, Saturação de cores&#10;&#10;Descrição gerada automaticamente">
            <a:extLst>
              <a:ext uri="{FF2B5EF4-FFF2-40B4-BE49-F238E27FC236}">
                <a16:creationId xmlns:a16="http://schemas.microsoft.com/office/drawing/2014/main" id="{651228AF-4A3A-70B1-FAA3-F7E49C018FCB}"/>
              </a:ext>
            </a:extLst>
          </p:cNvPr>
          <p:cNvPicPr>
            <a:picLocks noChangeAspect="1"/>
          </p:cNvPicPr>
          <p:nvPr/>
        </p:nvPicPr>
        <p:blipFill>
          <a:blip r:embed="rId3"/>
          <a:stretch>
            <a:fillRect/>
          </a:stretch>
        </p:blipFill>
        <p:spPr>
          <a:xfrm>
            <a:off x="1189038" y="3898900"/>
            <a:ext cx="2397125" cy="2159000"/>
          </a:xfrm>
          <a:prstGeom prst="rect">
            <a:avLst/>
          </a:prstGeom>
        </p:spPr>
      </p:pic>
      <p:sp>
        <p:nvSpPr>
          <p:cNvPr id="2" name="Google Shape;444;p18">
            <a:extLst>
              <a:ext uri="{FF2B5EF4-FFF2-40B4-BE49-F238E27FC236}">
                <a16:creationId xmlns:a16="http://schemas.microsoft.com/office/drawing/2014/main" id="{32C57E31-1072-FE0A-6DA1-16852F0A6F86}"/>
              </a:ext>
            </a:extLst>
          </p:cNvPr>
          <p:cNvSpPr txBox="1"/>
          <p:nvPr/>
        </p:nvSpPr>
        <p:spPr>
          <a:xfrm>
            <a:off x="5450192" y="4971087"/>
            <a:ext cx="2376400" cy="442400"/>
          </a:xfrm>
          <a:prstGeom prst="rect">
            <a:avLst/>
          </a:prstGeom>
          <a:noFill/>
          <a:ln>
            <a:noFill/>
          </a:ln>
        </p:spPr>
        <p:txBody>
          <a:bodyPr spcFirstLastPara="1" wrap="square" lIns="121900" tIns="121900" rIns="121900" bIns="121900" anchor="ctr" anchorCtr="0">
            <a:noAutofit/>
          </a:bodyPr>
          <a:lstStyle/>
          <a:p>
            <a:pPr algn="ctr"/>
            <a:r>
              <a:rPr lang="pt-PT" sz="2400">
                <a:solidFill>
                  <a:schemeClr val="lt1"/>
                </a:solidFill>
                <a:latin typeface="Fira Sans Extra Condensed"/>
                <a:ea typeface="Fira Sans Extra Condensed"/>
                <a:cs typeface="Fira Sans Extra Condensed"/>
                <a:sym typeface="Fira Sans Extra Condensed"/>
              </a:rPr>
              <a:t>Clear Visual </a:t>
            </a:r>
            <a:r>
              <a:rPr lang="pt-PT" sz="2400" err="1">
                <a:solidFill>
                  <a:schemeClr val="lt1"/>
                </a:solidFill>
                <a:latin typeface="Fira Sans Extra Condensed"/>
                <a:ea typeface="Fira Sans Extra Condensed"/>
                <a:cs typeface="Fira Sans Extra Condensed"/>
                <a:sym typeface="Fira Sans Extra Condensed"/>
              </a:rPr>
              <a:t>Interpretation</a:t>
            </a:r>
            <a:endParaRPr sz="2400" err="1">
              <a:solidFill>
                <a:schemeClr val="lt1"/>
              </a:solidFill>
              <a:latin typeface="Fira Sans Extra Condensed"/>
              <a:ea typeface="Fira Sans Extra Condensed"/>
              <a:cs typeface="Fira Sans Extra Condensed"/>
              <a:sym typeface="Fira Sans Extra Condensed"/>
            </a:endParaRPr>
          </a:p>
        </p:txBody>
      </p:sp>
      <p:sp>
        <p:nvSpPr>
          <p:cNvPr id="3" name="CaixaDeTexto 2" descr="Advantages&#10;">
            <a:extLst>
              <a:ext uri="{FF2B5EF4-FFF2-40B4-BE49-F238E27FC236}">
                <a16:creationId xmlns:a16="http://schemas.microsoft.com/office/drawing/2014/main" id="{45CFF21B-EEF6-F89F-6C23-1A3FB96398C7}"/>
              </a:ext>
            </a:extLst>
          </p:cNvPr>
          <p:cNvSpPr txBox="1"/>
          <p:nvPr/>
        </p:nvSpPr>
        <p:spPr>
          <a:xfrm>
            <a:off x="5263024" y="4201646"/>
            <a:ext cx="2743200" cy="461665"/>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PT" sz="2400" b="1" err="1">
                <a:solidFill>
                  <a:srgbClr val="92C79F"/>
                </a:solidFill>
                <a:latin typeface="Fira Sans Extra Condensed"/>
                <a:cs typeface="Calibri"/>
              </a:rPr>
              <a:t>Advantages</a:t>
            </a:r>
            <a:r>
              <a:rPr lang="pt-PT" sz="2400" b="1">
                <a:solidFill>
                  <a:srgbClr val="92C79F"/>
                </a:solidFill>
                <a:latin typeface="Fira Sans Extra Condensed"/>
                <a:cs typeface="Calibri"/>
              </a:rPr>
              <a:t>:</a:t>
            </a:r>
            <a:endParaRPr lang="pt-PT" sz="2400" b="1">
              <a:solidFill>
                <a:srgbClr val="92C79F"/>
              </a:solidFill>
              <a:latin typeface="Fira Sans Extra Condensed"/>
            </a:endParaRPr>
          </a:p>
        </p:txBody>
      </p:sp>
      <p:sp>
        <p:nvSpPr>
          <p:cNvPr id="7" name="CaixaDeTexto 6" descr="Advantages&#10;">
            <a:extLst>
              <a:ext uri="{FF2B5EF4-FFF2-40B4-BE49-F238E27FC236}">
                <a16:creationId xmlns:a16="http://schemas.microsoft.com/office/drawing/2014/main" id="{4508A59F-DFAE-C20E-71AE-C2FC2BB0621C}"/>
              </a:ext>
            </a:extLst>
          </p:cNvPr>
          <p:cNvSpPr txBox="1"/>
          <p:nvPr/>
        </p:nvSpPr>
        <p:spPr>
          <a:xfrm>
            <a:off x="5316776" y="1189985"/>
            <a:ext cx="2743200" cy="461665"/>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PT" sz="2400" b="1" err="1">
                <a:solidFill>
                  <a:srgbClr val="92C79F"/>
                </a:solidFill>
                <a:latin typeface="Fira Sans Extra Condensed"/>
                <a:cs typeface="Calibri"/>
              </a:rPr>
              <a:t>Implementation</a:t>
            </a:r>
            <a:r>
              <a:rPr lang="pt-PT" sz="2400" b="1">
                <a:solidFill>
                  <a:srgbClr val="92C79F"/>
                </a:solidFill>
                <a:latin typeface="Fira Sans Extra Condensed"/>
                <a:cs typeface="Calibri"/>
              </a:rPr>
              <a:t>:</a:t>
            </a:r>
            <a:endParaRPr lang="pt-PT" sz="2400" b="1">
              <a:solidFill>
                <a:srgbClr val="92C79F"/>
              </a:solidFill>
              <a:latin typeface="Fira Sans Extra Condensed"/>
            </a:endParaRPr>
          </a:p>
        </p:txBody>
      </p:sp>
      <p:sp>
        <p:nvSpPr>
          <p:cNvPr id="9" name="Marcador de Posição do Rodapé 3">
            <a:extLst>
              <a:ext uri="{FF2B5EF4-FFF2-40B4-BE49-F238E27FC236}">
                <a16:creationId xmlns:a16="http://schemas.microsoft.com/office/drawing/2014/main" id="{0E29D20C-7DF3-3B31-488A-AA8AFBC14945}"/>
              </a:ext>
            </a:extLst>
          </p:cNvPr>
          <p:cNvSpPr>
            <a:spLocks noGrp="1"/>
          </p:cNvSpPr>
          <p:nvPr>
            <p:ph type="ftr" sz="quarter" idx="11"/>
          </p:nvPr>
        </p:nvSpPr>
        <p:spPr>
          <a:xfrm>
            <a:off x="4038600" y="6356350"/>
            <a:ext cx="4114800" cy="365125"/>
          </a:xfrm>
        </p:spPr>
        <p:txBody>
          <a:bodyPr/>
          <a:lstStyle/>
          <a:p>
            <a:r>
              <a:rPr lang="pt-PT"/>
              <a:t>Machine Learnining in Bioenginering P1 2023/2024</a:t>
            </a:r>
          </a:p>
        </p:txBody>
      </p:sp>
      <p:pic>
        <p:nvPicPr>
          <p:cNvPr id="12" name="Imagem 11">
            <a:extLst>
              <a:ext uri="{FF2B5EF4-FFF2-40B4-BE49-F238E27FC236}">
                <a16:creationId xmlns:a16="http://schemas.microsoft.com/office/drawing/2014/main" id="{067E682B-9D70-33C1-E60D-F160F7F34A92}"/>
              </a:ext>
            </a:extLst>
          </p:cNvPr>
          <p:cNvPicPr>
            <a:picLocks noChangeAspect="1"/>
          </p:cNvPicPr>
          <p:nvPr/>
        </p:nvPicPr>
        <p:blipFill rotWithShape="1">
          <a:blip r:embed="rId4"/>
          <a:srcRect l="17626" t="44390" r="29208" b="5795"/>
          <a:stretch/>
        </p:blipFill>
        <p:spPr>
          <a:xfrm>
            <a:off x="10565205" y="0"/>
            <a:ext cx="1577187" cy="1621243"/>
          </a:xfrm>
          <a:prstGeom prst="rect">
            <a:avLst/>
          </a:prstGeom>
        </p:spPr>
      </p:pic>
      <p:sp>
        <p:nvSpPr>
          <p:cNvPr id="16" name="CaixaDeTexto 15">
            <a:extLst>
              <a:ext uri="{FF2B5EF4-FFF2-40B4-BE49-F238E27FC236}">
                <a16:creationId xmlns:a16="http://schemas.microsoft.com/office/drawing/2014/main" id="{A9EF5C1A-C053-F669-53CA-416EC241303A}"/>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spTree>
    <p:extLst>
      <p:ext uri="{BB962C8B-B14F-4D97-AF65-F5344CB8AC3E}">
        <p14:creationId xmlns:p14="http://schemas.microsoft.com/office/powerpoint/2010/main" val="659502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xão reta 29">
            <a:extLst>
              <a:ext uri="{FF2B5EF4-FFF2-40B4-BE49-F238E27FC236}">
                <a16:creationId xmlns:a16="http://schemas.microsoft.com/office/drawing/2014/main" id="{8C648BAE-7FC7-2464-BCD2-E5453AE18E77}"/>
              </a:ext>
            </a:extLst>
          </p:cNvPr>
          <p:cNvCxnSpPr>
            <a:cxnSpLocks/>
          </p:cNvCxnSpPr>
          <p:nvPr/>
        </p:nvCxnSpPr>
        <p:spPr>
          <a:xfrm>
            <a:off x="331393" y="733178"/>
            <a:ext cx="4719286" cy="0"/>
          </a:xfrm>
          <a:prstGeom prst="line">
            <a:avLst/>
          </a:prstGeom>
          <a:ln w="28575">
            <a:solidFill>
              <a:srgbClr val="7BB88A"/>
            </a:solidFill>
          </a:ln>
        </p:spPr>
        <p:style>
          <a:lnRef idx="1">
            <a:schemeClr val="accent1"/>
          </a:lnRef>
          <a:fillRef idx="0">
            <a:schemeClr val="accent1"/>
          </a:fillRef>
          <a:effectRef idx="0">
            <a:schemeClr val="accent1"/>
          </a:effectRef>
          <a:fontRef idx="minor">
            <a:schemeClr val="tx1"/>
          </a:fontRef>
        </p:style>
      </p:cxnSp>
      <p:sp>
        <p:nvSpPr>
          <p:cNvPr id="3" name="Marcador de Posição do Número do Diapositivo 2">
            <a:extLst>
              <a:ext uri="{FF2B5EF4-FFF2-40B4-BE49-F238E27FC236}">
                <a16:creationId xmlns:a16="http://schemas.microsoft.com/office/drawing/2014/main" id="{13DD5DCB-04C0-3003-886D-45657074D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D4AA41-82C7-0749-AD25-9F0F6EE51291}" type="slidenum">
              <a:rPr kumimoji="0" lang="pt-P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Marcador de Posição do Rodapé 1">
            <a:extLst>
              <a:ext uri="{FF2B5EF4-FFF2-40B4-BE49-F238E27FC236}">
                <a16:creationId xmlns:a16="http://schemas.microsoft.com/office/drawing/2014/main" id="{1942F662-6CC7-500A-707D-36AACE4584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Machine</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lang="pt-PT" err="1">
                <a:solidFill>
                  <a:prstClr val="black">
                    <a:tint val="75000"/>
                  </a:prstClr>
                </a:solidFill>
                <a:latin typeface="Calibri" panose="020F0502020204030204"/>
              </a:rPr>
              <a:t>Learning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 </a:t>
            </a:r>
            <a:r>
              <a:rPr lang="pt-PT" err="1">
                <a:solidFill>
                  <a:prstClr val="black">
                    <a:tint val="75000"/>
                  </a:prstClr>
                </a:solidFill>
                <a:latin typeface="Calibri" panose="020F0502020204030204"/>
              </a:rPr>
              <a:t>Bioengineering</a:t>
            </a:r>
            <a:r>
              <a:rPr kumimoji="0" lang="pt-P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P1 2023/2024</a:t>
            </a:r>
          </a:p>
        </p:txBody>
      </p:sp>
      <p:pic>
        <p:nvPicPr>
          <p:cNvPr id="12" name="Imagem 11">
            <a:extLst>
              <a:ext uri="{FF2B5EF4-FFF2-40B4-BE49-F238E27FC236}">
                <a16:creationId xmlns:a16="http://schemas.microsoft.com/office/drawing/2014/main" id="{2B510C74-C29A-2EFE-4624-469D9717E3A3}"/>
              </a:ext>
            </a:extLst>
          </p:cNvPr>
          <p:cNvPicPr>
            <a:picLocks noChangeAspect="1"/>
          </p:cNvPicPr>
          <p:nvPr/>
        </p:nvPicPr>
        <p:blipFill rotWithShape="1">
          <a:blip r:embed="rId3"/>
          <a:srcRect l="17626" t="44390" r="29208" b="5795"/>
          <a:stretch/>
        </p:blipFill>
        <p:spPr>
          <a:xfrm>
            <a:off x="10565205" y="0"/>
            <a:ext cx="1577187" cy="1621243"/>
          </a:xfrm>
          <a:prstGeom prst="rect">
            <a:avLst/>
          </a:prstGeom>
        </p:spPr>
      </p:pic>
      <p:sp>
        <p:nvSpPr>
          <p:cNvPr id="13" name="CaixaDeTexto 1">
            <a:extLst>
              <a:ext uri="{FF2B5EF4-FFF2-40B4-BE49-F238E27FC236}">
                <a16:creationId xmlns:a16="http://schemas.microsoft.com/office/drawing/2014/main" id="{F1BEA1AE-EE06-AAAA-7445-DC401CD4FDE8}"/>
              </a:ext>
            </a:extLst>
          </p:cNvPr>
          <p:cNvSpPr txBox="1"/>
          <p:nvPr/>
        </p:nvSpPr>
        <p:spPr>
          <a:xfrm>
            <a:off x="10600671" y="142660"/>
            <a:ext cx="1506253" cy="1200329"/>
          </a:xfrm>
          <a:prstGeom prst="rect">
            <a:avLst/>
          </a:prstGeom>
          <a:noFill/>
        </p:spPr>
        <p:txBody>
          <a:bodyPr wrap="square" lIns="91440" tIns="45720" rIns="91440" bIns="45720" rtlCol="0" anchor="t">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PT" err="1"/>
              <a:t>Methods</a:t>
            </a:r>
            <a:endParaRPr lang="pt-PT"/>
          </a:p>
          <a:p>
            <a:pPr algn="ctr"/>
            <a:r>
              <a:rPr lang="pt-PT"/>
              <a:t>&amp; </a:t>
            </a:r>
          </a:p>
          <a:p>
            <a:pPr algn="ctr"/>
            <a:r>
              <a:rPr lang="pt-PT" err="1">
                <a:ea typeface="Calibri"/>
                <a:cs typeface="Calibri"/>
              </a:rPr>
              <a:t>Tests</a:t>
            </a:r>
            <a:endParaRPr lang="pt-PT">
              <a:ea typeface="Calibri"/>
              <a:cs typeface="Calibri"/>
            </a:endParaRPr>
          </a:p>
          <a:p>
            <a:pPr algn="ctr"/>
            <a:endParaRPr lang="pt-PT">
              <a:ea typeface="Calibri"/>
              <a:cs typeface="Calibri"/>
            </a:endParaRPr>
          </a:p>
        </p:txBody>
      </p:sp>
      <p:sp>
        <p:nvSpPr>
          <p:cNvPr id="29" name="Google Shape;2162;p54">
            <a:extLst>
              <a:ext uri="{FF2B5EF4-FFF2-40B4-BE49-F238E27FC236}">
                <a16:creationId xmlns:a16="http://schemas.microsoft.com/office/drawing/2014/main" id="{5598363E-DA56-3C1E-A2A5-941D437930E4}"/>
              </a:ext>
            </a:extLst>
          </p:cNvPr>
          <p:cNvSpPr txBox="1"/>
          <p:nvPr/>
        </p:nvSpPr>
        <p:spPr>
          <a:xfrm>
            <a:off x="-2529764" y="240852"/>
            <a:ext cx="10298000" cy="536400"/>
          </a:xfrm>
          <a:prstGeom prst="rect">
            <a:avLst/>
          </a:prstGeom>
          <a:noFill/>
          <a:ln>
            <a:noFill/>
          </a:ln>
        </p:spPr>
        <p:txBody>
          <a:bodyPr spcFirstLastPara="1" wrap="square" lIns="121900" tIns="121900" rIns="121900" bIns="121900" anchor="ctr" anchorCtr="0">
            <a:noAutofit/>
          </a:bodyPr>
          <a:lstStyle/>
          <a:p>
            <a:pPr algn="ctr">
              <a:defRPr/>
            </a:pPr>
            <a:r>
              <a:rPr kumimoji="0" lang="en"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sym typeface="Fira Sans Extra Condensed SemiBold"/>
              </a:rPr>
              <a:t>Hierarchical clustering</a:t>
            </a:r>
            <a:r>
              <a:rPr lang="en" sz="3500" b="1">
                <a:solidFill>
                  <a:prstClr val="black"/>
                </a:solidFill>
                <a:latin typeface="+mj-lt"/>
                <a:ea typeface="Fira Sans Extra Condensed SemiBold"/>
                <a:cs typeface="Fira Sans Extra Condensed SemiBold"/>
                <a:sym typeface="Fira Sans Extra Condensed SemiBold"/>
              </a:rPr>
              <a:t> </a:t>
            </a:r>
            <a:endParaRPr lang="pt-PT" sz="3500" b="1" i="0" u="none" strike="noStrike" kern="1200" cap="none" spc="0" normalizeH="0" baseline="0" noProof="0">
              <a:ln>
                <a:noFill/>
              </a:ln>
              <a:solidFill>
                <a:prstClr val="black"/>
              </a:solidFill>
              <a:effectLst/>
              <a:uLnTx/>
              <a:uFillTx/>
              <a:latin typeface="+mj-lt"/>
              <a:ea typeface="Fira Sans Extra Condensed SemiBold"/>
              <a:cs typeface="Fira Sans Extra Condensed SemiBold"/>
            </a:endParaRPr>
          </a:p>
        </p:txBody>
      </p:sp>
      <p:sp>
        <p:nvSpPr>
          <p:cNvPr id="4" name="Google Shape;309;p21">
            <a:extLst>
              <a:ext uri="{FF2B5EF4-FFF2-40B4-BE49-F238E27FC236}">
                <a16:creationId xmlns:a16="http://schemas.microsoft.com/office/drawing/2014/main" id="{2016A1E9-E76D-703F-EF77-F0E1B9A67A08}"/>
              </a:ext>
            </a:extLst>
          </p:cNvPr>
          <p:cNvSpPr/>
          <p:nvPr/>
        </p:nvSpPr>
        <p:spPr>
          <a:xfrm>
            <a:off x="760562" y="1225505"/>
            <a:ext cx="3589765" cy="669797"/>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2000" b="1" i="0" u="none" strike="noStrike" kern="0" cap="none" spc="0" normalizeH="0" baseline="0" noProof="0" err="1">
                <a:ln>
                  <a:noFill/>
                </a:ln>
                <a:solidFill>
                  <a:srgbClr val="000000"/>
                </a:solidFill>
                <a:effectLst/>
                <a:uLnTx/>
                <a:uFillTx/>
                <a:cs typeface="Arial"/>
                <a:sym typeface="Arial"/>
              </a:rPr>
              <a:t>Agglomerative</a:t>
            </a:r>
            <a:r>
              <a:rPr kumimoji="0" lang="pt-PT" sz="2000" b="1" i="0" u="none" strike="noStrike" kern="0" cap="none" spc="0" normalizeH="0" baseline="0" noProof="0">
                <a:ln>
                  <a:noFill/>
                </a:ln>
                <a:solidFill>
                  <a:srgbClr val="000000"/>
                </a:solidFill>
                <a:effectLst/>
                <a:uLnTx/>
                <a:uFillTx/>
                <a:cs typeface="Arial"/>
                <a:sym typeface="Arial"/>
              </a:rPr>
              <a:t> </a:t>
            </a:r>
            <a:r>
              <a:rPr kumimoji="0" lang="pt-PT" sz="2000" b="1" i="0" u="none" strike="noStrike" kern="0" cap="none" spc="0" normalizeH="0" baseline="0" noProof="0" err="1">
                <a:ln>
                  <a:noFill/>
                </a:ln>
                <a:solidFill>
                  <a:srgbClr val="000000"/>
                </a:solidFill>
                <a:effectLst/>
                <a:uLnTx/>
                <a:uFillTx/>
                <a:cs typeface="Arial"/>
                <a:sym typeface="Arial"/>
              </a:rPr>
              <a:t>Hierarchical</a:t>
            </a:r>
            <a:r>
              <a:rPr kumimoji="0" lang="pt-PT" sz="2000" b="1" i="0" u="none" strike="noStrike" kern="0" cap="none" spc="0" normalizeH="0" baseline="0" noProof="0">
                <a:ln>
                  <a:noFill/>
                </a:ln>
                <a:solidFill>
                  <a:srgbClr val="000000"/>
                </a:solidFill>
                <a:effectLst/>
                <a:uLnTx/>
                <a:uFillTx/>
                <a:cs typeface="Arial"/>
                <a:sym typeface="Arial"/>
              </a:rPr>
              <a:t> </a:t>
            </a:r>
            <a:r>
              <a:rPr kumimoji="0" lang="pt-PT" sz="2000" b="1" i="0" u="none" strike="noStrike" kern="0" cap="none" spc="0" normalizeH="0" baseline="0" noProof="0" err="1">
                <a:ln>
                  <a:noFill/>
                </a:ln>
                <a:solidFill>
                  <a:srgbClr val="000000"/>
                </a:solidFill>
                <a:effectLst/>
                <a:uLnTx/>
                <a:uFillTx/>
                <a:cs typeface="Arial"/>
                <a:sym typeface="Arial"/>
              </a:rPr>
              <a:t>Clustering</a:t>
            </a:r>
            <a:endParaRPr kumimoji="0" sz="2000" b="1" i="0" u="none" strike="noStrike" kern="0" cap="none" spc="0" normalizeH="0" baseline="0" noProof="0">
              <a:ln>
                <a:noFill/>
              </a:ln>
              <a:solidFill>
                <a:srgbClr val="000000"/>
              </a:solidFill>
              <a:effectLst/>
              <a:uLnTx/>
              <a:uFillTx/>
              <a:cs typeface="Arial"/>
              <a:sym typeface="Arial"/>
            </a:endParaRPr>
          </a:p>
        </p:txBody>
      </p:sp>
      <p:sp>
        <p:nvSpPr>
          <p:cNvPr id="7" name="Seta: Para Baixo 6">
            <a:extLst>
              <a:ext uri="{FF2B5EF4-FFF2-40B4-BE49-F238E27FC236}">
                <a16:creationId xmlns:a16="http://schemas.microsoft.com/office/drawing/2014/main" id="{51C5423B-C450-5554-F0C9-06357F15E9C2}"/>
              </a:ext>
            </a:extLst>
          </p:cNvPr>
          <p:cNvSpPr/>
          <p:nvPr/>
        </p:nvSpPr>
        <p:spPr>
          <a:xfrm>
            <a:off x="2344191" y="2095800"/>
            <a:ext cx="349134" cy="573472"/>
          </a:xfrm>
          <a:prstGeom prst="downArrow">
            <a:avLst/>
          </a:prstGeom>
          <a:solidFill>
            <a:schemeClr val="bg1"/>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Google Shape;309;p21">
            <a:extLst>
              <a:ext uri="{FF2B5EF4-FFF2-40B4-BE49-F238E27FC236}">
                <a16:creationId xmlns:a16="http://schemas.microsoft.com/office/drawing/2014/main" id="{296CBA31-C3D8-14B5-C2C4-45DAF750C9D3}"/>
              </a:ext>
            </a:extLst>
          </p:cNvPr>
          <p:cNvSpPr/>
          <p:nvPr/>
        </p:nvSpPr>
        <p:spPr>
          <a:xfrm>
            <a:off x="660474" y="2848139"/>
            <a:ext cx="3789939" cy="1459507"/>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lang="pt-PT" kern="0">
                <a:solidFill>
                  <a:srgbClr val="000000"/>
                </a:solidFill>
                <a:cs typeface="Arial"/>
                <a:sym typeface="Arial"/>
              </a:rPr>
              <a:t>S</a:t>
            </a:r>
            <a:r>
              <a:rPr kumimoji="0" lang="pt-PT" i="0" u="none" strike="noStrike" kern="0" cap="none" spc="0" normalizeH="0" baseline="0" noProof="0" err="1">
                <a:ln>
                  <a:noFill/>
                </a:ln>
                <a:solidFill>
                  <a:srgbClr val="000000"/>
                </a:solidFill>
                <a:effectLst/>
                <a:uLnTx/>
                <a:uFillTx/>
                <a:cs typeface="Arial"/>
                <a:sym typeface="Arial"/>
              </a:rPr>
              <a:t>tarts</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with</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the</a:t>
            </a:r>
            <a:r>
              <a:rPr kumimoji="0" lang="pt-PT" i="0" u="none" strike="noStrike" kern="0" cap="none" spc="0" normalizeH="0" baseline="0" noProof="0">
                <a:ln>
                  <a:noFill/>
                </a:ln>
                <a:solidFill>
                  <a:srgbClr val="000000"/>
                </a:solidFill>
                <a:effectLst/>
                <a:uLnTx/>
                <a:uFillTx/>
                <a:cs typeface="Arial"/>
                <a:sym typeface="Arial"/>
              </a:rPr>
              <a:t> single-</a:t>
            </a:r>
            <a:r>
              <a:rPr kumimoji="0" lang="pt-PT" i="0" u="none" strike="noStrike" kern="0" cap="none" spc="0" normalizeH="0" baseline="0" noProof="0" err="1">
                <a:ln>
                  <a:noFill/>
                </a:ln>
                <a:solidFill>
                  <a:srgbClr val="000000"/>
                </a:solidFill>
                <a:effectLst/>
                <a:uLnTx/>
                <a:uFillTx/>
                <a:cs typeface="Arial"/>
                <a:sym typeface="Arial"/>
              </a:rPr>
              <a:t>object</a:t>
            </a:r>
            <a:r>
              <a:rPr kumimoji="0" lang="pt-PT" i="0" u="none" strike="noStrike" kern="0" cap="none" spc="0" normalizeH="0" baseline="0" noProof="0">
                <a:ln>
                  <a:noFill/>
                </a:ln>
                <a:solidFill>
                  <a:srgbClr val="000000"/>
                </a:solidFill>
                <a:effectLst/>
                <a:uLnTx/>
                <a:uFillTx/>
                <a:cs typeface="Arial"/>
                <a:sym typeface="Arial"/>
              </a:rPr>
              <a:t> clusters </a:t>
            </a:r>
            <a:r>
              <a:rPr kumimoji="0" lang="pt-PT" i="0" u="none" strike="noStrike" kern="0" cap="none" spc="0" normalizeH="0" baseline="0" noProof="0" err="1">
                <a:ln>
                  <a:noFill/>
                </a:ln>
                <a:solidFill>
                  <a:srgbClr val="000000"/>
                </a:solidFill>
                <a:effectLst/>
                <a:uLnTx/>
                <a:uFillTx/>
                <a:cs typeface="Arial"/>
                <a:sym typeface="Arial"/>
              </a:rPr>
              <a:t>and</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successively</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joints</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the</a:t>
            </a:r>
            <a:r>
              <a:rPr kumimoji="0" lang="pt-PT" i="0" u="none" strike="noStrike" kern="0" cap="none" spc="0" normalizeH="0" baseline="0" noProof="0">
                <a:ln>
                  <a:noFill/>
                </a:ln>
                <a:solidFill>
                  <a:srgbClr val="000000"/>
                </a:solidFill>
                <a:effectLst/>
                <a:uLnTx/>
                <a:uFillTx/>
                <a:cs typeface="Arial"/>
                <a:sym typeface="Arial"/>
              </a:rPr>
              <a:t> </a:t>
            </a:r>
            <a:r>
              <a:rPr kumimoji="0" lang="pt-PT" b="1" i="0" u="none" strike="noStrike" kern="0" cap="none" spc="0" normalizeH="0" baseline="0" noProof="0" err="1">
                <a:ln>
                  <a:noFill/>
                </a:ln>
                <a:solidFill>
                  <a:srgbClr val="000000"/>
                </a:solidFill>
                <a:effectLst/>
                <a:uLnTx/>
                <a:uFillTx/>
                <a:cs typeface="Arial"/>
                <a:sym typeface="Arial"/>
              </a:rPr>
              <a:t>closest</a:t>
            </a:r>
            <a:r>
              <a:rPr kumimoji="0" lang="pt-PT" b="1" i="0" u="none" strike="noStrike" kern="0" cap="none" spc="0" normalizeH="0" baseline="0" noProof="0">
                <a:ln>
                  <a:noFill/>
                </a:ln>
                <a:solidFill>
                  <a:srgbClr val="000000"/>
                </a:solidFill>
                <a:effectLst/>
                <a:uLnTx/>
                <a:uFillTx/>
                <a:cs typeface="Arial"/>
                <a:sym typeface="Arial"/>
              </a:rPr>
              <a:t> clusters</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until</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obtaining</a:t>
            </a:r>
            <a:r>
              <a:rPr kumimoji="0" lang="pt-PT" i="0" u="none" strike="noStrike" kern="0" cap="none" spc="0" normalizeH="0" baseline="0" noProof="0">
                <a:ln>
                  <a:noFill/>
                </a:ln>
                <a:solidFill>
                  <a:srgbClr val="000000"/>
                </a:solidFill>
                <a:effectLst/>
                <a:uLnTx/>
                <a:uFillTx/>
                <a:cs typeface="Arial"/>
                <a:sym typeface="Arial"/>
              </a:rPr>
              <a:t> a </a:t>
            </a:r>
            <a:r>
              <a:rPr kumimoji="0" lang="pt-PT" i="0" u="none" strike="noStrike" kern="0" cap="none" spc="0" normalizeH="0" baseline="0" noProof="0" err="1">
                <a:ln>
                  <a:noFill/>
                </a:ln>
                <a:solidFill>
                  <a:srgbClr val="000000"/>
                </a:solidFill>
                <a:effectLst/>
                <a:uLnTx/>
                <a:uFillTx/>
                <a:cs typeface="Arial"/>
                <a:sym typeface="Arial"/>
              </a:rPr>
              <a:t>unique</a:t>
            </a:r>
            <a:r>
              <a:rPr kumimoji="0" lang="pt-PT" i="0" u="none" strike="noStrike" kern="0" cap="none" spc="0" normalizeH="0" baseline="0" noProof="0">
                <a:ln>
                  <a:noFill/>
                </a:ln>
                <a:solidFill>
                  <a:srgbClr val="000000"/>
                </a:solidFill>
                <a:effectLst/>
                <a:uLnTx/>
                <a:uFillTx/>
                <a:cs typeface="Arial"/>
                <a:sym typeface="Arial"/>
              </a:rPr>
              <a:t> cluster </a:t>
            </a:r>
            <a:r>
              <a:rPr kumimoji="0" lang="pt-PT" i="0" u="none" strike="noStrike" kern="0" cap="none" spc="0" normalizeH="0" baseline="0" noProof="0" err="1">
                <a:ln>
                  <a:noFill/>
                </a:ln>
                <a:solidFill>
                  <a:srgbClr val="000000"/>
                </a:solidFill>
                <a:effectLst/>
                <a:uLnTx/>
                <a:uFillTx/>
                <a:cs typeface="Arial"/>
                <a:sym typeface="Arial"/>
              </a:rPr>
              <a:t>containing</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all</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the</a:t>
            </a:r>
            <a:r>
              <a:rPr kumimoji="0" lang="pt-PT" i="0" u="none" strike="noStrike" kern="0" cap="none" spc="0" normalizeH="0" baseline="0" noProof="0">
                <a:ln>
                  <a:noFill/>
                </a:ln>
                <a:solidFill>
                  <a:srgbClr val="000000"/>
                </a:solidFill>
                <a:effectLst/>
                <a:uLnTx/>
                <a:uFillTx/>
                <a:cs typeface="Arial"/>
                <a:sym typeface="Arial"/>
              </a:rPr>
              <a:t> </a:t>
            </a:r>
            <a:r>
              <a:rPr kumimoji="0" lang="pt-PT" i="0" u="none" strike="noStrike" kern="0" cap="none" spc="0" normalizeH="0" baseline="0" noProof="0" err="1">
                <a:ln>
                  <a:noFill/>
                </a:ln>
                <a:solidFill>
                  <a:srgbClr val="000000"/>
                </a:solidFill>
                <a:effectLst/>
                <a:uLnTx/>
                <a:uFillTx/>
                <a:cs typeface="Arial"/>
                <a:sym typeface="Arial"/>
              </a:rPr>
              <a:t>object</a:t>
            </a:r>
            <a:r>
              <a:rPr lang="pt-PT" kern="0">
                <a:solidFill>
                  <a:srgbClr val="000000"/>
                </a:solidFill>
                <a:cs typeface="Arial"/>
                <a:sym typeface="Arial"/>
              </a:rPr>
              <a:t>s [1]</a:t>
            </a:r>
            <a:endParaRPr kumimoji="0" i="0" u="none" strike="noStrike" kern="0" cap="none" spc="0" normalizeH="0" baseline="0" noProof="0">
              <a:ln>
                <a:noFill/>
              </a:ln>
              <a:solidFill>
                <a:srgbClr val="000000"/>
              </a:solidFill>
              <a:effectLst/>
              <a:uLnTx/>
              <a:uFillTx/>
              <a:cs typeface="Arial"/>
              <a:sym typeface="Arial"/>
            </a:endParaRPr>
          </a:p>
        </p:txBody>
      </p:sp>
      <p:sp>
        <p:nvSpPr>
          <p:cNvPr id="9" name="Seta: Para Baixo 8">
            <a:extLst>
              <a:ext uri="{FF2B5EF4-FFF2-40B4-BE49-F238E27FC236}">
                <a16:creationId xmlns:a16="http://schemas.microsoft.com/office/drawing/2014/main" id="{1EA68F34-3966-1A5F-E4A1-D2B539EC685E}"/>
              </a:ext>
            </a:extLst>
          </p:cNvPr>
          <p:cNvSpPr/>
          <p:nvPr/>
        </p:nvSpPr>
        <p:spPr>
          <a:xfrm rot="2538248">
            <a:off x="1187716" y="4468672"/>
            <a:ext cx="370845" cy="612455"/>
          </a:xfrm>
          <a:prstGeom prst="downArrow">
            <a:avLst/>
          </a:prstGeom>
          <a:solidFill>
            <a:schemeClr val="bg1"/>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Seta: Para Baixo 9">
            <a:extLst>
              <a:ext uri="{FF2B5EF4-FFF2-40B4-BE49-F238E27FC236}">
                <a16:creationId xmlns:a16="http://schemas.microsoft.com/office/drawing/2014/main" id="{486C312E-B2E4-D8C3-B694-D7F07F763535}"/>
              </a:ext>
            </a:extLst>
          </p:cNvPr>
          <p:cNvSpPr/>
          <p:nvPr/>
        </p:nvSpPr>
        <p:spPr>
          <a:xfrm rot="19127980">
            <a:off x="3429773" y="4457993"/>
            <a:ext cx="370845" cy="612455"/>
          </a:xfrm>
          <a:prstGeom prst="downArrow">
            <a:avLst/>
          </a:prstGeom>
          <a:solidFill>
            <a:schemeClr val="bg1"/>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CaixaDeTexto 10">
            <a:extLst>
              <a:ext uri="{FF2B5EF4-FFF2-40B4-BE49-F238E27FC236}">
                <a16:creationId xmlns:a16="http://schemas.microsoft.com/office/drawing/2014/main" id="{B6C3A1F6-2CFE-D369-8D87-55C6842A0735}"/>
              </a:ext>
            </a:extLst>
          </p:cNvPr>
          <p:cNvSpPr txBox="1"/>
          <p:nvPr/>
        </p:nvSpPr>
        <p:spPr>
          <a:xfrm>
            <a:off x="1588861" y="4570882"/>
            <a:ext cx="1808588" cy="338554"/>
          </a:xfrm>
          <a:prstGeom prst="rect">
            <a:avLst/>
          </a:prstGeom>
          <a:noFill/>
        </p:spPr>
        <p:txBody>
          <a:bodyPr wrap="square" rtlCol="0">
            <a:spAutoFit/>
          </a:bodyPr>
          <a:lstStyle/>
          <a:p>
            <a:pPr algn="ctr"/>
            <a:r>
              <a:rPr lang="pt-PT" sz="1600" err="1"/>
              <a:t>Need</a:t>
            </a:r>
            <a:r>
              <a:rPr lang="pt-PT" sz="1600"/>
              <a:t> to define</a:t>
            </a:r>
          </a:p>
        </p:txBody>
      </p:sp>
      <p:sp>
        <p:nvSpPr>
          <p:cNvPr id="14" name="Google Shape;309;p21">
            <a:extLst>
              <a:ext uri="{FF2B5EF4-FFF2-40B4-BE49-F238E27FC236}">
                <a16:creationId xmlns:a16="http://schemas.microsoft.com/office/drawing/2014/main" id="{D7A61AEA-215D-36EE-967A-E5CD52760D24}"/>
              </a:ext>
            </a:extLst>
          </p:cNvPr>
          <p:cNvSpPr/>
          <p:nvPr/>
        </p:nvSpPr>
        <p:spPr>
          <a:xfrm>
            <a:off x="417479" y="5258829"/>
            <a:ext cx="1808588" cy="669797"/>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1600" i="0" u="none" strike="noStrike" kern="0" cap="none" spc="0" normalizeH="0" baseline="0" noProof="0" err="1">
                <a:ln>
                  <a:noFill/>
                </a:ln>
                <a:solidFill>
                  <a:srgbClr val="000000"/>
                </a:solidFill>
                <a:effectLst/>
                <a:uLnTx/>
                <a:uFillTx/>
                <a:cs typeface="Arial"/>
                <a:sym typeface="Arial"/>
              </a:rPr>
              <a:t>Distance</a:t>
            </a:r>
            <a:r>
              <a:rPr kumimoji="0" lang="pt-PT" sz="1600" i="0" u="none" strike="noStrike" kern="0" cap="none" spc="0" normalizeH="0" baseline="0" noProof="0">
                <a:ln>
                  <a:noFill/>
                </a:ln>
                <a:solidFill>
                  <a:srgbClr val="000000"/>
                </a:solidFill>
                <a:effectLst/>
                <a:uLnTx/>
                <a:uFillTx/>
                <a:cs typeface="Arial"/>
                <a:sym typeface="Arial"/>
              </a:rPr>
              <a:t> </a:t>
            </a:r>
            <a:r>
              <a:rPr kumimoji="0" lang="pt-PT" sz="1600" i="0" u="none" strike="noStrike" kern="0" cap="none" spc="0" normalizeH="0" baseline="0" noProof="0" err="1">
                <a:ln>
                  <a:noFill/>
                </a:ln>
                <a:solidFill>
                  <a:srgbClr val="000000"/>
                </a:solidFill>
                <a:effectLst/>
                <a:uLnTx/>
                <a:uFillTx/>
                <a:cs typeface="Arial"/>
                <a:sym typeface="Arial"/>
              </a:rPr>
              <a:t>between</a:t>
            </a:r>
            <a:r>
              <a:rPr kumimoji="0" lang="pt-PT" sz="1600" i="0" u="none" strike="noStrike" kern="0" cap="none" spc="0" normalizeH="0" baseline="0" noProof="0">
                <a:ln>
                  <a:noFill/>
                </a:ln>
                <a:solidFill>
                  <a:srgbClr val="000000"/>
                </a:solidFill>
                <a:effectLst/>
                <a:uLnTx/>
                <a:uFillTx/>
                <a:cs typeface="Arial"/>
                <a:sym typeface="Arial"/>
              </a:rPr>
              <a:t> </a:t>
            </a:r>
            <a:r>
              <a:rPr kumimoji="0" lang="pt-PT" sz="1600" i="0" u="none" strike="noStrike" kern="0" cap="none" spc="0" normalizeH="0" baseline="0" noProof="0" err="1">
                <a:ln>
                  <a:noFill/>
                </a:ln>
                <a:solidFill>
                  <a:srgbClr val="000000"/>
                </a:solidFill>
                <a:effectLst/>
                <a:uLnTx/>
                <a:uFillTx/>
                <a:cs typeface="Arial"/>
                <a:sym typeface="Arial"/>
              </a:rPr>
              <a:t>objects</a:t>
            </a:r>
            <a:endParaRPr kumimoji="0" sz="1600" i="0" u="none" strike="noStrike" kern="0" cap="none" spc="0" normalizeH="0" baseline="0" noProof="0">
              <a:ln>
                <a:noFill/>
              </a:ln>
              <a:solidFill>
                <a:srgbClr val="000000"/>
              </a:solidFill>
              <a:effectLst/>
              <a:uLnTx/>
              <a:uFillTx/>
              <a:cs typeface="Arial"/>
              <a:sym typeface="Arial"/>
            </a:endParaRPr>
          </a:p>
        </p:txBody>
      </p:sp>
      <p:sp>
        <p:nvSpPr>
          <p:cNvPr id="16" name="Google Shape;309;p21">
            <a:extLst>
              <a:ext uri="{FF2B5EF4-FFF2-40B4-BE49-F238E27FC236}">
                <a16:creationId xmlns:a16="http://schemas.microsoft.com/office/drawing/2014/main" id="{CBC39E5E-A259-0CAD-84FD-25969B53D7EC}"/>
              </a:ext>
            </a:extLst>
          </p:cNvPr>
          <p:cNvSpPr/>
          <p:nvPr/>
        </p:nvSpPr>
        <p:spPr>
          <a:xfrm>
            <a:off x="2874807" y="5233891"/>
            <a:ext cx="1808588" cy="669797"/>
          </a:xfrm>
          <a:prstGeom prst="roundRect">
            <a:avLst>
              <a:gd name="adj" fmla="val 16667"/>
            </a:avLst>
          </a:prstGeom>
          <a:solidFill>
            <a:srgbClr val="C5E5C8"/>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pt-PT" sz="1600" i="0" u="none" strike="noStrike" kern="0" cap="none" spc="0" normalizeH="0" baseline="0" noProof="0" err="1">
                <a:ln>
                  <a:noFill/>
                </a:ln>
                <a:solidFill>
                  <a:srgbClr val="000000"/>
                </a:solidFill>
                <a:effectLst/>
                <a:uLnTx/>
                <a:uFillTx/>
                <a:cs typeface="Arial"/>
                <a:sym typeface="Arial"/>
              </a:rPr>
              <a:t>Distance</a:t>
            </a:r>
            <a:r>
              <a:rPr kumimoji="0" lang="pt-PT" sz="1600" i="0" u="none" strike="noStrike" kern="0" cap="none" spc="0" normalizeH="0" baseline="0" noProof="0">
                <a:ln>
                  <a:noFill/>
                </a:ln>
                <a:solidFill>
                  <a:srgbClr val="000000"/>
                </a:solidFill>
                <a:effectLst/>
                <a:uLnTx/>
                <a:uFillTx/>
                <a:cs typeface="Arial"/>
                <a:sym typeface="Arial"/>
              </a:rPr>
              <a:t> </a:t>
            </a:r>
            <a:r>
              <a:rPr kumimoji="0" lang="pt-PT" sz="1600" i="0" u="none" strike="noStrike" kern="0" cap="none" spc="0" normalizeH="0" baseline="0" noProof="0" err="1">
                <a:ln>
                  <a:noFill/>
                </a:ln>
                <a:solidFill>
                  <a:srgbClr val="000000"/>
                </a:solidFill>
                <a:effectLst/>
                <a:uLnTx/>
                <a:uFillTx/>
                <a:cs typeface="Arial"/>
                <a:sym typeface="Arial"/>
              </a:rPr>
              <a:t>between</a:t>
            </a:r>
            <a:r>
              <a:rPr kumimoji="0" lang="pt-PT" sz="1600" i="0" u="none" strike="noStrike" kern="0" cap="none" spc="0" normalizeH="0" baseline="0" noProof="0">
                <a:ln>
                  <a:noFill/>
                </a:ln>
                <a:solidFill>
                  <a:srgbClr val="000000"/>
                </a:solidFill>
                <a:effectLst/>
                <a:uLnTx/>
                <a:uFillTx/>
                <a:cs typeface="Arial"/>
                <a:sym typeface="Arial"/>
              </a:rPr>
              <a:t> clusters</a:t>
            </a:r>
            <a:endParaRPr kumimoji="0" sz="1600" i="0" u="none" strike="noStrike" kern="0" cap="none" spc="0" normalizeH="0" baseline="0" noProof="0">
              <a:ln>
                <a:noFill/>
              </a:ln>
              <a:solidFill>
                <a:srgbClr val="000000"/>
              </a:solidFill>
              <a:effectLst/>
              <a:uLnTx/>
              <a:uFillTx/>
              <a:cs typeface="Arial"/>
              <a:sym typeface="Arial"/>
            </a:endParaRPr>
          </a:p>
        </p:txBody>
      </p:sp>
      <p:sp>
        <p:nvSpPr>
          <p:cNvPr id="18" name="Seta: Para Baixo 17">
            <a:extLst>
              <a:ext uri="{FF2B5EF4-FFF2-40B4-BE49-F238E27FC236}">
                <a16:creationId xmlns:a16="http://schemas.microsoft.com/office/drawing/2014/main" id="{394C5750-B0FD-DDA2-1123-35ED43BCF7E9}"/>
              </a:ext>
            </a:extLst>
          </p:cNvPr>
          <p:cNvSpPr/>
          <p:nvPr/>
        </p:nvSpPr>
        <p:spPr>
          <a:xfrm rot="16200000">
            <a:off x="5438164" y="3157710"/>
            <a:ext cx="365124" cy="950549"/>
          </a:xfrm>
          <a:prstGeom prst="downArrow">
            <a:avLst/>
          </a:prstGeom>
          <a:solidFill>
            <a:schemeClr val="bg1"/>
          </a:solidFill>
          <a:ln>
            <a:solidFill>
              <a:srgbClr val="7BB8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tângulo 20">
            <a:extLst>
              <a:ext uri="{FF2B5EF4-FFF2-40B4-BE49-F238E27FC236}">
                <a16:creationId xmlns:a16="http://schemas.microsoft.com/office/drawing/2014/main" id="{46BD95FB-C4C4-2ACA-30AA-305E096FC6DD}"/>
              </a:ext>
            </a:extLst>
          </p:cNvPr>
          <p:cNvSpPr/>
          <p:nvPr/>
        </p:nvSpPr>
        <p:spPr>
          <a:xfrm>
            <a:off x="6952452" y="2669272"/>
            <a:ext cx="4114800" cy="2079879"/>
          </a:xfrm>
          <a:prstGeom prst="rect">
            <a:avLst/>
          </a:prstGeom>
          <a:solidFill>
            <a:schemeClr val="bg1">
              <a:lumMod val="95000"/>
            </a:schemeClr>
          </a:solidFill>
          <a:ln>
            <a:solidFill>
              <a:srgbClr val="C5E5C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PT" err="1">
                <a:solidFill>
                  <a:schemeClr val="tx1"/>
                </a:solidFill>
              </a:rPr>
              <a:t>Euclidean</a:t>
            </a:r>
            <a:r>
              <a:rPr lang="pt-PT">
                <a:solidFill>
                  <a:schemeClr val="tx1"/>
                </a:solidFill>
              </a:rPr>
              <a:t> </a:t>
            </a:r>
            <a:r>
              <a:rPr lang="pt-PT" err="1">
                <a:solidFill>
                  <a:schemeClr val="tx1"/>
                </a:solidFill>
              </a:rPr>
              <a:t>distance</a:t>
            </a:r>
            <a:r>
              <a:rPr lang="pt-PT">
                <a:solidFill>
                  <a:schemeClr val="tx1"/>
                </a:solidFill>
              </a:rPr>
              <a:t> + Complete </a:t>
            </a:r>
            <a:r>
              <a:rPr lang="pt-PT" err="1">
                <a:solidFill>
                  <a:schemeClr val="tx1"/>
                </a:solidFill>
              </a:rPr>
              <a:t>linkage</a:t>
            </a:r>
            <a:endParaRPr lang="pt-PT">
              <a:solidFill>
                <a:schemeClr val="tx1"/>
              </a:solidFill>
            </a:endParaRPr>
          </a:p>
          <a:p>
            <a:pPr marL="285750" indent="-285750">
              <a:buFont typeface="Arial" panose="020B0604020202020204" pitchFamily="34" charset="0"/>
              <a:buChar char="•"/>
            </a:pPr>
            <a:r>
              <a:rPr lang="pt-PT" err="1">
                <a:solidFill>
                  <a:schemeClr val="tx1"/>
                </a:solidFill>
              </a:rPr>
              <a:t>Euclidean</a:t>
            </a:r>
            <a:r>
              <a:rPr lang="pt-PT">
                <a:solidFill>
                  <a:schemeClr val="tx1"/>
                </a:solidFill>
              </a:rPr>
              <a:t> </a:t>
            </a:r>
            <a:r>
              <a:rPr lang="pt-PT" err="1">
                <a:solidFill>
                  <a:schemeClr val="tx1"/>
                </a:solidFill>
              </a:rPr>
              <a:t>distance</a:t>
            </a:r>
            <a:r>
              <a:rPr lang="pt-PT">
                <a:solidFill>
                  <a:schemeClr val="tx1"/>
                </a:solidFill>
              </a:rPr>
              <a:t> + Single </a:t>
            </a:r>
            <a:r>
              <a:rPr lang="pt-PT" err="1">
                <a:solidFill>
                  <a:schemeClr val="tx1"/>
                </a:solidFill>
              </a:rPr>
              <a:t>linkage</a:t>
            </a:r>
            <a:endParaRPr lang="pt-PT">
              <a:solidFill>
                <a:schemeClr val="tx1"/>
              </a:solidFill>
            </a:endParaRPr>
          </a:p>
          <a:p>
            <a:pPr marL="285750" indent="-285750">
              <a:buFont typeface="Arial" panose="020B0604020202020204" pitchFamily="34" charset="0"/>
              <a:buChar char="•"/>
            </a:pPr>
            <a:r>
              <a:rPr lang="pt-PT" err="1">
                <a:solidFill>
                  <a:schemeClr val="tx1"/>
                </a:solidFill>
              </a:rPr>
              <a:t>Correlation</a:t>
            </a:r>
            <a:r>
              <a:rPr lang="pt-PT">
                <a:solidFill>
                  <a:schemeClr val="tx1"/>
                </a:solidFill>
              </a:rPr>
              <a:t> </a:t>
            </a:r>
            <a:r>
              <a:rPr lang="pt-PT" err="1">
                <a:solidFill>
                  <a:schemeClr val="tx1"/>
                </a:solidFill>
              </a:rPr>
              <a:t>distance</a:t>
            </a:r>
            <a:r>
              <a:rPr lang="pt-PT">
                <a:solidFill>
                  <a:schemeClr val="tx1"/>
                </a:solidFill>
              </a:rPr>
              <a:t> + Complete </a:t>
            </a:r>
            <a:r>
              <a:rPr lang="pt-PT" err="1">
                <a:solidFill>
                  <a:schemeClr val="tx1"/>
                </a:solidFill>
              </a:rPr>
              <a:t>linkage</a:t>
            </a:r>
            <a:endParaRPr lang="pt-PT">
              <a:solidFill>
                <a:schemeClr val="tx1"/>
              </a:solidFill>
            </a:endParaRPr>
          </a:p>
          <a:p>
            <a:pPr marL="285750" indent="-285750">
              <a:buFont typeface="Arial" panose="020B0604020202020204" pitchFamily="34" charset="0"/>
              <a:buChar char="•"/>
            </a:pPr>
            <a:r>
              <a:rPr lang="pt-PT" err="1">
                <a:solidFill>
                  <a:schemeClr val="tx1"/>
                </a:solidFill>
              </a:rPr>
              <a:t>Correlation</a:t>
            </a:r>
            <a:r>
              <a:rPr lang="pt-PT">
                <a:solidFill>
                  <a:schemeClr val="tx1"/>
                </a:solidFill>
              </a:rPr>
              <a:t> </a:t>
            </a:r>
            <a:r>
              <a:rPr lang="pt-PT" err="1">
                <a:solidFill>
                  <a:schemeClr val="tx1"/>
                </a:solidFill>
              </a:rPr>
              <a:t>distance</a:t>
            </a:r>
            <a:r>
              <a:rPr lang="pt-PT">
                <a:solidFill>
                  <a:schemeClr val="tx1"/>
                </a:solidFill>
              </a:rPr>
              <a:t> + Single </a:t>
            </a:r>
            <a:r>
              <a:rPr lang="pt-PT" err="1">
                <a:solidFill>
                  <a:schemeClr val="tx1"/>
                </a:solidFill>
              </a:rPr>
              <a:t>linkage</a:t>
            </a:r>
            <a:endParaRPr lang="pt-PT">
              <a:solidFill>
                <a:schemeClr val="tx1"/>
              </a:solidFill>
            </a:endParaRPr>
          </a:p>
        </p:txBody>
      </p:sp>
      <p:sp>
        <p:nvSpPr>
          <p:cNvPr id="20" name="Retângulo: Cantos Arredondados 19">
            <a:extLst>
              <a:ext uri="{FF2B5EF4-FFF2-40B4-BE49-F238E27FC236}">
                <a16:creationId xmlns:a16="http://schemas.microsoft.com/office/drawing/2014/main" id="{10A697E5-1068-D36F-30E3-9CA32A31568B}"/>
              </a:ext>
            </a:extLst>
          </p:cNvPr>
          <p:cNvSpPr/>
          <p:nvPr/>
        </p:nvSpPr>
        <p:spPr>
          <a:xfrm>
            <a:off x="7919150" y="2258552"/>
            <a:ext cx="2181403" cy="516835"/>
          </a:xfrm>
          <a:prstGeom prst="roundRect">
            <a:avLst/>
          </a:prstGeom>
          <a:solidFill>
            <a:srgbClr val="92C79F"/>
          </a:solidFill>
          <a:ln>
            <a:solidFill>
              <a:srgbClr val="92C7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err="1"/>
              <a:t>Tests</a:t>
            </a:r>
            <a:r>
              <a:rPr lang="pt-PT" b="1"/>
              <a:t> </a:t>
            </a:r>
            <a:r>
              <a:rPr lang="pt-PT" b="1" err="1"/>
              <a:t>done</a:t>
            </a:r>
            <a:endParaRPr lang="pt-PT" b="1"/>
          </a:p>
        </p:txBody>
      </p:sp>
    </p:spTree>
    <p:extLst>
      <p:ext uri="{BB962C8B-B14F-4D97-AF65-F5344CB8AC3E}">
        <p14:creationId xmlns:p14="http://schemas.microsoft.com/office/powerpoint/2010/main" val="36695554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3285</Words>
  <Application>Microsoft Office PowerPoint</Application>
  <PresentationFormat>Ecrã Panorâmico</PresentationFormat>
  <Paragraphs>747</Paragraphs>
  <Slides>46</Slides>
  <Notes>37</Notes>
  <HiddenSlides>0</HiddenSlides>
  <MMClips>0</MMClips>
  <ScaleCrop>false</ScaleCrop>
  <HeadingPairs>
    <vt:vector size="6" baseType="variant">
      <vt:variant>
        <vt:lpstr>Tipos de letra usados</vt:lpstr>
      </vt:variant>
      <vt:variant>
        <vt:i4>9</vt:i4>
      </vt:variant>
      <vt:variant>
        <vt:lpstr>Tema</vt:lpstr>
      </vt:variant>
      <vt:variant>
        <vt:i4>1</vt:i4>
      </vt:variant>
      <vt:variant>
        <vt:lpstr>Títulos dos diapositivos</vt:lpstr>
      </vt:variant>
      <vt:variant>
        <vt:i4>46</vt:i4>
      </vt:variant>
    </vt:vector>
  </HeadingPairs>
  <TitlesOfParts>
    <vt:vector size="56" baseType="lpstr">
      <vt:lpstr>Arial</vt:lpstr>
      <vt:lpstr>Calibri</vt:lpstr>
      <vt:lpstr>Calibri Light</vt:lpstr>
      <vt:lpstr>Fira Sans Extra Condensed</vt:lpstr>
      <vt:lpstr>Fira Sans Extra Condensed SemiB</vt:lpstr>
      <vt:lpstr>Fira Sans Extra Condensed SemiBold</vt:lpstr>
      <vt:lpstr>Roboto</vt:lpstr>
      <vt:lpstr>Times New Roman</vt:lpstr>
      <vt:lpstr>Wingdings</vt:lpstr>
      <vt:lpstr>Office Theme</vt:lpstr>
      <vt:lpstr>Gene expression data for brain region classification</vt:lpstr>
      <vt:lpstr>What we'll cover today:</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Inês Brites</dc:creator>
  <cp:lastModifiedBy>Inês Pereira Marques</cp:lastModifiedBy>
  <cp:revision>171</cp:revision>
  <dcterms:created xsi:type="dcterms:W3CDTF">2023-10-17T00:01:33Z</dcterms:created>
  <dcterms:modified xsi:type="dcterms:W3CDTF">2024-09-19T13:45:09Z</dcterms:modified>
</cp:coreProperties>
</file>